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ink/ink1.xml" ContentType="application/inkml+xml"/>
  <Override PartName="/ppt/ink/ink2.xml" ContentType="application/inkml+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ink/ink3.xml" ContentType="application/inkml+xml"/>
  <Override PartName="/ppt/ink/ink4.xml" ContentType="application/inkml+xml"/>
  <Override PartName="/ppt/ink/ink5.xml" ContentType="application/inkml+xml"/>
  <Override PartName="/ppt/ink/ink6.xml" ContentType="application/inkml+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2"/>
  </p:notesMasterIdLst>
  <p:handoutMasterIdLst>
    <p:handoutMasterId r:id="rId43"/>
  </p:handoutMasterIdLst>
  <p:sldIdLst>
    <p:sldId id="256" r:id="rId2"/>
    <p:sldId id="268" r:id="rId3"/>
    <p:sldId id="302" r:id="rId4"/>
    <p:sldId id="266" r:id="rId5"/>
    <p:sldId id="258" r:id="rId6"/>
    <p:sldId id="275" r:id="rId7"/>
    <p:sldId id="274" r:id="rId8"/>
    <p:sldId id="276" r:id="rId9"/>
    <p:sldId id="277" r:id="rId10"/>
    <p:sldId id="278" r:id="rId11"/>
    <p:sldId id="273" r:id="rId12"/>
    <p:sldId id="259" r:id="rId13"/>
    <p:sldId id="299" r:id="rId14"/>
    <p:sldId id="284" r:id="rId15"/>
    <p:sldId id="297" r:id="rId16"/>
    <p:sldId id="300" r:id="rId17"/>
    <p:sldId id="261" r:id="rId18"/>
    <p:sldId id="286" r:id="rId19"/>
    <p:sldId id="262" r:id="rId20"/>
    <p:sldId id="288" r:id="rId21"/>
    <p:sldId id="289" r:id="rId22"/>
    <p:sldId id="290" r:id="rId23"/>
    <p:sldId id="304" r:id="rId24"/>
    <p:sldId id="308" r:id="rId25"/>
    <p:sldId id="263" r:id="rId26"/>
    <p:sldId id="291" r:id="rId27"/>
    <p:sldId id="292" r:id="rId28"/>
    <p:sldId id="293" r:id="rId29"/>
    <p:sldId id="303" r:id="rId30"/>
    <p:sldId id="269" r:id="rId31"/>
    <p:sldId id="305" r:id="rId32"/>
    <p:sldId id="309" r:id="rId33"/>
    <p:sldId id="306" r:id="rId34"/>
    <p:sldId id="264" r:id="rId35"/>
    <p:sldId id="298" r:id="rId36"/>
    <p:sldId id="267" r:id="rId37"/>
    <p:sldId id="281" r:id="rId38"/>
    <p:sldId id="282" r:id="rId39"/>
    <p:sldId id="301" r:id="rId40"/>
    <p:sldId id="272" r:id="rId41"/>
  </p:sldIdLst>
  <p:sldSz cx="12192000" cy="6858000"/>
  <p:notesSz cx="7315200" cy="9601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C3300"/>
    <a:srgbClr val="FF9900"/>
    <a:srgbClr val="008000"/>
    <a:srgbClr val="FF5050"/>
    <a:srgbClr val="FFFFCC"/>
    <a:srgbClr val="33CC33"/>
    <a:srgbClr val="CC66FF"/>
    <a:srgbClr val="99CC00"/>
    <a:srgbClr val="99CCFF"/>
    <a:srgbClr val="CC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1111" autoAdjust="0"/>
    <p:restoredTop sz="86410" autoAdjust="0"/>
  </p:normalViewPr>
  <p:slideViewPr>
    <p:cSldViewPr snapToGrid="0">
      <p:cViewPr varScale="1">
        <p:scale>
          <a:sx n="93" d="100"/>
          <a:sy n="93" d="100"/>
        </p:scale>
        <p:origin x="1494" y="78"/>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3558"/>
    </p:cViewPr>
  </p:sorterViewPr>
  <p:notesViewPr>
    <p:cSldViewPr snapToGrid="0">
      <p:cViewPr varScale="1">
        <p:scale>
          <a:sx n="50" d="100"/>
          <a:sy n="50" d="100"/>
        </p:scale>
        <p:origin x="1674" y="36"/>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47"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handoutMaster" Target="handoutMasters/handoutMaster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9A20C19C-5614-8A59-44CB-D4A8395E9004}"/>
              </a:ext>
            </a:extLst>
          </p:cNvPr>
          <p:cNvSpPr>
            <a:spLocks noGrp="1"/>
          </p:cNvSpPr>
          <p:nvPr>
            <p:ph type="hdr" sz="quarter"/>
          </p:nvPr>
        </p:nvSpPr>
        <p:spPr>
          <a:xfrm>
            <a:off x="0" y="0"/>
            <a:ext cx="3169920" cy="481727"/>
          </a:xfrm>
          <a:prstGeom prst="rect">
            <a:avLst/>
          </a:prstGeom>
        </p:spPr>
        <p:txBody>
          <a:bodyPr vert="horz" lIns="96661" tIns="48331" rIns="96661" bIns="48331" rtlCol="0"/>
          <a:lstStyle>
            <a:lvl1pPr algn="l">
              <a:defRPr sz="1300"/>
            </a:lvl1pPr>
          </a:lstStyle>
          <a:p>
            <a:endParaRPr lang="en-US"/>
          </a:p>
        </p:txBody>
      </p:sp>
      <p:sp>
        <p:nvSpPr>
          <p:cNvPr id="3" name="Date Placeholder 2">
            <a:extLst>
              <a:ext uri="{FF2B5EF4-FFF2-40B4-BE49-F238E27FC236}">
                <a16:creationId xmlns:a16="http://schemas.microsoft.com/office/drawing/2014/main" id="{8E0769B3-3384-7096-362B-C1E27E3F251F}"/>
              </a:ext>
            </a:extLst>
          </p:cNvPr>
          <p:cNvSpPr>
            <a:spLocks noGrp="1"/>
          </p:cNvSpPr>
          <p:nvPr>
            <p:ph type="dt" sz="quarter" idx="1"/>
          </p:nvPr>
        </p:nvSpPr>
        <p:spPr>
          <a:xfrm>
            <a:off x="4143587" y="0"/>
            <a:ext cx="3169920" cy="481727"/>
          </a:xfrm>
          <a:prstGeom prst="rect">
            <a:avLst/>
          </a:prstGeom>
        </p:spPr>
        <p:txBody>
          <a:bodyPr vert="horz" lIns="96661" tIns="48331" rIns="96661" bIns="48331" rtlCol="0"/>
          <a:lstStyle>
            <a:lvl1pPr algn="r">
              <a:defRPr sz="1300"/>
            </a:lvl1pPr>
          </a:lstStyle>
          <a:p>
            <a:fld id="{C823A5C9-5D34-4A65-8DE5-BDB66DE11BC8}" type="datetimeFigureOut">
              <a:rPr lang="en-US" smtClean="0"/>
              <a:t>10/4/2024</a:t>
            </a:fld>
            <a:endParaRPr lang="en-US"/>
          </a:p>
        </p:txBody>
      </p:sp>
      <p:sp>
        <p:nvSpPr>
          <p:cNvPr id="4" name="Footer Placeholder 3">
            <a:extLst>
              <a:ext uri="{FF2B5EF4-FFF2-40B4-BE49-F238E27FC236}">
                <a16:creationId xmlns:a16="http://schemas.microsoft.com/office/drawing/2014/main" id="{250FCF55-8E7A-0E7E-72F2-6831C849D720}"/>
              </a:ext>
            </a:extLst>
          </p:cNvPr>
          <p:cNvSpPr>
            <a:spLocks noGrp="1"/>
          </p:cNvSpPr>
          <p:nvPr>
            <p:ph type="ftr" sz="quarter" idx="2"/>
          </p:nvPr>
        </p:nvSpPr>
        <p:spPr>
          <a:xfrm>
            <a:off x="0" y="9119474"/>
            <a:ext cx="3169920" cy="481726"/>
          </a:xfrm>
          <a:prstGeom prst="rect">
            <a:avLst/>
          </a:prstGeom>
        </p:spPr>
        <p:txBody>
          <a:bodyPr vert="horz" lIns="96661" tIns="48331" rIns="96661" bIns="48331" rtlCol="0" anchor="b"/>
          <a:lstStyle>
            <a:lvl1pPr algn="l">
              <a:defRPr sz="1300"/>
            </a:lvl1pPr>
          </a:lstStyle>
          <a:p>
            <a:endParaRPr lang="en-US"/>
          </a:p>
        </p:txBody>
      </p:sp>
      <p:sp>
        <p:nvSpPr>
          <p:cNvPr id="5" name="Slide Number Placeholder 4">
            <a:extLst>
              <a:ext uri="{FF2B5EF4-FFF2-40B4-BE49-F238E27FC236}">
                <a16:creationId xmlns:a16="http://schemas.microsoft.com/office/drawing/2014/main" id="{0875AD8D-C175-91A1-BD00-DB767FD41F80}"/>
              </a:ext>
            </a:extLst>
          </p:cNvPr>
          <p:cNvSpPr>
            <a:spLocks noGrp="1"/>
          </p:cNvSpPr>
          <p:nvPr>
            <p:ph type="sldNum" sz="quarter" idx="3"/>
          </p:nvPr>
        </p:nvSpPr>
        <p:spPr>
          <a:xfrm>
            <a:off x="4143587" y="9119474"/>
            <a:ext cx="3169920" cy="481726"/>
          </a:xfrm>
          <a:prstGeom prst="rect">
            <a:avLst/>
          </a:prstGeom>
        </p:spPr>
        <p:txBody>
          <a:bodyPr vert="horz" lIns="96661" tIns="48331" rIns="96661" bIns="48331" rtlCol="0" anchor="b"/>
          <a:lstStyle>
            <a:lvl1pPr algn="r">
              <a:defRPr sz="1300"/>
            </a:lvl1pPr>
          </a:lstStyle>
          <a:p>
            <a:fld id="{D9FB354B-2F09-4D8A-BE4A-5237322DD492}" type="slidenum">
              <a:rPr lang="en-US" smtClean="0"/>
              <a:t>‹#›</a:t>
            </a:fld>
            <a:endParaRPr lang="en-US"/>
          </a:p>
        </p:txBody>
      </p:sp>
    </p:spTree>
    <p:extLst>
      <p:ext uri="{BB962C8B-B14F-4D97-AF65-F5344CB8AC3E}">
        <p14:creationId xmlns:p14="http://schemas.microsoft.com/office/powerpoint/2010/main" val="573199716"/>
      </p:ext>
    </p:extLst>
  </p:cSld>
  <p:clrMap bg1="lt1" tx1="dk1" bg2="lt2" tx2="dk2" accent1="accent1" accent2="accent2" accent3="accent3" accent4="accent4" accent5="accent5" accent6="accent6" hlink="hlink" folHlink="folHlink"/>
</p:handoutMaster>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9-09T15:12:23.378"/>
    </inkml:context>
    <inkml:brush xml:id="br0">
      <inkml:brushProperty name="width" value="0.035" units="cm"/>
      <inkml:brushProperty name="height" value="0.035" units="cm"/>
    </inkml:brush>
  </inkml:definitions>
  <inkml:trace contextRef="#ctx0" brushRef="#br0">0 0 24575,'0'0'-8191</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9-09T15:14:21.827"/>
    </inkml:context>
    <inkml:brush xml:id="br0">
      <inkml:brushProperty name="width" value="0.035" units="cm"/>
      <inkml:brushProperty name="height" value="0.035" units="cm"/>
    </inkml:brush>
  </inkml:definitions>
  <inkml:trace contextRef="#ctx0" brushRef="#br0">0 0 24575</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9-16T17:30:11.969"/>
    </inkml:context>
    <inkml:brush xml:id="br0">
      <inkml:brushProperty name="width" value="0.035" units="cm"/>
      <inkml:brushProperty name="height" value="0.035" units="cm"/>
    </inkml:brush>
  </inkml:definitions>
  <inkml:trace contextRef="#ctx0" brushRef="#br0">1 0 24575,'0'0'-8191</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9-15T16:24:56.031"/>
    </inkml:context>
    <inkml:brush xml:id="br0">
      <inkml:brushProperty name="width" value="0.035" units="cm"/>
      <inkml:brushProperty name="height" value="0.035" units="cm"/>
    </inkml:brush>
  </inkml:definitions>
  <inkml:trace contextRef="#ctx0" brushRef="#br0">1 0 24575,'0'0'-8191</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9-16T17:29:53.704"/>
    </inkml:context>
    <inkml:brush xml:id="br0">
      <inkml:brushProperty name="width" value="0.035" units="cm"/>
      <inkml:brushProperty name="height" value="0.035" units="cm"/>
    </inkml:brush>
  </inkml:definitions>
  <inkml:trace contextRef="#ctx0" brushRef="#br0">1 1 24575</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9-16T17:29:55.311"/>
    </inkml:context>
    <inkml:brush xml:id="br0">
      <inkml:brushProperty name="width" value="0.035" units="cm"/>
      <inkml:brushProperty name="height" value="0.035" units="cm"/>
    </inkml:brush>
  </inkml:definitions>
  <inkml:trace contextRef="#ctx0" brushRef="#br0">1 0 24575,'0'0'-8191</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1727"/>
          </a:xfrm>
          <a:prstGeom prst="rect">
            <a:avLst/>
          </a:prstGeom>
        </p:spPr>
        <p:txBody>
          <a:bodyPr vert="horz" lIns="96661" tIns="48331" rIns="96661" bIns="48331" rtlCol="0"/>
          <a:lstStyle>
            <a:lvl1pPr algn="l">
              <a:defRPr sz="1300"/>
            </a:lvl1pPr>
          </a:lstStyle>
          <a:p>
            <a:endParaRPr lang="en-US"/>
          </a:p>
        </p:txBody>
      </p:sp>
      <p:sp>
        <p:nvSpPr>
          <p:cNvPr id="3" name="Date Placeholder 2"/>
          <p:cNvSpPr>
            <a:spLocks noGrp="1"/>
          </p:cNvSpPr>
          <p:nvPr>
            <p:ph type="dt" idx="1"/>
          </p:nvPr>
        </p:nvSpPr>
        <p:spPr>
          <a:xfrm>
            <a:off x="4143587" y="0"/>
            <a:ext cx="3169920" cy="481727"/>
          </a:xfrm>
          <a:prstGeom prst="rect">
            <a:avLst/>
          </a:prstGeom>
        </p:spPr>
        <p:txBody>
          <a:bodyPr vert="horz" lIns="96661" tIns="48331" rIns="96661" bIns="48331" rtlCol="0"/>
          <a:lstStyle>
            <a:lvl1pPr algn="r">
              <a:defRPr sz="1300"/>
            </a:lvl1pPr>
          </a:lstStyle>
          <a:p>
            <a:fld id="{2DECECC6-C910-45C9-846C-5A6AF4588C4C}" type="datetimeFigureOut">
              <a:rPr lang="en-US" smtClean="0"/>
              <a:t>10/4/2024</a:t>
            </a:fld>
            <a:endParaRPr lang="en-US"/>
          </a:p>
        </p:txBody>
      </p:sp>
      <p:sp>
        <p:nvSpPr>
          <p:cNvPr id="4" name="Slide Image Placeholder 3"/>
          <p:cNvSpPr>
            <a:spLocks noGrp="1" noRot="1" noChangeAspect="1"/>
          </p:cNvSpPr>
          <p:nvPr>
            <p:ph type="sldImg" idx="2"/>
          </p:nvPr>
        </p:nvSpPr>
        <p:spPr>
          <a:xfrm>
            <a:off x="777875" y="1200150"/>
            <a:ext cx="5759450" cy="3240088"/>
          </a:xfrm>
          <a:prstGeom prst="rect">
            <a:avLst/>
          </a:prstGeom>
          <a:noFill/>
          <a:ln w="12700">
            <a:solidFill>
              <a:prstClr val="black"/>
            </a:solidFill>
          </a:ln>
        </p:spPr>
        <p:txBody>
          <a:bodyPr vert="horz" lIns="96661" tIns="48331" rIns="96661" bIns="48331" rtlCol="0" anchor="ctr"/>
          <a:lstStyle/>
          <a:p>
            <a:endParaRPr lang="en-US"/>
          </a:p>
        </p:txBody>
      </p:sp>
      <p:sp>
        <p:nvSpPr>
          <p:cNvPr id="5" name="Notes Placeholder 4"/>
          <p:cNvSpPr>
            <a:spLocks noGrp="1"/>
          </p:cNvSpPr>
          <p:nvPr>
            <p:ph type="body" sz="quarter" idx="3"/>
          </p:nvPr>
        </p:nvSpPr>
        <p:spPr>
          <a:xfrm>
            <a:off x="731520" y="4620577"/>
            <a:ext cx="5852160" cy="3780473"/>
          </a:xfrm>
          <a:prstGeom prst="rect">
            <a:avLst/>
          </a:prstGeom>
        </p:spPr>
        <p:txBody>
          <a:bodyPr vert="horz" lIns="96661" tIns="48331" rIns="96661" bIns="48331"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119474"/>
            <a:ext cx="3169920" cy="481726"/>
          </a:xfrm>
          <a:prstGeom prst="rect">
            <a:avLst/>
          </a:prstGeom>
        </p:spPr>
        <p:txBody>
          <a:bodyPr vert="horz" lIns="96661" tIns="48331" rIns="96661" bIns="48331" rtlCol="0" anchor="b"/>
          <a:lstStyle>
            <a:lvl1pPr algn="l">
              <a:defRPr sz="1300"/>
            </a:lvl1pPr>
          </a:lstStyle>
          <a:p>
            <a:endParaRPr lang="en-US"/>
          </a:p>
        </p:txBody>
      </p:sp>
      <p:sp>
        <p:nvSpPr>
          <p:cNvPr id="7" name="Slide Number Placeholder 6"/>
          <p:cNvSpPr>
            <a:spLocks noGrp="1"/>
          </p:cNvSpPr>
          <p:nvPr>
            <p:ph type="sldNum" sz="quarter" idx="5"/>
          </p:nvPr>
        </p:nvSpPr>
        <p:spPr>
          <a:xfrm>
            <a:off x="4143587" y="9119474"/>
            <a:ext cx="3169920" cy="481726"/>
          </a:xfrm>
          <a:prstGeom prst="rect">
            <a:avLst/>
          </a:prstGeom>
        </p:spPr>
        <p:txBody>
          <a:bodyPr vert="horz" lIns="96661" tIns="48331" rIns="96661" bIns="48331" rtlCol="0" anchor="b"/>
          <a:lstStyle>
            <a:lvl1pPr algn="r">
              <a:defRPr sz="1300"/>
            </a:lvl1pPr>
          </a:lstStyle>
          <a:p>
            <a:fld id="{56B5F57D-979A-44BC-9AF0-5013E2AABA0E}" type="slidenum">
              <a:rPr lang="en-US" smtClean="0"/>
              <a:t>‹#›</a:t>
            </a:fld>
            <a:endParaRPr lang="en-US"/>
          </a:p>
        </p:txBody>
      </p:sp>
    </p:spTree>
    <p:extLst>
      <p:ext uri="{BB962C8B-B14F-4D97-AF65-F5344CB8AC3E}">
        <p14:creationId xmlns:p14="http://schemas.microsoft.com/office/powerpoint/2010/main" val="28651190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Have first slide up and ready before audience arrives.</a:t>
            </a:r>
          </a:p>
          <a:p>
            <a:endParaRPr lang="en-US" dirty="0"/>
          </a:p>
          <a:p>
            <a:r>
              <a:rPr lang="en-US" dirty="0"/>
              <a:t>Begin with welcome and speaker introduction.</a:t>
            </a:r>
          </a:p>
          <a:p>
            <a:endParaRPr lang="en-US" dirty="0"/>
          </a:p>
          <a:p>
            <a:r>
              <a:rPr lang="en-US" dirty="0"/>
              <a:t>Set expectations: presentation length is about [45] minutes and preference for how you want to handle questions, etc. </a:t>
            </a:r>
          </a:p>
          <a:p>
            <a:endParaRPr lang="en-US" dirty="0"/>
          </a:p>
          <a:p>
            <a:r>
              <a:rPr lang="en-US" i="1" dirty="0">
                <a:solidFill>
                  <a:srgbClr val="00B0F0"/>
                </a:solidFill>
              </a:rPr>
              <a:t>Advance.</a:t>
            </a:r>
          </a:p>
        </p:txBody>
      </p:sp>
      <p:sp>
        <p:nvSpPr>
          <p:cNvPr id="4" name="Slide Number Placeholder 3"/>
          <p:cNvSpPr>
            <a:spLocks noGrp="1"/>
          </p:cNvSpPr>
          <p:nvPr>
            <p:ph type="sldNum" sz="quarter" idx="5"/>
          </p:nvPr>
        </p:nvSpPr>
        <p:spPr/>
        <p:txBody>
          <a:bodyPr/>
          <a:lstStyle/>
          <a:p>
            <a:fld id="{56B5F57D-979A-44BC-9AF0-5013E2AABA0E}" type="slidenum">
              <a:rPr lang="en-US" smtClean="0"/>
              <a:t>1</a:t>
            </a:fld>
            <a:endParaRPr lang="en-US"/>
          </a:p>
        </p:txBody>
      </p:sp>
    </p:spTree>
    <p:extLst>
      <p:ext uri="{BB962C8B-B14F-4D97-AF65-F5344CB8AC3E}">
        <p14:creationId xmlns:p14="http://schemas.microsoft.com/office/powerpoint/2010/main" val="72890538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Acknowledge the NBS and point out website.</a:t>
            </a:r>
          </a:p>
          <a:p>
            <a:endParaRPr lang="en-US" dirty="0"/>
          </a:p>
          <a:p>
            <a:r>
              <a:rPr lang="en-US" i="1" dirty="0">
                <a:solidFill>
                  <a:srgbClr val="00B0F0"/>
                </a:solidFill>
              </a:rPr>
              <a:t>Advance.</a:t>
            </a:r>
          </a:p>
        </p:txBody>
      </p:sp>
      <p:sp>
        <p:nvSpPr>
          <p:cNvPr id="4" name="Slide Number Placeholder 3"/>
          <p:cNvSpPr>
            <a:spLocks noGrp="1"/>
          </p:cNvSpPr>
          <p:nvPr>
            <p:ph type="sldNum" sz="quarter" idx="5"/>
          </p:nvPr>
        </p:nvSpPr>
        <p:spPr/>
        <p:txBody>
          <a:bodyPr/>
          <a:lstStyle/>
          <a:p>
            <a:fld id="{56B5F57D-979A-44BC-9AF0-5013E2AABA0E}" type="slidenum">
              <a:rPr lang="en-US" smtClean="0"/>
              <a:t>2</a:t>
            </a:fld>
            <a:endParaRPr lang="en-US"/>
          </a:p>
        </p:txBody>
      </p:sp>
    </p:spTree>
    <p:extLst>
      <p:ext uri="{BB962C8B-B14F-4D97-AF65-F5344CB8AC3E}">
        <p14:creationId xmlns:p14="http://schemas.microsoft.com/office/powerpoint/2010/main" val="11935827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31520" y="4620577"/>
            <a:ext cx="5852160" cy="4813936"/>
          </a:xfrm>
        </p:spPr>
        <p:txBody>
          <a:bodyPr/>
          <a:lstStyle/>
          <a:p>
            <a:r>
              <a:rPr lang="en-US" dirty="0"/>
              <a:t>“This painting is a wonderful example from the Dutch Golden Age that hangs in the Rijksmuseum in Amsterdam. What are some elements that immediately jump out to you?”</a:t>
            </a:r>
          </a:p>
          <a:p>
            <a:endParaRPr lang="en-US" dirty="0"/>
          </a:p>
          <a:p>
            <a:r>
              <a:rPr lang="en-US" dirty="0"/>
              <a:t>(Militia Company of District VIII under the command of Captain </a:t>
            </a:r>
            <a:r>
              <a:rPr lang="en-US" b="0" i="0" dirty="0" err="1">
                <a:solidFill>
                  <a:srgbClr val="1F1F1F"/>
                </a:solidFill>
                <a:effectLst/>
              </a:rPr>
              <a:t>Roelof</a:t>
            </a:r>
            <a:r>
              <a:rPr lang="en-US" b="0" i="0" dirty="0">
                <a:solidFill>
                  <a:srgbClr val="1F1F1F"/>
                </a:solidFill>
                <a:effectLst/>
              </a:rPr>
              <a:t> Bicker by </a:t>
            </a:r>
            <a:r>
              <a:rPr lang="da-DK" b="0" i="0" dirty="0">
                <a:solidFill>
                  <a:srgbClr val="1F1F1F"/>
                </a:solidFill>
                <a:effectLst/>
              </a:rPr>
              <a:t>Bartholomeus van der Helst, 1640–1643</a:t>
            </a:r>
            <a:r>
              <a:rPr lang="en-US" b="0" i="0" dirty="0">
                <a:solidFill>
                  <a:srgbClr val="1F1F1F"/>
                </a:solidFill>
                <a:effectLst/>
              </a:rPr>
              <a:t>.)</a:t>
            </a:r>
            <a:endParaRPr lang="en-US" dirty="0"/>
          </a:p>
          <a:p>
            <a:endParaRPr lang="en-US" dirty="0"/>
          </a:p>
          <a:p>
            <a:r>
              <a:rPr lang="en-US" i="1" dirty="0">
                <a:solidFill>
                  <a:srgbClr val="00B0F0"/>
                </a:solidFill>
              </a:rPr>
              <a:t>Allow time for audience to throw out responses. Eventually someone has to throw out buttons.</a:t>
            </a:r>
          </a:p>
          <a:p>
            <a:endParaRPr lang="en-US" dirty="0"/>
          </a:p>
          <a:p>
            <a:r>
              <a:rPr lang="en-US" dirty="0"/>
              <a:t>“Yes!” </a:t>
            </a:r>
            <a:r>
              <a:rPr lang="en-US" i="1" dirty="0">
                <a:solidFill>
                  <a:srgbClr val="00B0F0"/>
                </a:solidFill>
              </a:rPr>
              <a:t>Advance.</a:t>
            </a:r>
          </a:p>
          <a:p>
            <a:endParaRPr lang="en-US" dirty="0"/>
          </a:p>
          <a:p>
            <a:r>
              <a:rPr lang="en-US" dirty="0"/>
              <a:t>“Here are some details of the buttons.” </a:t>
            </a:r>
            <a:r>
              <a:rPr lang="en-US" i="1" dirty="0">
                <a:solidFill>
                  <a:srgbClr val="00B0F0"/>
                </a:solidFill>
              </a:rPr>
              <a:t>Advance two more times allowing a few seconds between for folks to have a good look.</a:t>
            </a:r>
          </a:p>
          <a:p>
            <a:endParaRPr lang="en-US" i="1" dirty="0"/>
          </a:p>
          <a:p>
            <a:r>
              <a:rPr lang="en-US" dirty="0"/>
              <a:t>“Buttons of long ago were worn mostly by men, while women’s clothing was mostly secured by laces. Men’s clothing was laden with buttons—as you can see in this example. They were used to fasten breeches, waistcoats (vests), sleeves, and coats.”  </a:t>
            </a:r>
            <a:r>
              <a:rPr lang="en-US" i="1" dirty="0">
                <a:solidFill>
                  <a:srgbClr val="00B0F0"/>
                </a:solidFill>
              </a:rPr>
              <a:t>Advance.</a:t>
            </a:r>
          </a:p>
          <a:p>
            <a:endParaRPr lang="en-US" dirty="0"/>
          </a:p>
          <a:p>
            <a:r>
              <a:rPr lang="en-US" dirty="0"/>
              <a:t>“In total, there are 182 buttons in this painting. Painting and sculpture record button use through the ages but are often overlooked.” </a:t>
            </a:r>
            <a:r>
              <a:rPr lang="en-US" i="1" dirty="0">
                <a:solidFill>
                  <a:srgbClr val="00B0F0"/>
                </a:solidFill>
              </a:rPr>
              <a:t>Advance.</a:t>
            </a:r>
          </a:p>
          <a:p>
            <a:endParaRPr lang="en-US" dirty="0"/>
          </a:p>
          <a:p>
            <a:endParaRPr lang="en-US" dirty="0"/>
          </a:p>
        </p:txBody>
      </p:sp>
      <p:sp>
        <p:nvSpPr>
          <p:cNvPr id="4" name="Slide Number Placeholder 3"/>
          <p:cNvSpPr>
            <a:spLocks noGrp="1"/>
          </p:cNvSpPr>
          <p:nvPr>
            <p:ph type="sldNum" sz="quarter" idx="5"/>
          </p:nvPr>
        </p:nvSpPr>
        <p:spPr/>
        <p:txBody>
          <a:bodyPr/>
          <a:lstStyle/>
          <a:p>
            <a:fld id="{56B5F57D-979A-44BC-9AF0-5013E2AABA0E}" type="slidenum">
              <a:rPr lang="en-US" smtClean="0"/>
              <a:t>3</a:t>
            </a:fld>
            <a:endParaRPr lang="en-US"/>
          </a:p>
        </p:txBody>
      </p:sp>
    </p:spTree>
    <p:extLst>
      <p:ext uri="{BB962C8B-B14F-4D97-AF65-F5344CB8AC3E}">
        <p14:creationId xmlns:p14="http://schemas.microsoft.com/office/powerpoint/2010/main" val="228470102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“Buttons are so common and disregarded that collectors are often asked</a:t>
            </a:r>
            <a:r>
              <a:rPr lang="en-US" i="1" dirty="0"/>
              <a:t> why </a:t>
            </a:r>
            <a:r>
              <a:rPr lang="en-US" dirty="0"/>
              <a:t>they collect them. Here’s one reason. But reasons are many. A love of history, art, craft, miniatures, or costume design are other reasons. Some collectors found their way to buttons from an old tin of buttons they found or inherited and were curious about them.” </a:t>
            </a:r>
            <a:r>
              <a:rPr lang="en-US" i="1" dirty="0">
                <a:solidFill>
                  <a:srgbClr val="00B0F0"/>
                </a:solidFill>
              </a:rPr>
              <a:t>Advance.</a:t>
            </a:r>
          </a:p>
        </p:txBody>
      </p:sp>
      <p:sp>
        <p:nvSpPr>
          <p:cNvPr id="4" name="Slide Number Placeholder 3"/>
          <p:cNvSpPr>
            <a:spLocks noGrp="1"/>
          </p:cNvSpPr>
          <p:nvPr>
            <p:ph type="sldNum" sz="quarter" idx="5"/>
          </p:nvPr>
        </p:nvSpPr>
        <p:spPr/>
        <p:txBody>
          <a:bodyPr/>
          <a:lstStyle/>
          <a:p>
            <a:fld id="{56B5F57D-979A-44BC-9AF0-5013E2AABA0E}" type="slidenum">
              <a:rPr lang="en-US" smtClean="0"/>
              <a:t>4</a:t>
            </a:fld>
            <a:endParaRPr lang="en-US"/>
          </a:p>
        </p:txBody>
      </p:sp>
    </p:spTree>
    <p:extLst>
      <p:ext uri="{BB962C8B-B14F-4D97-AF65-F5344CB8AC3E}">
        <p14:creationId xmlns:p14="http://schemas.microsoft.com/office/powerpoint/2010/main" val="213765396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solidFill>
                  <a:srgbClr val="1F1F1F"/>
                </a:solidFill>
                <a:latin typeface="Google Sans"/>
              </a:rPr>
              <a:t>“We don’t think much of buttons unless one’s lost. And no one cries over a lost button. O</a:t>
            </a:r>
            <a:r>
              <a:rPr lang="en-US" b="0" i="0" dirty="0">
                <a:solidFill>
                  <a:srgbClr val="1F1F1F"/>
                </a:solidFill>
                <a:effectLst/>
                <a:latin typeface="Google Sans"/>
              </a:rPr>
              <a:t>ver 60% of the world's button supply comes from a single city in China (</a:t>
            </a:r>
            <a:r>
              <a:rPr lang="en-US" b="0" i="0" dirty="0" err="1">
                <a:solidFill>
                  <a:srgbClr val="040C28"/>
                </a:solidFill>
                <a:effectLst/>
                <a:latin typeface="Google Sans"/>
              </a:rPr>
              <a:t>Qiaotou</a:t>
            </a:r>
            <a:r>
              <a:rPr lang="en-US" b="0" i="0" dirty="0">
                <a:solidFill>
                  <a:srgbClr val="040C28"/>
                </a:solidFill>
                <a:effectLst/>
                <a:latin typeface="Google Sans"/>
              </a:rPr>
              <a:t>).</a:t>
            </a:r>
          </a:p>
          <a:p>
            <a:endParaRPr lang="en-US" dirty="0">
              <a:solidFill>
                <a:srgbClr val="040C28"/>
              </a:solidFill>
              <a:latin typeface="Google Sans"/>
            </a:endParaRPr>
          </a:p>
          <a:p>
            <a:r>
              <a:rPr lang="en-US" dirty="0">
                <a:solidFill>
                  <a:srgbClr val="040C28"/>
                </a:solidFill>
                <a:latin typeface="Google Sans"/>
              </a:rPr>
              <a:t>But o</a:t>
            </a:r>
            <a:r>
              <a:rPr lang="en-US" dirty="0"/>
              <a:t>ver the centuries, buttons have been made all over the world. And they were made by the greatest craftsmen of their time displayed as symbols of wealth, position, and self-expression. They were considered the finest jewelry and worn almost exclusively by men. Great care was taken to make sure these buttons were NOT lost and passed down through the generations. The fact that so many have survived to this day is testament to this fact. </a:t>
            </a:r>
          </a:p>
          <a:p>
            <a:endParaRPr lang="en-US" dirty="0"/>
          </a:p>
          <a:p>
            <a:r>
              <a:rPr lang="en-US" dirty="0"/>
              <a:t>Let’s take a look at some buttons from the primary regions that produced them from the 15</a:t>
            </a:r>
            <a:r>
              <a:rPr lang="en-US" baseline="30000" dirty="0"/>
              <a:t>th</a:t>
            </a:r>
            <a:r>
              <a:rPr lang="en-US" dirty="0"/>
              <a:t> to the 19</a:t>
            </a:r>
            <a:r>
              <a:rPr lang="en-US" baseline="30000" dirty="0"/>
              <a:t>th</a:t>
            </a:r>
            <a:r>
              <a:rPr lang="en-US" dirty="0"/>
              <a:t> centuries.”</a:t>
            </a:r>
          </a:p>
          <a:p>
            <a:endParaRPr lang="en-US" dirty="0"/>
          </a:p>
          <a:p>
            <a:r>
              <a:rPr lang="en-US" i="1" dirty="0">
                <a:solidFill>
                  <a:srgbClr val="00B0F0"/>
                </a:solidFill>
              </a:rPr>
              <a:t>Advance.</a:t>
            </a:r>
          </a:p>
          <a:p>
            <a:endParaRPr lang="en-US" dirty="0"/>
          </a:p>
        </p:txBody>
      </p:sp>
      <p:sp>
        <p:nvSpPr>
          <p:cNvPr id="4" name="Slide Number Placeholder 3"/>
          <p:cNvSpPr>
            <a:spLocks noGrp="1"/>
          </p:cNvSpPr>
          <p:nvPr>
            <p:ph type="sldNum" sz="quarter" idx="5"/>
          </p:nvPr>
        </p:nvSpPr>
        <p:spPr/>
        <p:txBody>
          <a:bodyPr/>
          <a:lstStyle/>
          <a:p>
            <a:fld id="{56B5F57D-979A-44BC-9AF0-5013E2AABA0E}" type="slidenum">
              <a:rPr lang="en-US" smtClean="0"/>
              <a:t>5</a:t>
            </a:fld>
            <a:endParaRPr lang="en-US"/>
          </a:p>
        </p:txBody>
      </p:sp>
    </p:spTree>
    <p:extLst>
      <p:ext uri="{BB962C8B-B14F-4D97-AF65-F5344CB8AC3E}">
        <p14:creationId xmlns:p14="http://schemas.microsoft.com/office/powerpoint/2010/main" val="194401561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“England. The English made all kinds of buttons. This first group are what collector’s call Battersea or Bristol enamels, depending where they were made. They represent some of the finest painted enamels. The art of </a:t>
            </a:r>
            <a:r>
              <a:rPr lang="en-US" i="1" dirty="0" err="1">
                <a:latin typeface="Calibri" panose="020F0502020204030204" pitchFamily="34" charset="0"/>
                <a:ea typeface="Calibri" panose="020F0502020204030204" pitchFamily="34" charset="0"/>
                <a:cs typeface="Calibri" panose="020F0502020204030204" pitchFamily="34" charset="0"/>
              </a:rPr>
              <a:t>émaux</a:t>
            </a:r>
            <a:r>
              <a:rPr lang="en-US" i="1" dirty="0">
                <a:latin typeface="Calibri" panose="020F0502020204030204" pitchFamily="34" charset="0"/>
                <a:ea typeface="Calibri" panose="020F0502020204030204" pitchFamily="34" charset="0"/>
                <a:cs typeface="Calibri" panose="020F0502020204030204" pitchFamily="34" charset="0"/>
              </a:rPr>
              <a:t> </a:t>
            </a:r>
            <a:r>
              <a:rPr lang="en-US" i="1" dirty="0" err="1"/>
              <a:t>peints</a:t>
            </a:r>
            <a:r>
              <a:rPr lang="en-US" dirty="0">
                <a:latin typeface="Calibri" panose="020F0502020204030204" pitchFamily="34" charset="0"/>
                <a:ea typeface="Calibri" panose="020F0502020204030204" pitchFamily="34" charset="0"/>
                <a:cs typeface="Calibri" panose="020F0502020204030204" pitchFamily="34" charset="0"/>
              </a:rPr>
              <a:t>, painting with enamels, was  mastered in France and spread to England in the 1700s.”</a:t>
            </a:r>
            <a:endParaRPr lang="en-US" dirty="0"/>
          </a:p>
          <a:p>
            <a:endParaRPr lang="en-US" dirty="0"/>
          </a:p>
          <a:p>
            <a:r>
              <a:rPr lang="en-US" i="1" dirty="0">
                <a:solidFill>
                  <a:srgbClr val="00B0F0"/>
                </a:solidFill>
              </a:rPr>
              <a:t>Advance.</a:t>
            </a:r>
          </a:p>
          <a:p>
            <a:endParaRPr lang="en-US" dirty="0"/>
          </a:p>
          <a:p>
            <a:r>
              <a:rPr lang="en-US" dirty="0"/>
              <a:t>“These are from the 19</a:t>
            </a:r>
            <a:r>
              <a:rPr lang="en-US" baseline="30000" dirty="0"/>
              <a:t>th</a:t>
            </a:r>
            <a:r>
              <a:rPr lang="en-US" dirty="0"/>
              <a:t> century and are called Birmingham Trade buttons. Birmingham was a great center for button production in the 19</a:t>
            </a:r>
            <a:r>
              <a:rPr lang="en-US" baseline="30000" dirty="0"/>
              <a:t>th</a:t>
            </a:r>
            <a:r>
              <a:rPr lang="en-US" dirty="0"/>
              <a:t> and early 20</a:t>
            </a:r>
            <a:r>
              <a:rPr lang="en-US" baseline="30000" dirty="0"/>
              <a:t>th</a:t>
            </a:r>
            <a:r>
              <a:rPr lang="en-US" dirty="0"/>
              <a:t> centuries. While these buttons are not </a:t>
            </a:r>
            <a:r>
              <a:rPr lang="en-US" dirty="0" err="1"/>
              <a:t>backmarked</a:t>
            </a:r>
            <a:r>
              <a:rPr lang="en-US" dirty="0"/>
              <a:t> with a maker’s mark, and there is no absolute way of knowing that they were in fact made in the Birmingham factories, they share common construction traits that make this a high probability. Hence their name. They are all small and were typically worn on a gentleman’s waistcoat. Here you can see some embellished with paste, celluloid, and fabric.”</a:t>
            </a:r>
          </a:p>
          <a:p>
            <a:endParaRPr lang="en-US" dirty="0"/>
          </a:p>
          <a:p>
            <a:r>
              <a:rPr lang="en-US" i="1" dirty="0">
                <a:solidFill>
                  <a:srgbClr val="00B0F0"/>
                </a:solidFill>
              </a:rPr>
              <a:t>Advance.</a:t>
            </a:r>
          </a:p>
        </p:txBody>
      </p:sp>
      <p:sp>
        <p:nvSpPr>
          <p:cNvPr id="4" name="Slide Number Placeholder 3"/>
          <p:cNvSpPr>
            <a:spLocks noGrp="1"/>
          </p:cNvSpPr>
          <p:nvPr>
            <p:ph type="sldNum" sz="quarter" idx="5"/>
          </p:nvPr>
        </p:nvSpPr>
        <p:spPr/>
        <p:txBody>
          <a:bodyPr/>
          <a:lstStyle/>
          <a:p>
            <a:fld id="{56B5F57D-979A-44BC-9AF0-5013E2AABA0E}" type="slidenum">
              <a:rPr lang="en-US" smtClean="0"/>
              <a:t>6</a:t>
            </a:fld>
            <a:endParaRPr lang="en-US"/>
          </a:p>
        </p:txBody>
      </p:sp>
    </p:spTree>
    <p:extLst>
      <p:ext uri="{BB962C8B-B14F-4D97-AF65-F5344CB8AC3E}">
        <p14:creationId xmlns:p14="http://schemas.microsoft.com/office/powerpoint/2010/main" val="39691755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31520" y="4620577"/>
            <a:ext cx="5852160" cy="5230654"/>
          </a:xfrm>
        </p:spPr>
        <p:txBody>
          <a:bodyPr/>
          <a:lstStyle/>
          <a:p>
            <a:r>
              <a:rPr lang="en-US" i="1" dirty="0">
                <a:solidFill>
                  <a:srgbClr val="00B0F0"/>
                </a:solidFill>
              </a:rPr>
              <a:t>For a bit of drama, the 18</a:t>
            </a:r>
            <a:r>
              <a:rPr lang="en-US" i="1" baseline="30000" dirty="0">
                <a:solidFill>
                  <a:srgbClr val="00B0F0"/>
                </a:solidFill>
              </a:rPr>
              <a:t>th</a:t>
            </a:r>
            <a:r>
              <a:rPr lang="en-US" i="1" dirty="0">
                <a:solidFill>
                  <a:srgbClr val="00B0F0"/>
                </a:solidFill>
              </a:rPr>
              <a:t> century buttons appear one at a time with each advance. Give each button a few seconds before advancing.</a:t>
            </a:r>
          </a:p>
          <a:p>
            <a:endParaRPr lang="en-US" dirty="0"/>
          </a:p>
          <a:p>
            <a:r>
              <a:rPr lang="en-US" dirty="0"/>
              <a:t>“There is no way to overstate the contribution France made in elevating the button from craft to fine art, most notably in 18</a:t>
            </a:r>
            <a:r>
              <a:rPr lang="en-US" baseline="30000" dirty="0"/>
              <a:t>th</a:t>
            </a:r>
            <a:r>
              <a:rPr lang="en-US" dirty="0"/>
              <a:t> century Paris. The French advanced and invented decorative techniques for buttons. This group of old buttons represent a variety of materials and techniques.</a:t>
            </a:r>
          </a:p>
          <a:p>
            <a:endParaRPr lang="en-US" dirty="0"/>
          </a:p>
          <a:p>
            <a:r>
              <a:rPr lang="en-US" dirty="0"/>
              <a:t>This large button is a paining of great detail under glass, possibly on vellum, set under glass in metal. </a:t>
            </a:r>
            <a:r>
              <a:rPr lang="en-US" i="1" dirty="0">
                <a:solidFill>
                  <a:srgbClr val="00B0F0"/>
                </a:solidFill>
              </a:rPr>
              <a:t>Advance.</a:t>
            </a:r>
            <a:r>
              <a:rPr lang="en-US" dirty="0"/>
              <a:t> Here’s an exquisite monochromatic painting on ivory button. Note the subject matter of this button. </a:t>
            </a:r>
            <a:r>
              <a:rPr lang="en-US" dirty="0">
                <a:solidFill>
                  <a:srgbClr val="1A1A1A"/>
                </a:solidFill>
                <a:ea typeface="Calibri" panose="020F0502020204030204" pitchFamily="34" charset="0"/>
                <a:cs typeface="Calibri" panose="020F0502020204030204" pitchFamily="34" charset="0"/>
              </a:rPr>
              <a:t>In the 1700s in France, bird-catching was a metaphor for the pursuit of love. Images of women playing with captive birds were emblematic of the total submission of lovers to their mistresses. The expression “being tied down” is still used today  to describe a romantic relationship in which one person is so smitten with the other that they are at their mercy. </a:t>
            </a:r>
            <a:r>
              <a:rPr lang="en-US" i="1" dirty="0">
                <a:solidFill>
                  <a:srgbClr val="00B0F0"/>
                </a:solidFill>
                <a:ea typeface="Calibri" panose="020F0502020204030204" pitchFamily="34" charset="0"/>
                <a:cs typeface="Calibri" panose="020F0502020204030204" pitchFamily="34" charset="0"/>
              </a:rPr>
              <a:t>Advance. </a:t>
            </a:r>
            <a:r>
              <a:rPr lang="en-US" dirty="0">
                <a:ea typeface="Calibri" panose="020F0502020204030204" pitchFamily="34" charset="0"/>
                <a:cs typeface="Calibri" panose="020F0502020204030204" pitchFamily="34" charset="0"/>
              </a:rPr>
              <a:t>This is </a:t>
            </a:r>
            <a:r>
              <a:rPr lang="en-US" dirty="0"/>
              <a:t>copper under glass with a blue enamel center, on which are tiny pearls set for the flower heads and white paint for the bow and stems. </a:t>
            </a:r>
            <a:r>
              <a:rPr lang="en-US" i="1" dirty="0">
                <a:solidFill>
                  <a:srgbClr val="00B0F0"/>
                </a:solidFill>
              </a:rPr>
              <a:t>Advance.</a:t>
            </a:r>
          </a:p>
          <a:p>
            <a:r>
              <a:rPr lang="en-US" dirty="0">
                <a:solidFill>
                  <a:srgbClr val="1A1A1A"/>
                </a:solidFill>
                <a:ea typeface="Calibri" panose="020F0502020204030204" pitchFamily="34" charset="0"/>
                <a:cs typeface="Calibri" panose="020F0502020204030204" pitchFamily="34" charset="0"/>
              </a:rPr>
              <a:t>This button  is enamel with protrusions and tiny shapes of precision cut gold foil, called paillons.” </a:t>
            </a:r>
            <a:r>
              <a:rPr lang="en-US" i="1" dirty="0">
                <a:solidFill>
                  <a:srgbClr val="00B0F0"/>
                </a:solidFill>
              </a:rPr>
              <a:t>Advance. </a:t>
            </a:r>
            <a:r>
              <a:rPr lang="en-US" dirty="0"/>
              <a:t>This button is made of </a:t>
            </a:r>
            <a:r>
              <a:rPr lang="en-US" dirty="0">
                <a:ea typeface="Calibri" panose="020F0502020204030204" pitchFamily="34" charset="0"/>
                <a:cs typeface="Calibri" panose="020F0502020204030204" pitchFamily="34" charset="0"/>
              </a:rPr>
              <a:t>pierced and carved mother-of-pearl with a glass center “jewel” and border </a:t>
            </a:r>
            <a:r>
              <a:rPr lang="en-US" dirty="0">
                <a:solidFill>
                  <a:srgbClr val="1A1A1A"/>
                </a:solidFill>
                <a:ea typeface="Calibri" panose="020F0502020204030204" pitchFamily="34" charset="0"/>
                <a:cs typeface="Calibri" panose="020F0502020204030204" pitchFamily="34" charset="0"/>
              </a:rPr>
              <a:t>of blue pastes. </a:t>
            </a:r>
            <a:r>
              <a:rPr lang="en-US" i="1" dirty="0">
                <a:solidFill>
                  <a:srgbClr val="00B0F0"/>
                </a:solidFill>
                <a:ea typeface="Calibri" panose="020F0502020204030204" pitchFamily="34" charset="0"/>
                <a:cs typeface="Calibri" panose="020F0502020204030204" pitchFamily="34" charset="0"/>
              </a:rPr>
              <a:t>Advance. </a:t>
            </a:r>
            <a:r>
              <a:rPr lang="en-US" dirty="0">
                <a:solidFill>
                  <a:srgbClr val="1A1A1A"/>
                </a:solidFill>
                <a:ea typeface="Calibri" panose="020F0502020204030204" pitchFamily="34" charset="0"/>
                <a:cs typeface="Calibri" panose="020F0502020204030204" pitchFamily="34" charset="0"/>
              </a:rPr>
              <a:t>Next </a:t>
            </a:r>
            <a:r>
              <a:rPr lang="en-US" dirty="0"/>
              <a:t>is a passementerie button that illustrates the French expertise working with metal thread and foils. </a:t>
            </a:r>
            <a:r>
              <a:rPr lang="en-US" i="1" dirty="0">
                <a:solidFill>
                  <a:srgbClr val="00B0F0"/>
                </a:solidFill>
              </a:rPr>
              <a:t>Advance. </a:t>
            </a:r>
            <a:r>
              <a:rPr lang="en-US" dirty="0"/>
              <a:t>This</a:t>
            </a:r>
            <a:r>
              <a:rPr lang="en-US" dirty="0">
                <a:solidFill>
                  <a:srgbClr val="1A1A1A"/>
                </a:solidFill>
                <a:ea typeface="Calibri" panose="020F0502020204030204" pitchFamily="34" charset="0"/>
                <a:cs typeface="Calibri" panose="020F0502020204030204" pitchFamily="34" charset="0"/>
              </a:rPr>
              <a:t> </a:t>
            </a:r>
            <a:r>
              <a:rPr lang="en-US" dirty="0"/>
              <a:t>is a porcelain button with gilt. </a:t>
            </a:r>
            <a:r>
              <a:rPr lang="en-US" dirty="0">
                <a:solidFill>
                  <a:srgbClr val="1A1A1A"/>
                </a:solidFill>
                <a:ea typeface="Calibri" panose="020F0502020204030204" pitchFamily="34" charset="0"/>
                <a:cs typeface="Calibri" panose="020F0502020204030204" pitchFamily="34" charset="0"/>
              </a:rPr>
              <a:t>Finally, this is another finely detailed painting on ivory.</a:t>
            </a:r>
          </a:p>
          <a:p>
            <a:r>
              <a:rPr lang="en-US" i="1" dirty="0">
                <a:solidFill>
                  <a:srgbClr val="00B0F0"/>
                </a:solidFill>
                <a:ea typeface="Calibri" panose="020F0502020204030204" pitchFamily="34" charset="0"/>
                <a:cs typeface="Calibri" panose="020F0502020204030204" pitchFamily="34" charset="0"/>
              </a:rPr>
              <a:t>Advance.</a:t>
            </a:r>
          </a:p>
          <a:p>
            <a:endParaRPr lang="en-US" i="1" dirty="0">
              <a:solidFill>
                <a:srgbClr val="1A1A1A"/>
              </a:solidFill>
              <a:ea typeface="Calibri" panose="020F0502020204030204" pitchFamily="34" charset="0"/>
              <a:cs typeface="Calibri" panose="020F0502020204030204" pitchFamily="34" charset="0"/>
            </a:endParaRPr>
          </a:p>
          <a:p>
            <a:r>
              <a:rPr lang="en-US" dirty="0">
                <a:solidFill>
                  <a:srgbClr val="1A1A1A"/>
                </a:solidFill>
                <a:ea typeface="Calibri" panose="020F0502020204030204" pitchFamily="34" charset="0"/>
                <a:cs typeface="Calibri" panose="020F0502020204030204" pitchFamily="34" charset="0"/>
              </a:rPr>
              <a:t>“France continued to make wonderful buttons in the 19</a:t>
            </a:r>
            <a:r>
              <a:rPr lang="en-US" baseline="30000" dirty="0">
                <a:solidFill>
                  <a:srgbClr val="1A1A1A"/>
                </a:solidFill>
                <a:ea typeface="Calibri" panose="020F0502020204030204" pitchFamily="34" charset="0"/>
                <a:cs typeface="Calibri" panose="020F0502020204030204" pitchFamily="34" charset="0"/>
              </a:rPr>
              <a:t>th</a:t>
            </a:r>
            <a:r>
              <a:rPr lang="en-US" dirty="0">
                <a:solidFill>
                  <a:srgbClr val="1A1A1A"/>
                </a:solidFill>
                <a:ea typeface="Calibri" panose="020F0502020204030204" pitchFamily="34" charset="0"/>
                <a:cs typeface="Calibri" panose="020F0502020204030204" pitchFamily="34" charset="0"/>
              </a:rPr>
              <a:t> and 20</a:t>
            </a:r>
            <a:r>
              <a:rPr lang="en-US" baseline="30000" dirty="0">
                <a:solidFill>
                  <a:srgbClr val="1A1A1A"/>
                </a:solidFill>
                <a:ea typeface="Calibri" panose="020F0502020204030204" pitchFamily="34" charset="0"/>
                <a:cs typeface="Calibri" panose="020F0502020204030204" pitchFamily="34" charset="0"/>
              </a:rPr>
              <a:t>th</a:t>
            </a:r>
            <a:r>
              <a:rPr lang="en-US" dirty="0">
                <a:solidFill>
                  <a:srgbClr val="1A1A1A"/>
                </a:solidFill>
                <a:ea typeface="Calibri" panose="020F0502020204030204" pitchFamily="34" charset="0"/>
                <a:cs typeface="Calibri" panose="020F0502020204030204" pitchFamily="34" charset="0"/>
              </a:rPr>
              <a:t> centuries even though no longer hand wrought.” </a:t>
            </a:r>
            <a:r>
              <a:rPr lang="en-US" i="1" dirty="0">
                <a:solidFill>
                  <a:srgbClr val="00B0F0"/>
                </a:solidFill>
                <a:ea typeface="Calibri" panose="020F0502020204030204" pitchFamily="34" charset="0"/>
                <a:cs typeface="Calibri" panose="020F0502020204030204" pitchFamily="34" charset="0"/>
              </a:rPr>
              <a:t>Advance.</a:t>
            </a:r>
          </a:p>
        </p:txBody>
      </p:sp>
      <p:sp>
        <p:nvSpPr>
          <p:cNvPr id="4" name="Slide Number Placeholder 3"/>
          <p:cNvSpPr>
            <a:spLocks noGrp="1"/>
          </p:cNvSpPr>
          <p:nvPr>
            <p:ph type="sldNum" sz="quarter" idx="5"/>
          </p:nvPr>
        </p:nvSpPr>
        <p:spPr/>
        <p:txBody>
          <a:bodyPr/>
          <a:lstStyle/>
          <a:p>
            <a:fld id="{56B5F57D-979A-44BC-9AF0-5013E2AABA0E}" type="slidenum">
              <a:rPr lang="en-US" smtClean="0"/>
              <a:t>7</a:t>
            </a:fld>
            <a:endParaRPr lang="en-US" dirty="0"/>
          </a:p>
        </p:txBody>
      </p:sp>
    </p:spTree>
    <p:extLst>
      <p:ext uri="{BB962C8B-B14F-4D97-AF65-F5344CB8AC3E}">
        <p14:creationId xmlns:p14="http://schemas.microsoft.com/office/powerpoint/2010/main" val="324231212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“Czechoslovakia has been and still is known for their excellence in glass work. And the buttons they made are no exception. The buttons in this first group  are antique buttons that collectors refer to as lacy glass. They are usually made of clear glass with a finely stippled surface design. The backs are painted with color or silver or gold, and then covered with black paint.”</a:t>
            </a:r>
          </a:p>
          <a:p>
            <a:endParaRPr lang="en-US" dirty="0"/>
          </a:p>
          <a:p>
            <a:r>
              <a:rPr lang="en-US" i="1" dirty="0">
                <a:solidFill>
                  <a:srgbClr val="00B0F0"/>
                </a:solidFill>
              </a:rPr>
              <a:t>Advance.</a:t>
            </a:r>
          </a:p>
          <a:p>
            <a:endParaRPr lang="en-US" dirty="0"/>
          </a:p>
          <a:p>
            <a:r>
              <a:rPr lang="en-US" dirty="0"/>
              <a:t>“Compare them to their more contemporary counterparts. These vintage buttons are from the 1990s.”</a:t>
            </a:r>
          </a:p>
          <a:p>
            <a:endParaRPr lang="en-US" dirty="0"/>
          </a:p>
          <a:p>
            <a:r>
              <a:rPr lang="en-US" i="1" dirty="0">
                <a:solidFill>
                  <a:srgbClr val="00B0F0"/>
                </a:solidFill>
              </a:rPr>
              <a:t>Advance.</a:t>
            </a:r>
          </a:p>
        </p:txBody>
      </p:sp>
      <p:sp>
        <p:nvSpPr>
          <p:cNvPr id="4" name="Slide Number Placeholder 3"/>
          <p:cNvSpPr>
            <a:spLocks noGrp="1"/>
          </p:cNvSpPr>
          <p:nvPr>
            <p:ph type="sldNum" sz="quarter" idx="5"/>
          </p:nvPr>
        </p:nvSpPr>
        <p:spPr/>
        <p:txBody>
          <a:bodyPr/>
          <a:lstStyle/>
          <a:p>
            <a:fld id="{56B5F57D-979A-44BC-9AF0-5013E2AABA0E}" type="slidenum">
              <a:rPr lang="en-US" smtClean="0"/>
              <a:t>8</a:t>
            </a:fld>
            <a:endParaRPr lang="en-US"/>
          </a:p>
        </p:txBody>
      </p:sp>
    </p:spTree>
    <p:extLst>
      <p:ext uri="{BB962C8B-B14F-4D97-AF65-F5344CB8AC3E}">
        <p14:creationId xmlns:p14="http://schemas.microsoft.com/office/powerpoint/2010/main" val="321706313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“Romans were making glass and enamel buttons for centuries. But in the 18</a:t>
            </a:r>
            <a:r>
              <a:rPr lang="en-US" baseline="30000" dirty="0"/>
              <a:t>th</a:t>
            </a:r>
            <a:r>
              <a:rPr lang="en-US" dirty="0"/>
              <a:t> century to the middle of the19</a:t>
            </a:r>
            <a:r>
              <a:rPr lang="en-US" baseline="30000" dirty="0"/>
              <a:t>th</a:t>
            </a:r>
            <a:r>
              <a:rPr lang="en-US" dirty="0"/>
              <a:t> century, a renewed interest in button making in Italy produced some wonderful expressions of the craft. This was an outgrowth of the Grand Tour—a virtual educational rite of passage for British young men of noble and wealthy means—of which Italy and a study of its classical antiquity were its key destination and purpose. Buttons were precious tokens and keepsakes of their journey and brought back as gifts for loved ones.</a:t>
            </a:r>
          </a:p>
          <a:p>
            <a:endParaRPr lang="en-US" dirty="0"/>
          </a:p>
          <a:p>
            <a:r>
              <a:rPr lang="en-US" dirty="0"/>
              <a:t>This group is a collection of </a:t>
            </a:r>
            <a:r>
              <a:rPr lang="en-US" dirty="0" err="1"/>
              <a:t>micromosaics</a:t>
            </a:r>
            <a:r>
              <a:rPr lang="en-US" dirty="0"/>
              <a:t> made from tiny glass tesserae. Mosaic work goes back to ancient history and reached its pinnacle in the Byzantine Empire. It wasn’t until the mid-1700s that craftsmen started experimenting with minute tesserae to create what are referred to now as </a:t>
            </a:r>
            <a:r>
              <a:rPr lang="en-US" dirty="0" err="1"/>
              <a:t>micromosaics</a:t>
            </a:r>
            <a:r>
              <a:rPr lang="en-US" dirty="0"/>
              <a:t>.” </a:t>
            </a:r>
            <a:r>
              <a:rPr lang="en-US" i="1" dirty="0">
                <a:solidFill>
                  <a:srgbClr val="00B0F0"/>
                </a:solidFill>
              </a:rPr>
              <a:t>Advance.</a:t>
            </a:r>
          </a:p>
          <a:p>
            <a:endParaRPr lang="en-US" dirty="0"/>
          </a:p>
          <a:p>
            <a:r>
              <a:rPr lang="en-US" dirty="0"/>
              <a:t>“Cameo carving from lava stone was very popular in Italy in the 19</a:t>
            </a:r>
            <a:r>
              <a:rPr lang="en-US" baseline="30000" dirty="0"/>
              <a:t>th</a:t>
            </a:r>
            <a:r>
              <a:rPr lang="en-US" dirty="0"/>
              <a:t> century. </a:t>
            </a:r>
            <a:r>
              <a:rPr lang="en-US" b="0" i="0" dirty="0">
                <a:solidFill>
                  <a:srgbClr val="001D35"/>
                </a:solidFill>
                <a:effectLst/>
              </a:rPr>
              <a:t>The lava from Mount Vesuvius that covered the ruins of Pompeii was a good material for carving cameos and intaglio and made great souvenirs for tourists</a:t>
            </a:r>
            <a:r>
              <a:rPr lang="en-US" dirty="0">
                <a:solidFill>
                  <a:srgbClr val="001D35"/>
                </a:solidFill>
              </a:rPr>
              <a:t>.” </a:t>
            </a:r>
            <a:r>
              <a:rPr lang="en-US" b="0" i="1" dirty="0">
                <a:solidFill>
                  <a:srgbClr val="00B0F0"/>
                </a:solidFill>
                <a:effectLst/>
              </a:rPr>
              <a:t>Advance.</a:t>
            </a:r>
          </a:p>
          <a:p>
            <a:endParaRPr lang="en-US" dirty="0">
              <a:solidFill>
                <a:srgbClr val="001D35"/>
              </a:solidFill>
            </a:endParaRPr>
          </a:p>
          <a:p>
            <a:r>
              <a:rPr lang="en-US" b="0" i="0" dirty="0">
                <a:solidFill>
                  <a:srgbClr val="4F453D"/>
                </a:solidFill>
                <a:effectLst/>
              </a:rPr>
              <a:t>“The art of </a:t>
            </a:r>
            <a:r>
              <a:rPr lang="en-US" b="0" i="0" dirty="0" err="1">
                <a:solidFill>
                  <a:srgbClr val="4F453D"/>
                </a:solidFill>
                <a:effectLst/>
              </a:rPr>
              <a:t>pietra</a:t>
            </a:r>
            <a:r>
              <a:rPr lang="en-US" b="0" i="0" dirty="0">
                <a:solidFill>
                  <a:srgbClr val="4F453D"/>
                </a:solidFill>
                <a:effectLst/>
              </a:rPr>
              <a:t> dura, </a:t>
            </a:r>
            <a:r>
              <a:rPr lang="en-US" b="0" i="0" dirty="0">
                <a:solidFill>
                  <a:srgbClr val="2E1500"/>
                </a:solidFill>
                <a:effectLst/>
              </a:rPr>
              <a:t>an Italian art form of inlaid colored and differently-shaped stones into a backing</a:t>
            </a:r>
            <a:r>
              <a:rPr lang="en-US" b="0" i="0" dirty="0">
                <a:solidFill>
                  <a:srgbClr val="4F453D"/>
                </a:solidFill>
                <a:effectLst/>
              </a:rPr>
              <a:t> originated in ancient Rome, where it was used to decorate floors and walls. The technique featured both geometric and figurative designs. This is a 19</a:t>
            </a:r>
            <a:r>
              <a:rPr lang="en-US" b="0" i="0" baseline="30000" dirty="0">
                <a:solidFill>
                  <a:srgbClr val="4F453D"/>
                </a:solidFill>
                <a:effectLst/>
              </a:rPr>
              <a:t>th</a:t>
            </a:r>
            <a:r>
              <a:rPr lang="en-US" b="0" i="0" dirty="0">
                <a:solidFill>
                  <a:srgbClr val="4F453D"/>
                </a:solidFill>
                <a:effectLst/>
              </a:rPr>
              <a:t> century example.</a:t>
            </a:r>
            <a:r>
              <a:rPr lang="en-US" dirty="0"/>
              <a:t>” </a:t>
            </a:r>
            <a:r>
              <a:rPr lang="en-US" i="1" dirty="0">
                <a:solidFill>
                  <a:srgbClr val="00B0F0"/>
                </a:solidFill>
              </a:rPr>
              <a:t>Advance.</a:t>
            </a:r>
          </a:p>
          <a:p>
            <a:endParaRPr lang="en-US" dirty="0"/>
          </a:p>
        </p:txBody>
      </p:sp>
      <p:sp>
        <p:nvSpPr>
          <p:cNvPr id="4" name="Slide Number Placeholder 3"/>
          <p:cNvSpPr>
            <a:spLocks noGrp="1"/>
          </p:cNvSpPr>
          <p:nvPr>
            <p:ph type="sldNum" sz="quarter" idx="5"/>
          </p:nvPr>
        </p:nvSpPr>
        <p:spPr/>
        <p:txBody>
          <a:bodyPr/>
          <a:lstStyle/>
          <a:p>
            <a:fld id="{56B5F57D-979A-44BC-9AF0-5013E2AABA0E}" type="slidenum">
              <a:rPr lang="en-US" smtClean="0"/>
              <a:t>9</a:t>
            </a:fld>
            <a:endParaRPr lang="en-US"/>
          </a:p>
        </p:txBody>
      </p:sp>
    </p:spTree>
    <p:extLst>
      <p:ext uri="{BB962C8B-B14F-4D97-AF65-F5344CB8AC3E}">
        <p14:creationId xmlns:p14="http://schemas.microsoft.com/office/powerpoint/2010/main" val="195746793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31520" y="4620577"/>
            <a:ext cx="5852160" cy="4498896"/>
          </a:xfrm>
        </p:spPr>
        <p:txBody>
          <a:bodyPr/>
          <a:lstStyle/>
          <a:p>
            <a:r>
              <a:rPr lang="en-US" dirty="0"/>
              <a:t>“Japan, like Italy, produced beautiful buttons largely as an outgrowth of western tourism in the 19</a:t>
            </a:r>
            <a:r>
              <a:rPr lang="en-US" baseline="30000" dirty="0"/>
              <a:t>th</a:t>
            </a:r>
            <a:r>
              <a:rPr lang="en-US" dirty="0"/>
              <a:t> century. In 1868 Japan opened itself to Western influence and travel for the first time since the early 17</a:t>
            </a:r>
            <a:r>
              <a:rPr lang="en-US" baseline="30000" dirty="0"/>
              <a:t>th</a:t>
            </a:r>
            <a:r>
              <a:rPr lang="en-US" dirty="0"/>
              <a:t> century. While traditional dress in Japan had little use for buttons, they recognized an opportunity in making them for Western tourists. Traditional Japanese arts hundreds, if not thousands of years old were applied to buttons. </a:t>
            </a:r>
          </a:p>
          <a:p>
            <a:endParaRPr lang="en-US" dirty="0"/>
          </a:p>
          <a:p>
            <a:r>
              <a:rPr lang="en-US" dirty="0"/>
              <a:t>As these examples will show, the results were beautiful. This first group shows the gin-</a:t>
            </a:r>
            <a:r>
              <a:rPr lang="en-US" dirty="0" err="1"/>
              <a:t>bari</a:t>
            </a:r>
            <a:r>
              <a:rPr lang="en-US" dirty="0"/>
              <a:t> enamel technique. Gin-</a:t>
            </a:r>
            <a:r>
              <a:rPr lang="en-US" dirty="0" err="1"/>
              <a:t>bari</a:t>
            </a:r>
            <a:r>
              <a:rPr lang="en-US" dirty="0"/>
              <a:t> buttons have great depth to them, created by the silver leaf backing. The silver is stamped, punched, or otherwise textured and reflects light through the enamel almost like a stained glass window.” </a:t>
            </a:r>
            <a:r>
              <a:rPr lang="en-US" i="1" dirty="0">
                <a:solidFill>
                  <a:srgbClr val="00B0F0"/>
                </a:solidFill>
              </a:rPr>
              <a:t>Advance. </a:t>
            </a:r>
            <a:r>
              <a:rPr lang="en-US" i="1" dirty="0"/>
              <a:t>“</a:t>
            </a:r>
            <a:r>
              <a:rPr lang="en-US" dirty="0" err="1"/>
              <a:t>Shakudo</a:t>
            </a:r>
            <a:r>
              <a:rPr lang="en-US" dirty="0"/>
              <a:t> is an alloy of copper with a small amount of gold. Its earliest known use was in the 12</a:t>
            </a:r>
            <a:r>
              <a:rPr lang="en-US" baseline="30000" dirty="0"/>
              <a:t>th</a:t>
            </a:r>
            <a:r>
              <a:rPr lang="en-US" dirty="0"/>
              <a:t> century to decorate Samurai swords. The large button shows a popular Japanese adaptation of the Chinese Foo Dog, or Lion Dog. They were popular architectural elements often at the entrance to a home, palace, or other building that were thought to have protective powers. The second button has a </a:t>
            </a:r>
            <a:r>
              <a:rPr lang="en-US" dirty="0" err="1"/>
              <a:t>shakudo</a:t>
            </a:r>
            <a:r>
              <a:rPr lang="en-US" dirty="0"/>
              <a:t> element set on ivory.” </a:t>
            </a:r>
            <a:r>
              <a:rPr lang="en-US" i="1" dirty="0">
                <a:solidFill>
                  <a:srgbClr val="00B0F0"/>
                </a:solidFill>
              </a:rPr>
              <a:t>Advance.</a:t>
            </a:r>
          </a:p>
          <a:p>
            <a:r>
              <a:rPr lang="en-US" dirty="0"/>
              <a:t>“Satsuma pottery was first made in the province of the same name back in the 16</a:t>
            </a:r>
            <a:r>
              <a:rPr lang="en-US" baseline="30000" dirty="0"/>
              <a:t>th</a:t>
            </a:r>
            <a:r>
              <a:rPr lang="en-US" dirty="0"/>
              <a:t> century. These buttons reflect the look that evolved over time with a crackled glaze, and heavy gold stippling.”</a:t>
            </a:r>
          </a:p>
          <a:p>
            <a:endParaRPr lang="en-US" dirty="0"/>
          </a:p>
          <a:p>
            <a:r>
              <a:rPr lang="en-US" i="1" dirty="0">
                <a:solidFill>
                  <a:srgbClr val="00B0F0"/>
                </a:solidFill>
              </a:rPr>
              <a:t>Advance.</a:t>
            </a:r>
          </a:p>
        </p:txBody>
      </p:sp>
      <p:sp>
        <p:nvSpPr>
          <p:cNvPr id="4" name="Slide Number Placeholder 3"/>
          <p:cNvSpPr>
            <a:spLocks noGrp="1"/>
          </p:cNvSpPr>
          <p:nvPr>
            <p:ph type="sldNum" sz="quarter" idx="5"/>
          </p:nvPr>
        </p:nvSpPr>
        <p:spPr/>
        <p:txBody>
          <a:bodyPr/>
          <a:lstStyle/>
          <a:p>
            <a:fld id="{56B5F57D-979A-44BC-9AF0-5013E2AABA0E}" type="slidenum">
              <a:rPr lang="en-US" smtClean="0"/>
              <a:t>10</a:t>
            </a:fld>
            <a:endParaRPr lang="en-US"/>
          </a:p>
        </p:txBody>
      </p:sp>
    </p:spTree>
    <p:extLst>
      <p:ext uri="{BB962C8B-B14F-4D97-AF65-F5344CB8AC3E}">
        <p14:creationId xmlns:p14="http://schemas.microsoft.com/office/powerpoint/2010/main" val="34691344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77875" y="1204913"/>
            <a:ext cx="5759450" cy="3240087"/>
          </a:xfrm>
        </p:spPr>
      </p:sp>
      <p:sp>
        <p:nvSpPr>
          <p:cNvPr id="3" name="Notes Placeholder 2"/>
          <p:cNvSpPr>
            <a:spLocks noGrp="1"/>
          </p:cNvSpPr>
          <p:nvPr>
            <p:ph type="body" idx="1"/>
          </p:nvPr>
        </p:nvSpPr>
        <p:spPr>
          <a:xfrm>
            <a:off x="731520" y="4620577"/>
            <a:ext cx="5852160" cy="4880436"/>
          </a:xfrm>
        </p:spPr>
        <p:txBody>
          <a:bodyPr/>
          <a:lstStyle/>
          <a:p>
            <a:pPr algn="l"/>
            <a:r>
              <a:rPr lang="en-US" sz="1100" dirty="0"/>
              <a:t>In the years of the American colonies, most buttons were imported from England. But as the colonies grew, button manufacturing took hold from the early 1700s in New England. Most of these were of metal and utilitarian in nature. It was the 19</a:t>
            </a:r>
            <a:r>
              <a:rPr lang="en-US" sz="1100" baseline="30000" dirty="0"/>
              <a:t>th</a:t>
            </a:r>
            <a:r>
              <a:rPr lang="en-US" sz="1100" dirty="0"/>
              <a:t> century that marked the  real growth of button making in the United States, especially starting in 1855 with the manufacture of shell buttons. The Mississippi River supplied most of the shell, with Muscatine, Iowa at the heart of the industry, hailed the “Pearl Button Capital of the World”.  A 1916 report on button trade in the US identifies fresh-water pearl buttons as the most important branch of the industry, representing 45.4% of the total output value. These early button cards are from the key factories at the time: Automatic Button Company (ABC and Blue Bonnet), Hawkeye Button Company (Mermaid), American Maid Button Company, Muscatine Pearl Works (</a:t>
            </a:r>
            <a:r>
              <a:rPr lang="en-US" sz="1100" dirty="0" err="1"/>
              <a:t>Luckyday</a:t>
            </a:r>
            <a:r>
              <a:rPr lang="en-US" sz="1100" dirty="0"/>
              <a:t>), and McKee Button Company. </a:t>
            </a:r>
            <a:r>
              <a:rPr lang="en-US" sz="1100" i="1" dirty="0">
                <a:solidFill>
                  <a:srgbClr val="00B0F0"/>
                </a:solidFill>
              </a:rPr>
              <a:t>Advance.</a:t>
            </a:r>
          </a:p>
          <a:p>
            <a:pPr algn="l"/>
            <a:endParaRPr lang="en-US" sz="1100" dirty="0"/>
          </a:p>
          <a:p>
            <a:pPr algn="l"/>
            <a:r>
              <a:rPr lang="en-US" sz="1100" dirty="0"/>
              <a:t>The pearl button industry may have been a showcase for new manufacturing methods, but the buttons were hardly examples of American creativity. The opposite can be said of the native Navajo who are recognized for their beautiful work in silver and turquoise. Commercialization of their work began around the turn of the century, when the Fred Harvey Company ordered Navajo silverwork to sell to tourists. By 1878, several </a:t>
            </a:r>
            <a:r>
              <a:rPr lang="en-US" sz="1100" dirty="0">
                <a:solidFill>
                  <a:srgbClr val="202122"/>
                </a:solidFill>
              </a:rPr>
              <a:t>dining/hotel establishments named Harvey Houses ran along the Atchison, Topeka &amp; Santa Fe Railway (AT&amp;SF) in Kansas. Harvey and his company became leaders in promoting tourism in the American Southwest in the late 19th century, promoting the region by creating the "Indian curio" shop. These buttons are vintage, from the early 20</a:t>
            </a:r>
            <a:r>
              <a:rPr lang="en-US" sz="1100" baseline="30000" dirty="0">
                <a:solidFill>
                  <a:srgbClr val="202122"/>
                </a:solidFill>
              </a:rPr>
              <a:t>th</a:t>
            </a:r>
            <a:r>
              <a:rPr lang="en-US" sz="1100" dirty="0">
                <a:solidFill>
                  <a:srgbClr val="202122"/>
                </a:solidFill>
              </a:rPr>
              <a:t> century, and illustrate some chiseled and punched designs common to their work.</a:t>
            </a:r>
          </a:p>
          <a:p>
            <a:pPr algn="l"/>
            <a:r>
              <a:rPr lang="en-US" sz="1100" i="1" dirty="0">
                <a:solidFill>
                  <a:srgbClr val="00B0F0"/>
                </a:solidFill>
              </a:rPr>
              <a:t>Advance.</a:t>
            </a:r>
          </a:p>
        </p:txBody>
      </p:sp>
      <p:sp>
        <p:nvSpPr>
          <p:cNvPr id="4" name="Slide Number Placeholder 3"/>
          <p:cNvSpPr>
            <a:spLocks noGrp="1"/>
          </p:cNvSpPr>
          <p:nvPr>
            <p:ph type="sldNum" sz="quarter" idx="5"/>
          </p:nvPr>
        </p:nvSpPr>
        <p:spPr/>
        <p:txBody>
          <a:bodyPr/>
          <a:lstStyle/>
          <a:p>
            <a:fld id="{56B5F57D-979A-44BC-9AF0-5013E2AABA0E}" type="slidenum">
              <a:rPr lang="en-US" smtClean="0"/>
              <a:t>11</a:t>
            </a:fld>
            <a:endParaRPr lang="en-US" dirty="0"/>
          </a:p>
        </p:txBody>
      </p:sp>
    </p:spTree>
    <p:extLst>
      <p:ext uri="{BB962C8B-B14F-4D97-AF65-F5344CB8AC3E}">
        <p14:creationId xmlns:p14="http://schemas.microsoft.com/office/powerpoint/2010/main" val="246427090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31520" y="4620578"/>
            <a:ext cx="5852160" cy="4720590"/>
          </a:xfrm>
        </p:spPr>
        <p:txBody>
          <a:bodyPr/>
          <a:lstStyle/>
          <a:p>
            <a:r>
              <a:rPr lang="en-US" dirty="0"/>
              <a:t>“One trait that buttons from all cultures have in common is their ability to teach us history. Buttons are history you can hold in the palm of your hand. </a:t>
            </a:r>
          </a:p>
          <a:p>
            <a:endParaRPr lang="en-US" dirty="0"/>
          </a:p>
          <a:p>
            <a:pPr algn="l" fontAlgn="base"/>
            <a:r>
              <a:rPr lang="en-US" b="0" i="0" dirty="0">
                <a:solidFill>
                  <a:srgbClr val="1D1E20"/>
                </a:solidFill>
                <a:effectLst/>
              </a:rPr>
              <a:t>We get a glimpse into both social and fashion history by way of this </a:t>
            </a:r>
            <a:r>
              <a:rPr lang="en-US" dirty="0">
                <a:solidFill>
                  <a:srgbClr val="1D1E20"/>
                </a:solidFill>
              </a:rPr>
              <a:t>18</a:t>
            </a:r>
            <a:r>
              <a:rPr lang="en-US" baseline="30000" dirty="0">
                <a:solidFill>
                  <a:srgbClr val="1D1E20"/>
                </a:solidFill>
              </a:rPr>
              <a:t>th</a:t>
            </a:r>
            <a:r>
              <a:rPr lang="en-US" dirty="0">
                <a:solidFill>
                  <a:srgbClr val="1D1E20"/>
                </a:solidFill>
              </a:rPr>
              <a:t> century etching. </a:t>
            </a:r>
            <a:r>
              <a:rPr lang="en-US" b="0" i="0" dirty="0">
                <a:solidFill>
                  <a:srgbClr val="1D1E20"/>
                </a:solidFill>
                <a:effectLst/>
              </a:rPr>
              <a:t>Cut-steel accessories were the rage in the 1700s</a:t>
            </a:r>
            <a:r>
              <a:rPr lang="en-US" dirty="0">
                <a:solidFill>
                  <a:srgbClr val="1D1E20"/>
                </a:solidFill>
              </a:rPr>
              <a:t>, given s</a:t>
            </a:r>
            <a:r>
              <a:rPr lang="en-US" b="0" i="0" dirty="0">
                <a:solidFill>
                  <a:srgbClr val="1D1E20"/>
                </a:solidFill>
                <a:effectLst/>
              </a:rPr>
              <a:t>teel’s ability to replicate the sparkling effects of cut diamonds and precious metals. Cut-steel provided a way to get around sumptuary laws of the time and make a bit of bling accessible to the less wealthy.</a:t>
            </a:r>
          </a:p>
          <a:p>
            <a:pPr algn="l" fontAlgn="base"/>
            <a:endParaRPr lang="en-US" b="0" i="0" dirty="0">
              <a:solidFill>
                <a:srgbClr val="1D1E20"/>
              </a:solidFill>
              <a:effectLst/>
            </a:endParaRPr>
          </a:p>
          <a:p>
            <a:pPr algn="l" fontAlgn="base"/>
            <a:r>
              <a:rPr lang="en-US" dirty="0">
                <a:solidFill>
                  <a:srgbClr val="1D1E20"/>
                </a:solidFill>
              </a:rPr>
              <a:t>T</a:t>
            </a:r>
            <a:r>
              <a:rPr lang="en-US" b="0" i="0" dirty="0">
                <a:solidFill>
                  <a:srgbClr val="1D1E20"/>
                </a:solidFill>
                <a:effectLst/>
              </a:rPr>
              <a:t>he French fashion for eye-catching buttons grew and they became increasingly large and dazzling. This trend became the subject of satirists—as illustrated by this 1777 print entitled ‘Coup de Bouton’, which shows a dashing young gentleman’s buttons blinding a young lady passing by. Was she impressed?</a:t>
            </a:r>
            <a:r>
              <a:rPr lang="en-US" dirty="0">
                <a:solidFill>
                  <a:srgbClr val="1D1E20"/>
                </a:solidFill>
              </a:rPr>
              <a:t>”</a:t>
            </a:r>
            <a:endParaRPr lang="en-US" b="0" i="0" dirty="0">
              <a:solidFill>
                <a:srgbClr val="1D1E20"/>
              </a:solidFill>
              <a:effectLst/>
            </a:endParaRPr>
          </a:p>
          <a:p>
            <a:endParaRPr lang="en-US" dirty="0"/>
          </a:p>
          <a:p>
            <a:r>
              <a:rPr lang="en-US" b="0" i="0" dirty="0">
                <a:solidFill>
                  <a:srgbClr val="1D1E20"/>
                </a:solidFill>
                <a:effectLst/>
              </a:rPr>
              <a:t>Steel buttons: Coup de Bouton, etching by William Humphrey, c. 1777. Lewis Walpole Library, Yale University.</a:t>
            </a:r>
          </a:p>
          <a:p>
            <a:endParaRPr lang="en-US" dirty="0">
              <a:solidFill>
                <a:srgbClr val="1D1E20"/>
              </a:solidFill>
            </a:endParaRPr>
          </a:p>
          <a:p>
            <a:r>
              <a:rPr lang="en-US" i="1" dirty="0">
                <a:solidFill>
                  <a:srgbClr val="00B0F0"/>
                </a:solidFill>
              </a:rPr>
              <a:t>Advance.</a:t>
            </a:r>
          </a:p>
        </p:txBody>
      </p:sp>
      <p:sp>
        <p:nvSpPr>
          <p:cNvPr id="4" name="Slide Number Placeholder 3"/>
          <p:cNvSpPr>
            <a:spLocks noGrp="1"/>
          </p:cNvSpPr>
          <p:nvPr>
            <p:ph type="sldNum" sz="quarter" idx="5"/>
          </p:nvPr>
        </p:nvSpPr>
        <p:spPr/>
        <p:txBody>
          <a:bodyPr/>
          <a:lstStyle/>
          <a:p>
            <a:fld id="{56B5F57D-979A-44BC-9AF0-5013E2AABA0E}" type="slidenum">
              <a:rPr lang="en-US" smtClean="0"/>
              <a:t>12</a:t>
            </a:fld>
            <a:endParaRPr lang="en-US"/>
          </a:p>
        </p:txBody>
      </p:sp>
    </p:spTree>
    <p:extLst>
      <p:ext uri="{BB962C8B-B14F-4D97-AF65-F5344CB8AC3E}">
        <p14:creationId xmlns:p14="http://schemas.microsoft.com/office/powerpoint/2010/main" val="319851394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“One can say that the French turned love into an art and these buttons from the 18</a:t>
            </a:r>
            <a:r>
              <a:rPr lang="en-US" baseline="30000" dirty="0"/>
              <a:t>th</a:t>
            </a:r>
            <a:r>
              <a:rPr lang="en-US" dirty="0"/>
              <a:t> century illustrate this sentiment. The large button is painting on ivory probably commemorating the couple’s wedding. It’s signed CF and dated 1697 on the pedestal, but the button is believed to be c.1770-1780.</a:t>
            </a:r>
          </a:p>
          <a:p>
            <a:endParaRPr lang="en-US" dirty="0"/>
          </a:p>
          <a:p>
            <a:r>
              <a:rPr lang="en-US" dirty="0"/>
              <a:t>The other three are rebus buttons. Rebuses were used as discreet declarations of love and when worn they could convey an initial attraction or publicize a match.  </a:t>
            </a:r>
          </a:p>
          <a:p>
            <a:endParaRPr lang="en-US" dirty="0"/>
          </a:p>
          <a:p>
            <a:r>
              <a:rPr lang="en-US" dirty="0"/>
              <a:t>Painted under glass, Elle a </a:t>
            </a:r>
            <a:r>
              <a:rPr lang="en-US" dirty="0" err="1"/>
              <a:t>gagn</a:t>
            </a:r>
            <a:r>
              <a:rPr lang="en-US" dirty="0" err="1">
                <a:latin typeface="Calibri" panose="020F0502020204030204" pitchFamily="34" charset="0"/>
                <a:ea typeface="Calibri" panose="020F0502020204030204" pitchFamily="34" charset="0"/>
                <a:cs typeface="Calibri" panose="020F0502020204030204" pitchFamily="34" charset="0"/>
              </a:rPr>
              <a:t>é</a:t>
            </a:r>
            <a:r>
              <a:rPr lang="en-US" dirty="0">
                <a:latin typeface="Calibri" panose="020F0502020204030204" pitchFamily="34" charset="0"/>
                <a:ea typeface="Calibri" panose="020F0502020204030204" pitchFamily="34" charset="0"/>
                <a:cs typeface="Calibri" panose="020F0502020204030204" pitchFamily="34" charset="0"/>
              </a:rPr>
              <a:t> </a:t>
            </a:r>
            <a:r>
              <a:rPr lang="en-US" dirty="0" err="1">
                <a:latin typeface="Calibri" panose="020F0502020204030204" pitchFamily="34" charset="0"/>
                <a:ea typeface="Calibri" panose="020F0502020204030204" pitchFamily="34" charset="0"/>
                <a:cs typeface="Calibri" panose="020F0502020204030204" pitchFamily="34" charset="0"/>
              </a:rPr>
              <a:t>ce</a:t>
            </a:r>
            <a:r>
              <a:rPr lang="en-US" dirty="0">
                <a:latin typeface="Calibri" panose="020F0502020204030204" pitchFamily="34" charset="0"/>
                <a:ea typeface="Calibri" panose="020F0502020204030204" pitchFamily="34" charset="0"/>
                <a:cs typeface="Calibri" panose="020F0502020204030204" pitchFamily="34" charset="0"/>
              </a:rPr>
              <a:t> </a:t>
            </a:r>
            <a:r>
              <a:rPr lang="en-US" dirty="0" err="1">
                <a:latin typeface="Calibri" panose="020F0502020204030204" pitchFamily="34" charset="0"/>
                <a:ea typeface="Calibri" panose="020F0502020204030204" pitchFamily="34" charset="0"/>
                <a:cs typeface="Calibri" panose="020F0502020204030204" pitchFamily="34" charset="0"/>
              </a:rPr>
              <a:t>mon</a:t>
            </a:r>
            <a:r>
              <a:rPr lang="en-US" dirty="0">
                <a:latin typeface="Calibri" panose="020F0502020204030204" pitchFamily="34" charset="0"/>
                <a:ea typeface="Calibri" panose="020F0502020204030204" pitchFamily="34" charset="0"/>
                <a:cs typeface="Calibri" panose="020F0502020204030204" pitchFamily="34" charset="0"/>
              </a:rPr>
              <a:t> </a:t>
            </a:r>
            <a:r>
              <a:rPr lang="en-US" dirty="0" err="1">
                <a:latin typeface="Calibri" panose="020F0502020204030204" pitchFamily="34" charset="0"/>
                <a:ea typeface="Calibri" panose="020F0502020204030204" pitchFamily="34" charset="0"/>
                <a:cs typeface="Calibri" panose="020F0502020204030204" pitchFamily="34" charset="0"/>
              </a:rPr>
              <a:t>coeur</a:t>
            </a:r>
            <a:r>
              <a:rPr lang="en-US" dirty="0">
                <a:latin typeface="Calibri" panose="020F0502020204030204" pitchFamily="34" charset="0"/>
                <a:ea typeface="Calibri" panose="020F0502020204030204" pitchFamily="34" charset="0"/>
                <a:cs typeface="Calibri" panose="020F0502020204030204" pitchFamily="34" charset="0"/>
              </a:rPr>
              <a:t>. Or, She has won my heart.</a:t>
            </a:r>
          </a:p>
          <a:p>
            <a:endParaRPr lang="en-US" dirty="0">
              <a:latin typeface="Calibri" panose="020F0502020204030204" pitchFamily="34" charset="0"/>
              <a:ea typeface="Calibri" panose="020F0502020204030204" pitchFamily="34" charset="0"/>
              <a:cs typeface="Calibri" panose="020F0502020204030204" pitchFamily="34" charset="0"/>
            </a:endParaRPr>
          </a:p>
          <a:p>
            <a:r>
              <a:rPr lang="en-US" dirty="0">
                <a:latin typeface="Calibri" panose="020F0502020204030204" pitchFamily="34" charset="0"/>
                <a:ea typeface="Calibri" panose="020F0502020204030204" pitchFamily="34" charset="0"/>
                <a:cs typeface="Calibri" panose="020F0502020204030204" pitchFamily="34" charset="0"/>
              </a:rPr>
              <a:t>Below that, a carved mother-of-pearl, Elle a </a:t>
            </a:r>
            <a:r>
              <a:rPr lang="en-US" dirty="0" err="1">
                <a:latin typeface="Calibri" panose="020F0502020204030204" pitchFamily="34" charset="0"/>
                <a:ea typeface="Calibri" panose="020F0502020204030204" pitchFamily="34" charset="0"/>
                <a:cs typeface="Calibri" panose="020F0502020204030204" pitchFamily="34" charset="0"/>
              </a:rPr>
              <a:t>cédé</a:t>
            </a:r>
            <a:r>
              <a:rPr lang="en-US" dirty="0">
                <a:latin typeface="Calibri" panose="020F0502020204030204" pitchFamily="34" charset="0"/>
                <a:ea typeface="Calibri" panose="020F0502020204030204" pitchFamily="34" charset="0"/>
                <a:cs typeface="Calibri" panose="020F0502020204030204" pitchFamily="34" charset="0"/>
              </a:rPr>
              <a:t>. Or, She has given in.</a:t>
            </a:r>
          </a:p>
          <a:p>
            <a:endParaRPr lang="en-US" dirty="0">
              <a:latin typeface="Calibri" panose="020F0502020204030204" pitchFamily="34" charset="0"/>
              <a:ea typeface="Calibri" panose="020F0502020204030204" pitchFamily="34" charset="0"/>
              <a:cs typeface="Calibri" panose="020F0502020204030204" pitchFamily="34" charset="0"/>
            </a:endParaRPr>
          </a:p>
          <a:p>
            <a:r>
              <a:rPr lang="en-US" dirty="0">
                <a:latin typeface="Calibri" panose="020F0502020204030204" pitchFamily="34" charset="0"/>
                <a:ea typeface="Calibri" panose="020F0502020204030204" pitchFamily="34" charset="0"/>
                <a:cs typeface="Calibri" panose="020F0502020204030204" pitchFamily="34" charset="0"/>
              </a:rPr>
              <a:t>The third, Musique de </a:t>
            </a:r>
            <a:r>
              <a:rPr lang="en-US" dirty="0" err="1">
                <a:latin typeface="Calibri" panose="020F0502020204030204" pitchFamily="34" charset="0"/>
                <a:ea typeface="Calibri" panose="020F0502020204030204" pitchFamily="34" charset="0"/>
                <a:cs typeface="Calibri" panose="020F0502020204030204" pitchFamily="34" charset="0"/>
              </a:rPr>
              <a:t>mon</a:t>
            </a:r>
            <a:r>
              <a:rPr lang="en-US" dirty="0">
                <a:latin typeface="Calibri" panose="020F0502020204030204" pitchFamily="34" charset="0"/>
                <a:ea typeface="Calibri" panose="020F0502020204030204" pitchFamily="34" charset="0"/>
                <a:cs typeface="Calibri" panose="020F0502020204030204" pitchFamily="34" charset="0"/>
              </a:rPr>
              <a:t> </a:t>
            </a:r>
            <a:r>
              <a:rPr lang="en-US" dirty="0" err="1">
                <a:latin typeface="Calibri" panose="020F0502020204030204" pitchFamily="34" charset="0"/>
                <a:ea typeface="Calibri" panose="020F0502020204030204" pitchFamily="34" charset="0"/>
                <a:cs typeface="Calibri" panose="020F0502020204030204" pitchFamily="34" charset="0"/>
              </a:rPr>
              <a:t>coeur</a:t>
            </a:r>
            <a:r>
              <a:rPr lang="en-US" dirty="0">
                <a:latin typeface="Calibri" panose="020F0502020204030204" pitchFamily="34" charset="0"/>
                <a:ea typeface="Calibri" panose="020F0502020204030204" pitchFamily="34" charset="0"/>
                <a:cs typeface="Calibri" panose="020F0502020204030204" pitchFamily="34" charset="0"/>
              </a:rPr>
              <a:t>. Or, music to  (of?) my heart.”</a:t>
            </a:r>
          </a:p>
          <a:p>
            <a:endParaRPr lang="en-US" dirty="0">
              <a:latin typeface="Calibri" panose="020F0502020204030204" pitchFamily="34" charset="0"/>
              <a:ea typeface="Calibri" panose="020F0502020204030204" pitchFamily="34" charset="0"/>
              <a:cs typeface="Calibri" panose="020F0502020204030204" pitchFamily="34" charset="0"/>
            </a:endParaRPr>
          </a:p>
          <a:p>
            <a:r>
              <a:rPr lang="en-US" i="1" dirty="0">
                <a:solidFill>
                  <a:srgbClr val="00B0F0"/>
                </a:solidFill>
                <a:latin typeface="Calibri" panose="020F0502020204030204" pitchFamily="34" charset="0"/>
                <a:ea typeface="Calibri" panose="020F0502020204030204" pitchFamily="34" charset="0"/>
                <a:cs typeface="Calibri" panose="020F0502020204030204" pitchFamily="34" charset="0"/>
              </a:rPr>
              <a:t>Advance.</a:t>
            </a:r>
            <a:endParaRPr lang="en-US" i="1" dirty="0">
              <a:solidFill>
                <a:srgbClr val="00B0F0"/>
              </a:solidFill>
            </a:endParaRPr>
          </a:p>
        </p:txBody>
      </p:sp>
      <p:sp>
        <p:nvSpPr>
          <p:cNvPr id="4" name="Slide Number Placeholder 3"/>
          <p:cNvSpPr>
            <a:spLocks noGrp="1"/>
          </p:cNvSpPr>
          <p:nvPr>
            <p:ph type="sldNum" sz="quarter" idx="5"/>
          </p:nvPr>
        </p:nvSpPr>
        <p:spPr/>
        <p:txBody>
          <a:bodyPr/>
          <a:lstStyle/>
          <a:p>
            <a:fld id="{56B5F57D-979A-44BC-9AF0-5013E2AABA0E}" type="slidenum">
              <a:rPr lang="en-US" smtClean="0"/>
              <a:t>13</a:t>
            </a:fld>
            <a:endParaRPr lang="en-US"/>
          </a:p>
        </p:txBody>
      </p:sp>
    </p:spTree>
    <p:extLst>
      <p:ext uri="{BB962C8B-B14F-4D97-AF65-F5344CB8AC3E}">
        <p14:creationId xmlns:p14="http://schemas.microsoft.com/office/powerpoint/2010/main" val="275843929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68350" y="1200150"/>
            <a:ext cx="4559300" cy="2565400"/>
          </a:xfrm>
        </p:spPr>
      </p:sp>
      <p:sp>
        <p:nvSpPr>
          <p:cNvPr id="3" name="Notes Placeholder 2"/>
          <p:cNvSpPr>
            <a:spLocks noGrp="1"/>
          </p:cNvSpPr>
          <p:nvPr>
            <p:ph type="body" idx="1"/>
          </p:nvPr>
        </p:nvSpPr>
        <p:spPr>
          <a:xfrm>
            <a:off x="731520" y="3936492"/>
            <a:ext cx="5852160" cy="4464558"/>
          </a:xfrm>
        </p:spPr>
        <p:txBody>
          <a:bodyPr/>
          <a:lstStyle/>
          <a:p>
            <a:r>
              <a:rPr lang="en-US" dirty="0">
                <a:solidFill>
                  <a:srgbClr val="202122"/>
                </a:solidFill>
                <a:highlight>
                  <a:srgbClr val="FFFFFF"/>
                </a:highlight>
                <a:latin typeface="Aptos" panose="020B0004020202020204" pitchFamily="34" charset="0"/>
              </a:rPr>
              <a:t>“In the past as well as today, memorializing lost loved ones was often done through personal adornment. But unique to the past, are buttons that were created and worn for the time of mourning. The three buttons on the left are from the 18</a:t>
            </a:r>
            <a:r>
              <a:rPr lang="en-US" baseline="30000" dirty="0">
                <a:solidFill>
                  <a:srgbClr val="202122"/>
                </a:solidFill>
                <a:highlight>
                  <a:srgbClr val="FFFFFF"/>
                </a:highlight>
                <a:latin typeface="Aptos" panose="020B0004020202020204" pitchFamily="34" charset="0"/>
              </a:rPr>
              <a:t>th</a:t>
            </a:r>
            <a:r>
              <a:rPr lang="en-US" dirty="0">
                <a:solidFill>
                  <a:srgbClr val="202122"/>
                </a:solidFill>
                <a:highlight>
                  <a:srgbClr val="FFFFFF"/>
                </a:highlight>
                <a:latin typeface="Aptos" panose="020B0004020202020204" pitchFamily="34" charset="0"/>
              </a:rPr>
              <a:t> century and depict common visual themes for mourning buttons.</a:t>
            </a:r>
          </a:p>
          <a:p>
            <a:endParaRPr lang="en-US" dirty="0">
              <a:solidFill>
                <a:srgbClr val="202122"/>
              </a:solidFill>
              <a:highlight>
                <a:srgbClr val="FFFFFF"/>
              </a:highlight>
              <a:latin typeface="Aptos" panose="020B0004020202020204" pitchFamily="34" charset="0"/>
            </a:endParaRPr>
          </a:p>
          <a:p>
            <a:r>
              <a:rPr lang="en-US" dirty="0">
                <a:solidFill>
                  <a:srgbClr val="202122"/>
                </a:solidFill>
                <a:highlight>
                  <a:srgbClr val="FFFFFF"/>
                </a:highlight>
                <a:latin typeface="Aptos" panose="020B0004020202020204" pitchFamily="34" charset="0"/>
              </a:rPr>
              <a:t>On the left is a silvered copper etched with an urn. The button to the right is also copper with painted ivory under glass of woman at an urn on a pedestal, and the third is a shell under glass with hair and painted leaves to form a wreath and bouquet.</a:t>
            </a:r>
          </a:p>
          <a:p>
            <a:endParaRPr lang="en-US" dirty="0">
              <a:solidFill>
                <a:srgbClr val="202122"/>
              </a:solidFill>
              <a:highlight>
                <a:srgbClr val="FFFFFF"/>
              </a:highlight>
              <a:latin typeface="Aptos" panose="020B0004020202020204" pitchFamily="34" charset="0"/>
            </a:endParaRPr>
          </a:p>
          <a:p>
            <a:r>
              <a:rPr lang="en-US" dirty="0">
                <a:solidFill>
                  <a:srgbClr val="202122"/>
                </a:solidFill>
                <a:highlight>
                  <a:srgbClr val="FFFFFF"/>
                </a:highlight>
                <a:latin typeface="Aptos" panose="020B0004020202020204" pitchFamily="34" charset="0"/>
              </a:rPr>
              <a:t>The two brass 19</a:t>
            </a:r>
            <a:r>
              <a:rPr lang="en-US" baseline="30000" dirty="0">
                <a:solidFill>
                  <a:srgbClr val="202122"/>
                </a:solidFill>
                <a:highlight>
                  <a:srgbClr val="FFFFFF"/>
                </a:highlight>
                <a:latin typeface="Aptos" panose="020B0004020202020204" pitchFamily="34" charset="0"/>
              </a:rPr>
              <a:t>th</a:t>
            </a:r>
            <a:r>
              <a:rPr lang="en-US" dirty="0">
                <a:solidFill>
                  <a:srgbClr val="202122"/>
                </a:solidFill>
                <a:highlight>
                  <a:srgbClr val="FFFFFF"/>
                </a:highlight>
                <a:latin typeface="Aptos" panose="020B0004020202020204" pitchFamily="34" charset="0"/>
              </a:rPr>
              <a:t> century buttons also include hair woven in a basket pattern.</a:t>
            </a:r>
          </a:p>
          <a:p>
            <a:endParaRPr lang="en-US" dirty="0">
              <a:solidFill>
                <a:srgbClr val="202122"/>
              </a:solidFill>
              <a:highlight>
                <a:srgbClr val="FFFFFF"/>
              </a:highlight>
              <a:latin typeface="Aptos" panose="020B0004020202020204" pitchFamily="34" charset="0"/>
            </a:endParaRPr>
          </a:p>
          <a:p>
            <a:r>
              <a:rPr lang="en-US" dirty="0">
                <a:solidFill>
                  <a:srgbClr val="202122"/>
                </a:solidFill>
                <a:highlight>
                  <a:srgbClr val="FFFFFF"/>
                </a:highlight>
                <a:latin typeface="Aptos" panose="020B0004020202020204" pitchFamily="34" charset="0"/>
              </a:rPr>
              <a:t>Queen Victoria’s long and very public grief over Prince Albert’s death in 1861 </a:t>
            </a:r>
          </a:p>
          <a:p>
            <a:r>
              <a:rPr lang="en-US" dirty="0">
                <a:solidFill>
                  <a:srgbClr val="202122"/>
                </a:solidFill>
                <a:highlight>
                  <a:srgbClr val="FFFFFF"/>
                </a:highlight>
                <a:latin typeface="Aptos" panose="020B0004020202020204" pitchFamily="34" charset="0"/>
              </a:rPr>
              <a:t>launched the manufacture and widespread use of black glass buttons (imitating the Queen’s jet).”</a:t>
            </a:r>
          </a:p>
          <a:p>
            <a:endParaRPr lang="en-US" dirty="0">
              <a:solidFill>
                <a:srgbClr val="202122"/>
              </a:solidFill>
              <a:highlight>
                <a:srgbClr val="FFFFFF"/>
              </a:highlight>
              <a:latin typeface="Aptos" panose="020B0004020202020204" pitchFamily="34" charset="0"/>
            </a:endParaRPr>
          </a:p>
          <a:p>
            <a:r>
              <a:rPr lang="en-US" i="1" dirty="0">
                <a:solidFill>
                  <a:srgbClr val="00B0F0"/>
                </a:solidFill>
                <a:highlight>
                  <a:srgbClr val="FFFFFF"/>
                </a:highlight>
                <a:latin typeface="Aptos" panose="020B0004020202020204" pitchFamily="34" charset="0"/>
              </a:rPr>
              <a:t>Advance.</a:t>
            </a:r>
          </a:p>
          <a:p>
            <a:endParaRPr lang="en-US" dirty="0">
              <a:solidFill>
                <a:srgbClr val="202122"/>
              </a:solidFill>
              <a:highlight>
                <a:srgbClr val="FFFFFF"/>
              </a:highlight>
              <a:latin typeface="Arial" panose="020B0604020202020204" pitchFamily="34" charset="0"/>
            </a:endParaRPr>
          </a:p>
        </p:txBody>
      </p:sp>
      <p:sp>
        <p:nvSpPr>
          <p:cNvPr id="4" name="Slide Number Placeholder 3"/>
          <p:cNvSpPr>
            <a:spLocks noGrp="1"/>
          </p:cNvSpPr>
          <p:nvPr>
            <p:ph type="sldNum" sz="quarter" idx="5"/>
          </p:nvPr>
        </p:nvSpPr>
        <p:spPr/>
        <p:txBody>
          <a:bodyPr/>
          <a:lstStyle/>
          <a:p>
            <a:fld id="{56B5F57D-979A-44BC-9AF0-5013E2AABA0E}" type="slidenum">
              <a:rPr lang="en-US" smtClean="0"/>
              <a:t>14</a:t>
            </a:fld>
            <a:endParaRPr lang="en-US" dirty="0"/>
          </a:p>
        </p:txBody>
      </p:sp>
    </p:spTree>
    <p:extLst>
      <p:ext uri="{BB962C8B-B14F-4D97-AF65-F5344CB8AC3E}">
        <p14:creationId xmlns:p14="http://schemas.microsoft.com/office/powerpoint/2010/main" val="395546474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“All fine buttons in the 18</a:t>
            </a:r>
            <a:r>
              <a:rPr lang="en-US" baseline="30000" dirty="0"/>
              <a:t>th</a:t>
            </a:r>
            <a:r>
              <a:rPr lang="en-US" dirty="0"/>
              <a:t> and 19</a:t>
            </a:r>
            <a:r>
              <a:rPr lang="en-US" baseline="30000" dirty="0"/>
              <a:t>th</a:t>
            </a:r>
            <a:r>
              <a:rPr lang="en-US" dirty="0"/>
              <a:t> century were worn as a symbol of wealth  </a:t>
            </a:r>
            <a:r>
              <a:rPr lang="en-US" dirty="0" err="1"/>
              <a:t>irregardless</a:t>
            </a:r>
            <a:r>
              <a:rPr lang="en-US" dirty="0"/>
              <a:t> of their decoration, as only the wealthy could afford them. But some buttons were distinctly created with this purpose in mind.</a:t>
            </a:r>
          </a:p>
          <a:p>
            <a:endParaRPr lang="en-US" dirty="0"/>
          </a:p>
          <a:p>
            <a:r>
              <a:rPr lang="en-US" dirty="0"/>
              <a:t>These buttons are from the 19</a:t>
            </a:r>
            <a:r>
              <a:rPr lang="en-US" baseline="30000" dirty="0"/>
              <a:t>th</a:t>
            </a:r>
            <a:r>
              <a:rPr lang="en-US" dirty="0"/>
              <a:t> century. Collectors refer to them as Jewels. The blue button is enamel and the others are glass. All have paste, or strass, borders.</a:t>
            </a:r>
          </a:p>
          <a:p>
            <a:endParaRPr lang="en-US" dirty="0">
              <a:latin typeface="Aptos" panose="020B0004020202020204" pitchFamily="34" charset="0"/>
            </a:endParaRPr>
          </a:p>
          <a:p>
            <a:r>
              <a:rPr lang="en-US" dirty="0">
                <a:latin typeface="Aptos" panose="020B0004020202020204" pitchFamily="34" charset="0"/>
              </a:rPr>
              <a:t>These are livery buttons from the 19</a:t>
            </a:r>
            <a:r>
              <a:rPr lang="en-US" baseline="30000" dirty="0">
                <a:latin typeface="Aptos" panose="020B0004020202020204" pitchFamily="34" charset="0"/>
              </a:rPr>
              <a:t>th</a:t>
            </a:r>
            <a:r>
              <a:rPr lang="en-US" dirty="0">
                <a:latin typeface="Aptos" panose="020B0004020202020204" pitchFamily="34" charset="0"/>
              </a:rPr>
              <a:t> century. Liveries, or uniforms, were worn by servants of the very wealthy to publicly display their status and family affiliation. They depict heralds, crests, badges, and monograms.”</a:t>
            </a:r>
          </a:p>
          <a:p>
            <a:endParaRPr lang="en-US" dirty="0">
              <a:latin typeface="Aptos" panose="020B0004020202020204" pitchFamily="34" charset="0"/>
            </a:endParaRPr>
          </a:p>
          <a:p>
            <a:r>
              <a:rPr lang="en-US" i="1" dirty="0">
                <a:solidFill>
                  <a:srgbClr val="00B0F0"/>
                </a:solidFill>
                <a:latin typeface="Aptos" panose="020B0004020202020204" pitchFamily="34" charset="0"/>
              </a:rPr>
              <a:t>Advance.</a:t>
            </a:r>
          </a:p>
        </p:txBody>
      </p:sp>
      <p:sp>
        <p:nvSpPr>
          <p:cNvPr id="4" name="Slide Number Placeholder 3"/>
          <p:cNvSpPr>
            <a:spLocks noGrp="1"/>
          </p:cNvSpPr>
          <p:nvPr>
            <p:ph type="sldNum" sz="quarter" idx="5"/>
          </p:nvPr>
        </p:nvSpPr>
        <p:spPr/>
        <p:txBody>
          <a:bodyPr/>
          <a:lstStyle/>
          <a:p>
            <a:fld id="{56B5F57D-979A-44BC-9AF0-5013E2AABA0E}" type="slidenum">
              <a:rPr lang="en-US" smtClean="0"/>
              <a:t>15</a:t>
            </a:fld>
            <a:endParaRPr lang="en-US"/>
          </a:p>
        </p:txBody>
      </p:sp>
    </p:spTree>
    <p:extLst>
      <p:ext uri="{BB962C8B-B14F-4D97-AF65-F5344CB8AC3E}">
        <p14:creationId xmlns:p14="http://schemas.microsoft.com/office/powerpoint/2010/main" val="248768216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“Sporting buttons were worn on jackets and coats, often in sets of various design like the engraved mother-of-pearl set on the right. (These are actually all the same size.) The brass buttons on the left aren’t “sporting buttons” as defined by the NBS because they weren’t worn on hunt coats. But they do portray </a:t>
            </a:r>
            <a:r>
              <a:rPr lang="en-US"/>
              <a:t>sporting and have </a:t>
            </a:r>
            <a:r>
              <a:rPr lang="en-US" dirty="0"/>
              <a:t>wonderful detail Note the women riding sidesaddle and the fallen horse and rider. All are from the 19</a:t>
            </a:r>
            <a:r>
              <a:rPr lang="en-US" baseline="30000" dirty="0"/>
              <a:t>th</a:t>
            </a:r>
            <a:r>
              <a:rPr lang="en-US" dirty="0"/>
              <a:t> century.”</a:t>
            </a:r>
          </a:p>
          <a:p>
            <a:endParaRPr lang="en-US" dirty="0"/>
          </a:p>
          <a:p>
            <a:r>
              <a:rPr lang="en-US" i="1" dirty="0">
                <a:solidFill>
                  <a:srgbClr val="00B0F0"/>
                </a:solidFill>
              </a:rPr>
              <a:t>Advance.</a:t>
            </a:r>
          </a:p>
          <a:p>
            <a:endParaRPr lang="en-US" dirty="0"/>
          </a:p>
        </p:txBody>
      </p:sp>
      <p:sp>
        <p:nvSpPr>
          <p:cNvPr id="4" name="Slide Number Placeholder 3"/>
          <p:cNvSpPr>
            <a:spLocks noGrp="1"/>
          </p:cNvSpPr>
          <p:nvPr>
            <p:ph type="sldNum" sz="quarter" idx="5"/>
          </p:nvPr>
        </p:nvSpPr>
        <p:spPr/>
        <p:txBody>
          <a:bodyPr/>
          <a:lstStyle/>
          <a:p>
            <a:fld id="{56B5F57D-979A-44BC-9AF0-5013E2AABA0E}" type="slidenum">
              <a:rPr lang="en-US" smtClean="0"/>
              <a:t>16</a:t>
            </a:fld>
            <a:endParaRPr lang="en-US"/>
          </a:p>
        </p:txBody>
      </p:sp>
    </p:spTree>
    <p:extLst>
      <p:ext uri="{BB962C8B-B14F-4D97-AF65-F5344CB8AC3E}">
        <p14:creationId xmlns:p14="http://schemas.microsoft.com/office/powerpoint/2010/main" val="378979791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31520" y="4620577"/>
            <a:ext cx="5852160" cy="4717733"/>
          </a:xfrm>
        </p:spPr>
        <p:txBody>
          <a:bodyPr/>
          <a:lstStyle/>
          <a:p>
            <a:r>
              <a:rPr lang="en-US" dirty="0"/>
              <a:t>“Political associations on buttons could be overt or subtle. This copper button is the most revered American button. It commemorates our first president with each of the 13 colonies artfully linked as the button’s border. This is one of an extremely rare set of what is thought to total 27 designs, that were issued to and worn by significant attendees of his inaugural ceremony. “GW” buttons, as they are known by collectors, set records when one happens to show up at auction.</a:t>
            </a:r>
          </a:p>
          <a:p>
            <a:endParaRPr lang="en-US" dirty="0"/>
          </a:p>
          <a:p>
            <a:r>
              <a:rPr lang="en-US" dirty="0"/>
              <a:t>When the </a:t>
            </a:r>
            <a:r>
              <a:rPr lang="en-US" dirty="0" err="1"/>
              <a:t>Frent</a:t>
            </a:r>
            <a:r>
              <a:rPr lang="en-US" dirty="0"/>
              <a:t> Collection of Political and Presidential Americana went up for auction in 2018, it produced the world’s most valuable Washington button with a high bid of $225,000. It featured a stamped bust of Washington and the words "Pater </a:t>
            </a:r>
            <a:r>
              <a:rPr lang="en-US" dirty="0" err="1"/>
              <a:t>Patriæ</a:t>
            </a:r>
            <a:r>
              <a:rPr lang="en-US" dirty="0"/>
              <a:t>," a Latin phrase meaning “Father of his Country.” </a:t>
            </a:r>
            <a:r>
              <a:rPr lang="en-US" i="1" dirty="0">
                <a:solidFill>
                  <a:srgbClr val="00B0F0"/>
                </a:solidFill>
              </a:rPr>
              <a:t>Advance.</a:t>
            </a:r>
          </a:p>
          <a:p>
            <a:endParaRPr lang="en-US" dirty="0"/>
          </a:p>
          <a:p>
            <a:r>
              <a:rPr lang="en-US" dirty="0"/>
              <a:t>These are called Jacksonians. They are always small, one-piece gilt buttons with separate rims. Most are pictorial. They get their name from the era when they were popular, 1820s-1830s when Andrew Jackson was president. They are not political per se, but are of a particular political period. </a:t>
            </a:r>
            <a:r>
              <a:rPr lang="en-US" i="1" dirty="0">
                <a:solidFill>
                  <a:srgbClr val="00B0F0"/>
                </a:solidFill>
              </a:rPr>
              <a:t>Advance.</a:t>
            </a:r>
          </a:p>
          <a:p>
            <a:endParaRPr lang="en-US" dirty="0"/>
          </a:p>
          <a:p>
            <a:r>
              <a:rPr lang="en-US" dirty="0"/>
              <a:t>Here is a liberty button. These buttons were indistinguishable from the standard issue military uniform buttons allowing a solider to pass inspection while holding two pictures of loved ones close to his heart. </a:t>
            </a:r>
            <a:r>
              <a:rPr lang="en-US" i="1" dirty="0">
                <a:solidFill>
                  <a:srgbClr val="00B0F0"/>
                </a:solidFill>
              </a:rPr>
              <a:t>Advance.</a:t>
            </a:r>
          </a:p>
          <a:p>
            <a:endParaRPr lang="en-US" i="1" dirty="0">
              <a:solidFill>
                <a:srgbClr val="00B0F0"/>
              </a:solidFill>
            </a:endParaRPr>
          </a:p>
          <a:p>
            <a:r>
              <a:rPr lang="en-US" dirty="0"/>
              <a:t>Made by the Liberty Manufacturing Company in Los Angeles, they sold for 75 cents. </a:t>
            </a:r>
            <a:r>
              <a:rPr lang="en-US" i="1" dirty="0">
                <a:solidFill>
                  <a:srgbClr val="00B0F0"/>
                </a:solidFill>
              </a:rPr>
              <a:t>Advance.</a:t>
            </a:r>
          </a:p>
        </p:txBody>
      </p:sp>
      <p:sp>
        <p:nvSpPr>
          <p:cNvPr id="4" name="Slide Number Placeholder 3"/>
          <p:cNvSpPr>
            <a:spLocks noGrp="1"/>
          </p:cNvSpPr>
          <p:nvPr>
            <p:ph type="sldNum" sz="quarter" idx="5"/>
          </p:nvPr>
        </p:nvSpPr>
        <p:spPr/>
        <p:txBody>
          <a:bodyPr/>
          <a:lstStyle/>
          <a:p>
            <a:fld id="{56B5F57D-979A-44BC-9AF0-5013E2AABA0E}" type="slidenum">
              <a:rPr lang="en-US" smtClean="0"/>
              <a:t>17</a:t>
            </a:fld>
            <a:endParaRPr lang="en-US"/>
          </a:p>
        </p:txBody>
      </p:sp>
    </p:spTree>
    <p:extLst>
      <p:ext uri="{BB962C8B-B14F-4D97-AF65-F5344CB8AC3E}">
        <p14:creationId xmlns:p14="http://schemas.microsoft.com/office/powerpoint/2010/main" val="334652621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“Buttons from the French Revolution and those made a century later to commemorate it are favorites for some collectors. The scene on the large buttons is </a:t>
            </a:r>
            <a:r>
              <a:rPr lang="en-US" b="0" i="0" dirty="0">
                <a:solidFill>
                  <a:srgbClr val="000000"/>
                </a:solidFill>
                <a:effectLst/>
              </a:rPr>
              <a:t>hand painted on paper and under glass, showing the storming of the Bastille on July 14, 1789. At the top of the scene is a banner saying "le </a:t>
            </a:r>
            <a:r>
              <a:rPr lang="en-US" b="0" i="0" dirty="0" err="1">
                <a:solidFill>
                  <a:srgbClr val="000000"/>
                </a:solidFill>
                <a:effectLst/>
              </a:rPr>
              <a:t>Despotisme</a:t>
            </a:r>
            <a:r>
              <a:rPr lang="en-US" b="0" i="0" dirty="0">
                <a:solidFill>
                  <a:srgbClr val="000000"/>
                </a:solidFill>
                <a:effectLst/>
              </a:rPr>
              <a:t> </a:t>
            </a:r>
            <a:r>
              <a:rPr lang="en-US" b="0" i="0" dirty="0" err="1">
                <a:solidFill>
                  <a:srgbClr val="000000"/>
                </a:solidFill>
                <a:effectLst/>
              </a:rPr>
              <a:t>abatu</a:t>
            </a:r>
            <a:r>
              <a:rPr lang="en-US" b="0" i="0" dirty="0">
                <a:solidFill>
                  <a:srgbClr val="000000"/>
                </a:solidFill>
                <a:effectLst/>
              </a:rPr>
              <a:t>" (despotism demolished). </a:t>
            </a:r>
          </a:p>
          <a:p>
            <a:endParaRPr lang="en-US" dirty="0">
              <a:solidFill>
                <a:srgbClr val="000000"/>
              </a:solidFill>
            </a:endParaRPr>
          </a:p>
          <a:p>
            <a:r>
              <a:rPr lang="en-US" dirty="0">
                <a:solidFill>
                  <a:srgbClr val="000000"/>
                </a:solidFill>
              </a:rPr>
              <a:t>The small metal button to its upper right is a military button from the revolution. Both are 18</a:t>
            </a:r>
            <a:r>
              <a:rPr lang="en-US" baseline="30000" dirty="0">
                <a:solidFill>
                  <a:srgbClr val="000000"/>
                </a:solidFill>
              </a:rPr>
              <a:t>th</a:t>
            </a:r>
            <a:r>
              <a:rPr lang="en-US" dirty="0">
                <a:solidFill>
                  <a:srgbClr val="000000"/>
                </a:solidFill>
              </a:rPr>
              <a:t> century.</a:t>
            </a:r>
          </a:p>
          <a:p>
            <a:endParaRPr lang="en-US" dirty="0">
              <a:solidFill>
                <a:srgbClr val="000000"/>
              </a:solidFill>
            </a:endParaRPr>
          </a:p>
          <a:p>
            <a:r>
              <a:rPr lang="en-US" dirty="0">
                <a:solidFill>
                  <a:srgbClr val="000000"/>
                </a:solidFill>
              </a:rPr>
              <a:t>The others are 19</a:t>
            </a:r>
            <a:r>
              <a:rPr lang="en-US" baseline="30000" dirty="0">
                <a:solidFill>
                  <a:srgbClr val="000000"/>
                </a:solidFill>
              </a:rPr>
              <a:t>th</a:t>
            </a:r>
            <a:r>
              <a:rPr lang="en-US" dirty="0">
                <a:solidFill>
                  <a:srgbClr val="000000"/>
                </a:solidFill>
              </a:rPr>
              <a:t> century reproductions of 18</a:t>
            </a:r>
            <a:r>
              <a:rPr lang="en-US" baseline="30000" dirty="0">
                <a:solidFill>
                  <a:srgbClr val="000000"/>
                </a:solidFill>
              </a:rPr>
              <a:t>th</a:t>
            </a:r>
            <a:r>
              <a:rPr lang="en-US" dirty="0">
                <a:solidFill>
                  <a:srgbClr val="000000"/>
                </a:solidFill>
              </a:rPr>
              <a:t> century buttons made to commemorate the centennial of the French Revolution.”</a:t>
            </a:r>
          </a:p>
          <a:p>
            <a:endParaRPr lang="en-US" dirty="0">
              <a:solidFill>
                <a:srgbClr val="000000"/>
              </a:solidFill>
            </a:endParaRPr>
          </a:p>
          <a:p>
            <a:r>
              <a:rPr lang="en-US" i="1" dirty="0">
                <a:solidFill>
                  <a:srgbClr val="00B0F0"/>
                </a:solidFill>
              </a:rPr>
              <a:t>Advance.</a:t>
            </a:r>
          </a:p>
        </p:txBody>
      </p:sp>
      <p:sp>
        <p:nvSpPr>
          <p:cNvPr id="4" name="Slide Number Placeholder 3"/>
          <p:cNvSpPr>
            <a:spLocks noGrp="1"/>
          </p:cNvSpPr>
          <p:nvPr>
            <p:ph type="sldNum" sz="quarter" idx="5"/>
          </p:nvPr>
        </p:nvSpPr>
        <p:spPr/>
        <p:txBody>
          <a:bodyPr/>
          <a:lstStyle/>
          <a:p>
            <a:fld id="{56B5F57D-979A-44BC-9AF0-5013E2AABA0E}" type="slidenum">
              <a:rPr lang="en-US" smtClean="0"/>
              <a:t>18</a:t>
            </a:fld>
            <a:endParaRPr lang="en-US"/>
          </a:p>
        </p:txBody>
      </p:sp>
    </p:spTree>
    <p:extLst>
      <p:ext uri="{BB962C8B-B14F-4D97-AF65-F5344CB8AC3E}">
        <p14:creationId xmlns:p14="http://schemas.microsoft.com/office/powerpoint/2010/main" val="132975638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“Throughout their history, buttons, most fundamentally, were used either as surface adornment or to secure garments. It’s extremely rare to find one still attached to its original garment. Mostly we find the less valuable cloth covered or thread  woven variety. Buttons were essentially the same as jewelry, and removed from a garment no longer worn or given away so that they could adorn a new one. </a:t>
            </a:r>
          </a:p>
          <a:p>
            <a:endParaRPr lang="en-US" dirty="0"/>
          </a:p>
          <a:p>
            <a:r>
              <a:rPr lang="en-US" dirty="0"/>
              <a:t>Seeing a button preserved in its original context breathes life into the button itself. The degree to which they were meticulously crafted to complement a specific textile is remarkable.</a:t>
            </a:r>
          </a:p>
          <a:p>
            <a:endParaRPr lang="en-US" dirty="0"/>
          </a:p>
          <a:p>
            <a:r>
              <a:rPr lang="en-US" dirty="0"/>
              <a:t>This slide shows passementerie buttons on a stomacher. These would not have been functional, but decorative. The stomacher would have been laced onto the body.”</a:t>
            </a:r>
          </a:p>
          <a:p>
            <a:endParaRPr lang="en-US" dirty="0"/>
          </a:p>
          <a:p>
            <a:r>
              <a:rPr lang="en-US" i="1" dirty="0">
                <a:solidFill>
                  <a:srgbClr val="00B0F0"/>
                </a:solidFill>
              </a:rPr>
              <a:t>Advance.</a:t>
            </a:r>
          </a:p>
          <a:p>
            <a:endParaRPr lang="en-US" dirty="0"/>
          </a:p>
          <a:p>
            <a:endParaRPr lang="en-US" dirty="0"/>
          </a:p>
        </p:txBody>
      </p:sp>
      <p:sp>
        <p:nvSpPr>
          <p:cNvPr id="4" name="Slide Number Placeholder 3"/>
          <p:cNvSpPr>
            <a:spLocks noGrp="1"/>
          </p:cNvSpPr>
          <p:nvPr>
            <p:ph type="sldNum" sz="quarter" idx="5"/>
          </p:nvPr>
        </p:nvSpPr>
        <p:spPr/>
        <p:txBody>
          <a:bodyPr/>
          <a:lstStyle/>
          <a:p>
            <a:fld id="{56B5F57D-979A-44BC-9AF0-5013E2AABA0E}" type="slidenum">
              <a:rPr lang="en-US" smtClean="0"/>
              <a:t>19</a:t>
            </a:fld>
            <a:endParaRPr lang="en-US"/>
          </a:p>
        </p:txBody>
      </p:sp>
    </p:spTree>
    <p:extLst>
      <p:ext uri="{BB962C8B-B14F-4D97-AF65-F5344CB8AC3E}">
        <p14:creationId xmlns:p14="http://schemas.microsoft.com/office/powerpoint/2010/main" val="106787246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embroidered buttons on the coat and waistcoat complement the ensemble perfectly.”</a:t>
            </a:r>
          </a:p>
          <a:p>
            <a:endParaRPr lang="en-US" dirty="0"/>
          </a:p>
          <a:p>
            <a:r>
              <a:rPr lang="en-US" i="1" dirty="0">
                <a:solidFill>
                  <a:srgbClr val="00B0F0"/>
                </a:solidFill>
              </a:rPr>
              <a:t>Advance.</a:t>
            </a:r>
          </a:p>
        </p:txBody>
      </p:sp>
      <p:sp>
        <p:nvSpPr>
          <p:cNvPr id="4" name="Slide Number Placeholder 3"/>
          <p:cNvSpPr>
            <a:spLocks noGrp="1"/>
          </p:cNvSpPr>
          <p:nvPr>
            <p:ph type="sldNum" sz="quarter" idx="5"/>
          </p:nvPr>
        </p:nvSpPr>
        <p:spPr/>
        <p:txBody>
          <a:bodyPr/>
          <a:lstStyle/>
          <a:p>
            <a:fld id="{56B5F57D-979A-44BC-9AF0-5013E2AABA0E}" type="slidenum">
              <a:rPr lang="en-US" smtClean="0"/>
              <a:t>20</a:t>
            </a:fld>
            <a:endParaRPr lang="en-US"/>
          </a:p>
        </p:txBody>
      </p:sp>
    </p:spTree>
    <p:extLst>
      <p:ext uri="{BB962C8B-B14F-4D97-AF65-F5344CB8AC3E}">
        <p14:creationId xmlns:p14="http://schemas.microsoft.com/office/powerpoint/2010/main" val="325655891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 would be unthinkable today to ride in such an exquisite riding habit as this. But it must have been quite an elegant sight going over a fence in pursuit of the game. These buttons appear to be gilt metal wound with gold thread. Or they may be like the first, of passementerie with gold thread and sequins to match the detail on the coat.”</a:t>
            </a:r>
          </a:p>
          <a:p>
            <a:endParaRPr lang="en-US" dirty="0"/>
          </a:p>
          <a:p>
            <a:r>
              <a:rPr lang="en-US" i="1" dirty="0">
                <a:solidFill>
                  <a:srgbClr val="00B0F0"/>
                </a:solidFill>
              </a:rPr>
              <a:t>Advance.</a:t>
            </a:r>
          </a:p>
        </p:txBody>
      </p:sp>
      <p:sp>
        <p:nvSpPr>
          <p:cNvPr id="4" name="Slide Number Placeholder 3"/>
          <p:cNvSpPr>
            <a:spLocks noGrp="1"/>
          </p:cNvSpPr>
          <p:nvPr>
            <p:ph type="sldNum" sz="quarter" idx="5"/>
          </p:nvPr>
        </p:nvSpPr>
        <p:spPr/>
        <p:txBody>
          <a:bodyPr/>
          <a:lstStyle/>
          <a:p>
            <a:fld id="{56B5F57D-979A-44BC-9AF0-5013E2AABA0E}" type="slidenum">
              <a:rPr lang="en-US" smtClean="0"/>
              <a:t>21</a:t>
            </a:fld>
            <a:endParaRPr lang="en-US"/>
          </a:p>
        </p:txBody>
      </p:sp>
    </p:spTree>
    <p:extLst>
      <p:ext uri="{BB962C8B-B14F-4D97-AF65-F5344CB8AC3E}">
        <p14:creationId xmlns:p14="http://schemas.microsoft.com/office/powerpoint/2010/main" val="396338265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buttons appear to be steel with cut steels around a center mother-of-pearl.”</a:t>
            </a:r>
          </a:p>
          <a:p>
            <a:endParaRPr lang="en-US" dirty="0">
              <a:solidFill>
                <a:srgbClr val="00B0F0"/>
              </a:solidFill>
            </a:endParaRPr>
          </a:p>
          <a:p>
            <a:r>
              <a:rPr lang="en-US" i="1" dirty="0">
                <a:solidFill>
                  <a:srgbClr val="00B0F0"/>
                </a:solidFill>
              </a:rPr>
              <a:t>Advance.</a:t>
            </a:r>
          </a:p>
        </p:txBody>
      </p:sp>
      <p:sp>
        <p:nvSpPr>
          <p:cNvPr id="4" name="Slide Number Placeholder 3"/>
          <p:cNvSpPr>
            <a:spLocks noGrp="1"/>
          </p:cNvSpPr>
          <p:nvPr>
            <p:ph type="sldNum" sz="quarter" idx="5"/>
          </p:nvPr>
        </p:nvSpPr>
        <p:spPr/>
        <p:txBody>
          <a:bodyPr/>
          <a:lstStyle/>
          <a:p>
            <a:fld id="{56B5F57D-979A-44BC-9AF0-5013E2AABA0E}" type="slidenum">
              <a:rPr lang="en-US" smtClean="0"/>
              <a:t>22</a:t>
            </a:fld>
            <a:endParaRPr lang="en-US"/>
          </a:p>
        </p:txBody>
      </p:sp>
    </p:spTree>
    <p:extLst>
      <p:ext uri="{BB962C8B-B14F-4D97-AF65-F5344CB8AC3E}">
        <p14:creationId xmlns:p14="http://schemas.microsoft.com/office/powerpoint/2010/main" val="201878613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 the ages progressed, buttons lost their significance as other displays of status replaced them. In more modern times, the couture houses in Paris took care in choosing a button for its fashions. But the days of wearing art on your bodice or sleeve were over.”</a:t>
            </a:r>
          </a:p>
          <a:p>
            <a:endParaRPr lang="en-US" dirty="0"/>
          </a:p>
          <a:p>
            <a:r>
              <a:rPr lang="en-US" i="1" dirty="0">
                <a:solidFill>
                  <a:srgbClr val="00B0F0"/>
                </a:solidFill>
              </a:rPr>
              <a:t>Advance.</a:t>
            </a:r>
          </a:p>
        </p:txBody>
      </p:sp>
      <p:sp>
        <p:nvSpPr>
          <p:cNvPr id="4" name="Slide Number Placeholder 3"/>
          <p:cNvSpPr>
            <a:spLocks noGrp="1"/>
          </p:cNvSpPr>
          <p:nvPr>
            <p:ph type="sldNum" sz="quarter" idx="5"/>
          </p:nvPr>
        </p:nvSpPr>
        <p:spPr/>
        <p:txBody>
          <a:bodyPr/>
          <a:lstStyle/>
          <a:p>
            <a:fld id="{56B5F57D-979A-44BC-9AF0-5013E2AABA0E}" type="slidenum">
              <a:rPr lang="en-US" smtClean="0"/>
              <a:t>23</a:t>
            </a:fld>
            <a:endParaRPr lang="en-US"/>
          </a:p>
        </p:txBody>
      </p:sp>
    </p:spTree>
    <p:extLst>
      <p:ext uri="{BB962C8B-B14F-4D97-AF65-F5344CB8AC3E}">
        <p14:creationId xmlns:p14="http://schemas.microsoft.com/office/powerpoint/2010/main" val="106154699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dirty="0">
                <a:solidFill>
                  <a:srgbClr val="000000"/>
                </a:solidFill>
                <a:effectLst/>
                <a:latin typeface="Semplicita Pro"/>
              </a:rPr>
              <a:t>“The couturière Elsa Schiaparelli (1890-1973) was a key figure in Paris fashion between the two World Wars. </a:t>
            </a:r>
            <a:r>
              <a:rPr lang="en-US" b="0" i="0" dirty="0">
                <a:solidFill>
                  <a:srgbClr val="4A4A4A"/>
                </a:solidFill>
                <a:effectLst/>
                <a:latin typeface="AvenirforPMA-Regular"/>
              </a:rPr>
              <a:t>Acknowledged by her contemporaries as the style arbiter of the 1930s, Schiaparelli’s creations mirrored the social, political, and cultural climate of her times.</a:t>
            </a:r>
            <a:r>
              <a:rPr lang="en-US" b="0" i="0" dirty="0">
                <a:solidFill>
                  <a:srgbClr val="000000"/>
                </a:solidFill>
                <a:effectLst/>
                <a:latin typeface="titraille-100"/>
              </a:rPr>
              <a:t> </a:t>
            </a:r>
            <a:r>
              <a:rPr lang="en-US" dirty="0">
                <a:solidFill>
                  <a:srgbClr val="000000"/>
                </a:solidFill>
                <a:latin typeface="titraille-100"/>
              </a:rPr>
              <a:t>She</a:t>
            </a:r>
            <a:r>
              <a:rPr lang="en-US" b="0" i="0" dirty="0">
                <a:solidFill>
                  <a:srgbClr val="000000"/>
                </a:solidFill>
                <a:effectLst/>
                <a:latin typeface="titraille-100"/>
              </a:rPr>
              <a:t> drew much of her inspiration from her close ties to the Parisian avant-garde of the 1920s and 1930s. </a:t>
            </a:r>
            <a:r>
              <a:rPr lang="en-US" b="0" i="0" dirty="0">
                <a:solidFill>
                  <a:srgbClr val="000000"/>
                </a:solidFill>
                <a:effectLst/>
                <a:latin typeface="Semplicita Pro"/>
              </a:rPr>
              <a:t>In 1935, the Maison Schiaparelli opened in the Place </a:t>
            </a:r>
            <a:r>
              <a:rPr lang="en-US" b="0" i="0" dirty="0" err="1">
                <a:solidFill>
                  <a:srgbClr val="000000"/>
                </a:solidFill>
                <a:effectLst/>
                <a:latin typeface="Semplicita Pro"/>
              </a:rPr>
              <a:t>Vendôme</a:t>
            </a:r>
            <a:r>
              <a:rPr lang="en-US" b="0" i="0" dirty="0">
                <a:solidFill>
                  <a:srgbClr val="000000"/>
                </a:solidFill>
                <a:effectLst/>
                <a:latin typeface="Semplicita Pro"/>
              </a:rPr>
              <a:t> in Paris, selling collections designed for sports, city and evening wear. </a:t>
            </a:r>
          </a:p>
          <a:p>
            <a:endParaRPr lang="en-US" dirty="0">
              <a:solidFill>
                <a:srgbClr val="000000"/>
              </a:solidFill>
              <a:latin typeface="Semplicita Pro"/>
            </a:endParaRPr>
          </a:p>
          <a:p>
            <a:r>
              <a:rPr lang="en-US" b="0" i="0" dirty="0">
                <a:solidFill>
                  <a:srgbClr val="000000"/>
                </a:solidFill>
                <a:effectLst/>
                <a:latin typeface="Semplicita Pro"/>
              </a:rPr>
              <a:t>This jacket was made at essentially the same time as the previous jacket by Lanvin, but the ever-daring and </a:t>
            </a:r>
            <a:r>
              <a:rPr lang="en-US" dirty="0">
                <a:solidFill>
                  <a:srgbClr val="000000"/>
                </a:solidFill>
                <a:latin typeface="Semplicita Pro"/>
              </a:rPr>
              <a:t>visionary Elsa transformed the buttons on her jacket into artistry that may have veered toward the political. The butterflies, in themselves symbolic, colored blue, white, and red may have referenced hope despite the turbulence in France at the time– after the devastation of WWI and ensuing depression and facing the ever-growing fear of Hitler’s Nazi regime. </a:t>
            </a:r>
          </a:p>
          <a:p>
            <a:endParaRPr lang="en-US" i="1" dirty="0">
              <a:solidFill>
                <a:srgbClr val="000000"/>
              </a:solidFill>
              <a:latin typeface="Semplicita Pro"/>
            </a:endParaRPr>
          </a:p>
          <a:p>
            <a:r>
              <a:rPr lang="en-US" i="1" dirty="0">
                <a:solidFill>
                  <a:srgbClr val="00B0F0"/>
                </a:solidFill>
              </a:rPr>
              <a:t>Advance.</a:t>
            </a:r>
          </a:p>
        </p:txBody>
      </p:sp>
      <p:sp>
        <p:nvSpPr>
          <p:cNvPr id="4" name="Slide Number Placeholder 3"/>
          <p:cNvSpPr>
            <a:spLocks noGrp="1"/>
          </p:cNvSpPr>
          <p:nvPr>
            <p:ph type="sldNum" sz="quarter" idx="5"/>
          </p:nvPr>
        </p:nvSpPr>
        <p:spPr/>
        <p:txBody>
          <a:bodyPr/>
          <a:lstStyle/>
          <a:p>
            <a:fld id="{56B5F57D-979A-44BC-9AF0-5013E2AABA0E}" type="slidenum">
              <a:rPr lang="en-US" smtClean="0"/>
              <a:t>24</a:t>
            </a:fld>
            <a:endParaRPr lang="en-US"/>
          </a:p>
        </p:txBody>
      </p:sp>
    </p:spTree>
    <p:extLst>
      <p:ext uri="{BB962C8B-B14F-4D97-AF65-F5344CB8AC3E}">
        <p14:creationId xmlns:p14="http://schemas.microsoft.com/office/powerpoint/2010/main" val="92905680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“Buttons also reflect the art movements of their time. Louis XIV </a:t>
            </a:r>
            <a:r>
              <a:rPr lang="en-US" dirty="0" err="1"/>
              <a:t>prefered</a:t>
            </a:r>
            <a:r>
              <a:rPr lang="en-US" dirty="0"/>
              <a:t> stately and reserved classicism during his reign while the rest of Europe’s art and architecture evolved into the lavish and dramatic baroque style.  After his death, France seemed to celebrate and the Rococo period was born. Rococo is the age of Watteau, Fragonard, and Boucher. Their colorful and gay scenes were full of elegance, ornament, pastels and movement. </a:t>
            </a:r>
            <a:r>
              <a:rPr lang="en-US" i="1" dirty="0">
                <a:solidFill>
                  <a:srgbClr val="00B0F0"/>
                </a:solidFill>
              </a:rPr>
              <a:t>Advance.</a:t>
            </a:r>
          </a:p>
          <a:p>
            <a:endParaRPr lang="en-US" dirty="0"/>
          </a:p>
          <a:p>
            <a:r>
              <a:rPr lang="en-US" dirty="0"/>
              <a:t>These buttons show the influence the rococo period had on buttons. </a:t>
            </a:r>
          </a:p>
          <a:p>
            <a:r>
              <a:rPr lang="en-US" dirty="0"/>
              <a:t>The large button in 18</a:t>
            </a:r>
            <a:r>
              <a:rPr lang="en-US" baseline="30000" dirty="0"/>
              <a:t>th</a:t>
            </a:r>
            <a:r>
              <a:rPr lang="en-US" dirty="0"/>
              <a:t> century featuring the hairstyle that Marie Antoinette and her court made so  popular. It’s ink with wash on paper under glass.</a:t>
            </a:r>
          </a:p>
          <a:p>
            <a:endParaRPr lang="en-US" dirty="0"/>
          </a:p>
          <a:p>
            <a:r>
              <a:rPr lang="en-US" dirty="0"/>
              <a:t>The button at the left is enamel in the </a:t>
            </a:r>
            <a:r>
              <a:rPr lang="en-US" dirty="0" err="1"/>
              <a:t>en</a:t>
            </a:r>
            <a:r>
              <a:rPr lang="en-US" dirty="0"/>
              <a:t> grisaille method of a cherub with a heavily gilded border. The other two are porcelain, painted of 18</a:t>
            </a:r>
            <a:r>
              <a:rPr lang="en-US" baseline="30000" dirty="0"/>
              <a:t>th</a:t>
            </a:r>
            <a:r>
              <a:rPr lang="en-US" dirty="0"/>
              <a:t> century style lovers.”</a:t>
            </a:r>
          </a:p>
          <a:p>
            <a:endParaRPr lang="en-US" dirty="0"/>
          </a:p>
          <a:p>
            <a:r>
              <a:rPr lang="en-US" dirty="0"/>
              <a:t>Background painting: </a:t>
            </a:r>
            <a:r>
              <a:rPr lang="en-US" i="0" dirty="0">
                <a:effectLst/>
              </a:rPr>
              <a:t>Antoine Watteau, </a:t>
            </a:r>
            <a:r>
              <a:rPr lang="en-US" i="1" dirty="0">
                <a:effectLst/>
              </a:rPr>
              <a:t>Pilgrimage to Cythera</a:t>
            </a:r>
            <a:r>
              <a:rPr lang="en-US" i="0" dirty="0">
                <a:effectLst/>
              </a:rPr>
              <a:t>, c. 1718–1719. Charlottenburg Palace, Berlin.</a:t>
            </a:r>
            <a:endParaRPr lang="en-US" dirty="0"/>
          </a:p>
          <a:p>
            <a:endParaRPr lang="en-US" dirty="0"/>
          </a:p>
          <a:p>
            <a:r>
              <a:rPr lang="en-US" i="1" dirty="0">
                <a:solidFill>
                  <a:srgbClr val="00B0F0"/>
                </a:solidFill>
              </a:rPr>
              <a:t>Advance.</a:t>
            </a:r>
          </a:p>
        </p:txBody>
      </p:sp>
      <p:sp>
        <p:nvSpPr>
          <p:cNvPr id="4" name="Slide Number Placeholder 3"/>
          <p:cNvSpPr>
            <a:spLocks noGrp="1"/>
          </p:cNvSpPr>
          <p:nvPr>
            <p:ph type="sldNum" sz="quarter" idx="5"/>
          </p:nvPr>
        </p:nvSpPr>
        <p:spPr/>
        <p:txBody>
          <a:bodyPr/>
          <a:lstStyle/>
          <a:p>
            <a:fld id="{56B5F57D-979A-44BC-9AF0-5013E2AABA0E}" type="slidenum">
              <a:rPr lang="en-US" smtClean="0"/>
              <a:t>25</a:t>
            </a:fld>
            <a:endParaRPr lang="en-US"/>
          </a:p>
        </p:txBody>
      </p:sp>
    </p:spTree>
    <p:extLst>
      <p:ext uri="{BB962C8B-B14F-4D97-AF65-F5344CB8AC3E}">
        <p14:creationId xmlns:p14="http://schemas.microsoft.com/office/powerpoint/2010/main" val="36749702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5"/>
          </p:nvPr>
        </p:nvSpPr>
        <p:spPr/>
        <p:txBody>
          <a:bodyPr/>
          <a:lstStyle/>
          <a:p>
            <a:fld id="{56B5F57D-979A-44BC-9AF0-5013E2AABA0E}" type="slidenum">
              <a:rPr lang="en-US" smtClean="0"/>
              <a:t>26</a:t>
            </a:fld>
            <a:endParaRPr lang="en-US" dirty="0"/>
          </a:p>
        </p:txBody>
      </p:sp>
      <p:sp>
        <p:nvSpPr>
          <p:cNvPr id="5" name="Notes Placeholder 4">
            <a:extLst>
              <a:ext uri="{FF2B5EF4-FFF2-40B4-BE49-F238E27FC236}">
                <a16:creationId xmlns:a16="http://schemas.microsoft.com/office/drawing/2014/main" id="{7E42A2AC-DC56-05CD-BCBC-0AA66CDBAB72}"/>
              </a:ext>
            </a:extLst>
          </p:cNvPr>
          <p:cNvSpPr txBox="1">
            <a:spLocks noGrp="1"/>
          </p:cNvSpPr>
          <p:nvPr>
            <p:ph type="body" idx="1"/>
          </p:nvPr>
        </p:nvSpPr>
        <p:spPr>
          <a:xfrm>
            <a:off x="731520" y="4620577"/>
            <a:ext cx="5852160" cy="651604"/>
          </a:xfrm>
          <a:prstGeom prst="rect">
            <a:avLst/>
          </a:prstGeom>
          <a:noFill/>
        </p:spPr>
        <p:txBody>
          <a:bodyPr wrap="square" rtlCol="0">
            <a:spAutoFit/>
          </a:bodyPr>
          <a:lstStyle/>
          <a:p>
            <a:r>
              <a:rPr lang="en-US" b="0" i="0" dirty="0">
                <a:solidFill>
                  <a:schemeClr val="bg1"/>
                </a:solidFill>
                <a:effectLst/>
                <a:latin typeface="Google Sans"/>
              </a:rPr>
              <a:t>1750 and lasted until c. 1850. Neoclassicism began around the period of the rediscovery of Pompeii and spread all over Europe as a generation of art students returned to their countries from the Grand Tour in Italy with rediscovered Greco-Roman ideals.</a:t>
            </a:r>
            <a:endParaRPr lang="en-US" dirty="0">
              <a:solidFill>
                <a:schemeClr val="bg1"/>
              </a:solidFill>
            </a:endParaRPr>
          </a:p>
        </p:txBody>
      </p:sp>
      <p:sp>
        <p:nvSpPr>
          <p:cNvPr id="6" name="TextBox 5">
            <a:extLst>
              <a:ext uri="{FF2B5EF4-FFF2-40B4-BE49-F238E27FC236}">
                <a16:creationId xmlns:a16="http://schemas.microsoft.com/office/drawing/2014/main" id="{D2769845-7CA3-0F96-E906-88292119B39D}"/>
              </a:ext>
            </a:extLst>
          </p:cNvPr>
          <p:cNvSpPr txBox="1"/>
          <p:nvPr/>
        </p:nvSpPr>
        <p:spPr>
          <a:xfrm>
            <a:off x="731520" y="4800600"/>
            <a:ext cx="5132987" cy="4360311"/>
          </a:xfrm>
          <a:prstGeom prst="rect">
            <a:avLst/>
          </a:prstGeom>
          <a:noFill/>
        </p:spPr>
        <p:txBody>
          <a:bodyPr wrap="square" lIns="96661" tIns="48331" rIns="96661" bIns="48331" rtlCol="0">
            <a:spAutoFit/>
          </a:bodyPr>
          <a:lstStyle/>
          <a:p>
            <a:r>
              <a:rPr lang="en-US" sz="1200" dirty="0">
                <a:latin typeface="Aptos" panose="020B0004020202020204" pitchFamily="34" charset="0"/>
              </a:rPr>
              <a:t>“The rediscovery and new archeological finds of Pompeii in the 18</a:t>
            </a:r>
            <a:r>
              <a:rPr lang="en-US" sz="1200" baseline="30000" dirty="0">
                <a:latin typeface="Aptos" panose="020B0004020202020204" pitchFamily="34" charset="0"/>
              </a:rPr>
              <a:t>th</a:t>
            </a:r>
            <a:r>
              <a:rPr lang="en-US" sz="1200" dirty="0">
                <a:latin typeface="Aptos" panose="020B0004020202020204" pitchFamily="34" charset="0"/>
              </a:rPr>
              <a:t> century, not only ushered in modern archeology but the Neoclassicism period in architecture and art. The arts were greatly fueled by Johann Winckelmann, the first modern historian of art, who published </a:t>
            </a:r>
            <a:r>
              <a:rPr lang="en-US" sz="1200" i="1" dirty="0">
                <a:latin typeface="Aptos" panose="020B0004020202020204" pitchFamily="34" charset="0"/>
              </a:rPr>
              <a:t>Thoughts on the Imitation of Greek Art in Painting and Sculpture </a:t>
            </a:r>
            <a:r>
              <a:rPr lang="en-US" sz="1200" dirty="0">
                <a:latin typeface="Aptos" panose="020B0004020202020204" pitchFamily="34" charset="0"/>
              </a:rPr>
              <a:t>in 1755. Winckelmann declared Greek art as the most perfect from the hands of man. </a:t>
            </a:r>
            <a:r>
              <a:rPr lang="en-US" sz="1200" i="1" dirty="0">
                <a:solidFill>
                  <a:srgbClr val="00B0F0"/>
                </a:solidFill>
                <a:latin typeface="Aptos" panose="020B0004020202020204" pitchFamily="34" charset="0"/>
              </a:rPr>
              <a:t>Advance.</a:t>
            </a:r>
          </a:p>
          <a:p>
            <a:endParaRPr lang="en-US" sz="1200" dirty="0">
              <a:latin typeface="Aptos" panose="020B0004020202020204" pitchFamily="34" charset="0"/>
            </a:endParaRPr>
          </a:p>
          <a:p>
            <a:r>
              <a:rPr lang="en-US" sz="1200" dirty="0">
                <a:latin typeface="Aptos" panose="020B0004020202020204" pitchFamily="34" charset="0"/>
              </a:rPr>
              <a:t>The renewed interest in Greek art was applied to buttons throughout the 18</a:t>
            </a:r>
            <a:r>
              <a:rPr lang="en-US" sz="1200" baseline="30000" dirty="0">
                <a:latin typeface="Aptos" panose="020B0004020202020204" pitchFamily="34" charset="0"/>
              </a:rPr>
              <a:t>th</a:t>
            </a:r>
            <a:r>
              <a:rPr lang="en-US" sz="1200" dirty="0">
                <a:latin typeface="Aptos" panose="020B0004020202020204" pitchFamily="34" charset="0"/>
              </a:rPr>
              <a:t> and 19</a:t>
            </a:r>
            <a:r>
              <a:rPr lang="en-US" sz="1200" baseline="30000" dirty="0">
                <a:latin typeface="Aptos" panose="020B0004020202020204" pitchFamily="34" charset="0"/>
              </a:rPr>
              <a:t>th</a:t>
            </a:r>
            <a:r>
              <a:rPr lang="en-US" sz="1200" dirty="0">
                <a:latin typeface="Aptos" panose="020B0004020202020204" pitchFamily="34" charset="0"/>
              </a:rPr>
              <a:t> century period. Here we have two 18</a:t>
            </a:r>
            <a:r>
              <a:rPr lang="en-US" sz="1200" baseline="30000" dirty="0">
                <a:latin typeface="Aptos" panose="020B0004020202020204" pitchFamily="34" charset="0"/>
              </a:rPr>
              <a:t>th</a:t>
            </a:r>
            <a:r>
              <a:rPr lang="en-US" sz="1200" dirty="0">
                <a:latin typeface="Aptos" panose="020B0004020202020204" pitchFamily="34" charset="0"/>
              </a:rPr>
              <a:t> century buttons. The first is the Wedgewood jasperware set in steel. The button on the far right is a painting of Clio, one of Zeus’s daughters on silk under glass. </a:t>
            </a:r>
          </a:p>
          <a:p>
            <a:endParaRPr lang="en-US" sz="1200" dirty="0">
              <a:latin typeface="Aptos" panose="020B0004020202020204" pitchFamily="34" charset="0"/>
            </a:endParaRPr>
          </a:p>
          <a:p>
            <a:r>
              <a:rPr lang="en-US" sz="1200" dirty="0">
                <a:latin typeface="Aptos" panose="020B0004020202020204" pitchFamily="34" charset="0"/>
              </a:rPr>
              <a:t>The head of Zeus is a 19</a:t>
            </a:r>
            <a:r>
              <a:rPr lang="en-US" sz="1200" baseline="30000" dirty="0">
                <a:latin typeface="Aptos" panose="020B0004020202020204" pitchFamily="34" charset="0"/>
              </a:rPr>
              <a:t>th</a:t>
            </a:r>
            <a:r>
              <a:rPr lang="en-US" sz="1200" dirty="0">
                <a:latin typeface="Aptos" panose="020B0004020202020204" pitchFamily="34" charset="0"/>
              </a:rPr>
              <a:t> century transfer on porcelain, a type of button collectors call a Liverpool Transfer. They got this name not because they were necessarily made there, but because </a:t>
            </a:r>
            <a:r>
              <a:rPr lang="en-US" sz="1200" dirty="0">
                <a:solidFill>
                  <a:srgbClr val="1A1A1A"/>
                </a:solidFill>
                <a:latin typeface="Aptos" panose="020B0004020202020204" pitchFamily="34" charset="0"/>
                <a:ea typeface="Aptos" panose="020B0004020202020204" pitchFamily="34" charset="0"/>
                <a:cs typeface="Times New Roman" panose="02020603050405020304" pitchFamily="18" charset="0"/>
              </a:rPr>
              <a:t>John Sadler and Guy Green of Liverpool claimed in 1756 to have invented transfer printing. Transfers were used to decorate pottery made by several Liverpool factories.”</a:t>
            </a:r>
          </a:p>
          <a:p>
            <a:endParaRPr lang="en-US" sz="1200" dirty="0">
              <a:solidFill>
                <a:srgbClr val="1A1A1A"/>
              </a:solidFill>
              <a:latin typeface="Aptos" panose="020B0004020202020204" pitchFamily="34" charset="0"/>
              <a:ea typeface="Aptos" panose="020B0004020202020204" pitchFamily="34" charset="0"/>
              <a:cs typeface="Times New Roman" panose="02020603050405020304" pitchFamily="18" charset="0"/>
            </a:endParaRPr>
          </a:p>
          <a:p>
            <a:r>
              <a:rPr lang="en-US" sz="1200" dirty="0">
                <a:solidFill>
                  <a:srgbClr val="1A1A1A"/>
                </a:solidFill>
                <a:latin typeface="Aptos" panose="020B0004020202020204" pitchFamily="34" charset="0"/>
                <a:ea typeface="Aptos" panose="020B0004020202020204" pitchFamily="34" charset="0"/>
                <a:cs typeface="Times New Roman" panose="02020603050405020304" pitchFamily="18" charset="0"/>
              </a:rPr>
              <a:t>Background painting: Diana and Cupid, Pompeo </a:t>
            </a:r>
            <a:r>
              <a:rPr lang="en-US" sz="1200" dirty="0" err="1">
                <a:solidFill>
                  <a:srgbClr val="1A1A1A"/>
                </a:solidFill>
                <a:latin typeface="Aptos" panose="020B0004020202020204" pitchFamily="34" charset="0"/>
                <a:ea typeface="Aptos" panose="020B0004020202020204" pitchFamily="34" charset="0"/>
                <a:cs typeface="Times New Roman" panose="02020603050405020304" pitchFamily="18" charset="0"/>
              </a:rPr>
              <a:t>Batoni</a:t>
            </a:r>
            <a:r>
              <a:rPr lang="en-US" sz="1200" dirty="0">
                <a:solidFill>
                  <a:srgbClr val="1A1A1A"/>
                </a:solidFill>
                <a:latin typeface="Aptos" panose="020B0004020202020204" pitchFamily="34" charset="0"/>
                <a:ea typeface="Aptos" panose="020B0004020202020204" pitchFamily="34" charset="0"/>
                <a:cs typeface="Times New Roman" panose="02020603050405020304" pitchFamily="18" charset="0"/>
              </a:rPr>
              <a:t>, 1761, Metropolitan Museum of Art.</a:t>
            </a:r>
          </a:p>
          <a:p>
            <a:endParaRPr lang="en-US" sz="1200" dirty="0">
              <a:solidFill>
                <a:srgbClr val="1A1A1A"/>
              </a:solidFill>
              <a:latin typeface="Aptos" panose="020B0004020202020204" pitchFamily="34" charset="0"/>
              <a:cs typeface="Times New Roman" panose="02020603050405020304" pitchFamily="18" charset="0"/>
            </a:endParaRPr>
          </a:p>
          <a:p>
            <a:r>
              <a:rPr lang="en-US" sz="1200" i="1" dirty="0">
                <a:solidFill>
                  <a:srgbClr val="00B0F0"/>
                </a:solidFill>
                <a:latin typeface="Aptos" panose="020B0004020202020204" pitchFamily="34" charset="0"/>
                <a:cs typeface="Times New Roman" panose="02020603050405020304" pitchFamily="18" charset="0"/>
              </a:rPr>
              <a:t>Advance.</a:t>
            </a:r>
            <a:endParaRPr lang="en-US" sz="1200" i="1" dirty="0">
              <a:solidFill>
                <a:srgbClr val="00B0F0"/>
              </a:solidFill>
              <a:latin typeface="Aptos" panose="020B0004020202020204" pitchFamily="34" charset="0"/>
            </a:endParaRPr>
          </a:p>
          <a:p>
            <a:endParaRPr lang="en-US" sz="1300" dirty="0">
              <a:latin typeface="Aptos" panose="020B0004020202020204" pitchFamily="34" charset="0"/>
            </a:endParaRPr>
          </a:p>
        </p:txBody>
      </p:sp>
    </p:spTree>
    <p:extLst>
      <p:ext uri="{BB962C8B-B14F-4D97-AF65-F5344CB8AC3E}">
        <p14:creationId xmlns:p14="http://schemas.microsoft.com/office/powerpoint/2010/main" val="321289837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“Gothic Revival became a widespread movement in the first half of the 19th century, mostly in England. Admirers sought to revive medieval Gothic architecture, intending to complement or even supersede the neoclassical styles (previous slide) prevalent at the time. Its roots are intertwined with Catholicism and a re-awakening of Anglo-Catholic belief as a reaction to the growth of religious nonconformism. </a:t>
            </a:r>
            <a:r>
              <a:rPr lang="en-US" i="1" dirty="0">
                <a:solidFill>
                  <a:srgbClr val="00B0F0"/>
                </a:solidFill>
              </a:rPr>
              <a:t>Advance.</a:t>
            </a:r>
          </a:p>
          <a:p>
            <a:endParaRPr lang="en-US" dirty="0"/>
          </a:p>
          <a:p>
            <a:r>
              <a:rPr lang="en-US" dirty="0"/>
              <a:t>The 19</a:t>
            </a:r>
            <a:r>
              <a:rPr lang="en-US" baseline="30000" dirty="0"/>
              <a:t>th</a:t>
            </a:r>
            <a:r>
              <a:rPr lang="en-US" dirty="0"/>
              <a:t> century buttons shown here each reinterpret gothic motifs: the round stained glass windows known as rose windows, the knight in armor, </a:t>
            </a:r>
            <a:r>
              <a:rPr lang="en-US" b="0" i="0" dirty="0">
                <a:solidFill>
                  <a:srgbClr val="222222"/>
                </a:solidFill>
                <a:effectLst/>
              </a:rPr>
              <a:t>heraldic devices, quatrefoils, and crockets (ornaments in the form of curved foliage used on gables and spires). Gargoyles, dwarfs, birds, oak leaves, and linenfold (</a:t>
            </a:r>
            <a:r>
              <a:rPr lang="en-US" b="0" i="0" dirty="0">
                <a:solidFill>
                  <a:srgbClr val="1F1F1F"/>
                </a:solidFill>
                <a:effectLst/>
              </a:rPr>
              <a:t>carved ornaments representing</a:t>
            </a:r>
            <a:r>
              <a:rPr lang="en-US" b="0" i="0" dirty="0">
                <a:effectLst/>
                <a:latin typeface="Aptos" panose="020B0004020202020204" pitchFamily="34" charset="0"/>
              </a:rPr>
              <a:t> </a:t>
            </a:r>
            <a:r>
              <a:rPr lang="en-US" dirty="0">
                <a:latin typeface="Aptos" panose="020B0004020202020204" pitchFamily="34" charset="0"/>
              </a:rPr>
              <a:t>folds </a:t>
            </a:r>
            <a:r>
              <a:rPr lang="en-US" b="0" i="0" dirty="0">
                <a:solidFill>
                  <a:srgbClr val="1F1F1F"/>
                </a:solidFill>
                <a:effectLst/>
              </a:rPr>
              <a:t>of linen) are other common gothic motifs. Two are enamel and the others brass, two with cut steels.”</a:t>
            </a:r>
          </a:p>
          <a:p>
            <a:endParaRPr lang="en-US" dirty="0">
              <a:solidFill>
                <a:srgbClr val="1F1F1F"/>
              </a:solidFill>
            </a:endParaRPr>
          </a:p>
          <a:p>
            <a:r>
              <a:rPr lang="en-US" b="0" dirty="0">
                <a:effectLst/>
              </a:rPr>
              <a:t>Background painting: NEED TO SOURCE</a:t>
            </a:r>
            <a:endParaRPr lang="en-US" dirty="0"/>
          </a:p>
          <a:p>
            <a:r>
              <a:rPr lang="en-US" b="0" i="1" dirty="0">
                <a:solidFill>
                  <a:srgbClr val="00B0F0"/>
                </a:solidFill>
                <a:effectLst/>
              </a:rPr>
              <a:t>Advance.</a:t>
            </a:r>
          </a:p>
        </p:txBody>
      </p:sp>
      <p:sp>
        <p:nvSpPr>
          <p:cNvPr id="4" name="Slide Number Placeholder 3"/>
          <p:cNvSpPr>
            <a:spLocks noGrp="1"/>
          </p:cNvSpPr>
          <p:nvPr>
            <p:ph type="sldNum" sz="quarter" idx="5"/>
          </p:nvPr>
        </p:nvSpPr>
        <p:spPr/>
        <p:txBody>
          <a:bodyPr/>
          <a:lstStyle/>
          <a:p>
            <a:fld id="{56B5F57D-979A-44BC-9AF0-5013E2AABA0E}" type="slidenum">
              <a:rPr lang="en-US" smtClean="0"/>
              <a:t>27</a:t>
            </a:fld>
            <a:endParaRPr lang="en-US"/>
          </a:p>
        </p:txBody>
      </p:sp>
    </p:spTree>
    <p:extLst>
      <p:ext uri="{BB962C8B-B14F-4D97-AF65-F5344CB8AC3E}">
        <p14:creationId xmlns:p14="http://schemas.microsoft.com/office/powerpoint/2010/main" val="188267607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“Art Nouveau was a protest against industrialism and mechanization and their products. It set natural, undulating, and graceful forms against the ugly mass-produced objects. Its roots grew from the writing and philosophy of John Ruskin, and his pupil, William Morris, who led the Arts &amp; Crafts movement in England. </a:t>
            </a:r>
          </a:p>
          <a:p>
            <a:endParaRPr lang="en-US" dirty="0"/>
          </a:p>
          <a:p>
            <a:r>
              <a:rPr lang="en-US" dirty="0"/>
              <a:t>It was an international style of art, architecture, and applied art--especially in the decorative arts. Forms borrowed from nature included vines, lilies, sinuous leaves and stems, butterflies, dragonflies, peacocks, swans, and water lilies. Women are its muse, depicted with long necks and flowing lush hair draped in gowns inspired by antiquity. They exude empowerment and sensuality. </a:t>
            </a:r>
            <a:r>
              <a:rPr lang="en-US" i="1" dirty="0">
                <a:solidFill>
                  <a:srgbClr val="00B0F0"/>
                </a:solidFill>
              </a:rPr>
              <a:t>Advance.</a:t>
            </a:r>
          </a:p>
          <a:p>
            <a:endParaRPr lang="en-US" dirty="0"/>
          </a:p>
          <a:p>
            <a:r>
              <a:rPr lang="en-US" dirty="0"/>
              <a:t>The buttons here exemplify art nouveau. The three on the left are of brass, one with enamel, one with a large glass “jewel” and cut steels, and the third with metal openwork. The large button is hallmarked silver and the one to its upper right is brass. The last button is a metal openwork dragonfly with pastes.”</a:t>
            </a:r>
          </a:p>
          <a:p>
            <a:endParaRPr lang="en-US" dirty="0"/>
          </a:p>
          <a:p>
            <a:r>
              <a:rPr lang="en-US" dirty="0"/>
              <a:t>Background: Chrysanthemum, William Morris</a:t>
            </a:r>
          </a:p>
          <a:p>
            <a:endParaRPr lang="en-US" dirty="0"/>
          </a:p>
          <a:p>
            <a:r>
              <a:rPr lang="en-US" i="1" dirty="0">
                <a:solidFill>
                  <a:srgbClr val="00B0F0"/>
                </a:solidFill>
              </a:rPr>
              <a:t>Advance.</a:t>
            </a:r>
          </a:p>
        </p:txBody>
      </p:sp>
      <p:sp>
        <p:nvSpPr>
          <p:cNvPr id="4" name="Slide Number Placeholder 3"/>
          <p:cNvSpPr>
            <a:spLocks noGrp="1"/>
          </p:cNvSpPr>
          <p:nvPr>
            <p:ph type="sldNum" sz="quarter" idx="5"/>
          </p:nvPr>
        </p:nvSpPr>
        <p:spPr/>
        <p:txBody>
          <a:bodyPr/>
          <a:lstStyle/>
          <a:p>
            <a:fld id="{56B5F57D-979A-44BC-9AF0-5013E2AABA0E}" type="slidenum">
              <a:rPr lang="en-US" smtClean="0"/>
              <a:t>28</a:t>
            </a:fld>
            <a:endParaRPr lang="en-US"/>
          </a:p>
        </p:txBody>
      </p:sp>
    </p:spTree>
    <p:extLst>
      <p:ext uri="{BB962C8B-B14F-4D97-AF65-F5344CB8AC3E}">
        <p14:creationId xmlns:p14="http://schemas.microsoft.com/office/powerpoint/2010/main" val="404560255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“Art Deco first appeared in Paris in the 1910s and flourished in the United States and Europe during the 1920s to early 1930s. It has its origins in bold geometric forms of the Vienna Secession (an art movement started in Austria in 1897) and Cubism. From its outset, it was influenced by the bright colors of Fauvism and the exoticized styles of art from China, Japan, India, Persia, ancient Egypt, and Maya. During its heyday, Art Deco represented luxury, glamour, exuberance, and faith in social and technological progress. </a:t>
            </a:r>
            <a:r>
              <a:rPr lang="en-US" i="1" dirty="0">
                <a:solidFill>
                  <a:srgbClr val="00B0F0"/>
                </a:solidFill>
              </a:rPr>
              <a:t>Advance.</a:t>
            </a:r>
          </a:p>
          <a:p>
            <a:endParaRPr lang="en-US" dirty="0"/>
          </a:p>
          <a:p>
            <a:r>
              <a:rPr lang="en-US" dirty="0"/>
              <a:t>In jewelry design, designers including René Lalique and Cartier started to introduce colorful gemstones, such as small emeralds, rubies and sapphires as well as featuring less-expensive materials. Most of these buttons are in plastic—celluloid and </a:t>
            </a:r>
            <a:r>
              <a:rPr lang="en-US" dirty="0" err="1"/>
              <a:t>bakelite</a:t>
            </a:r>
            <a:r>
              <a:rPr lang="en-US" dirty="0"/>
              <a:t> primarily. The small fabric flapper is a garter button.”</a:t>
            </a:r>
          </a:p>
          <a:p>
            <a:endParaRPr lang="en-US" dirty="0"/>
          </a:p>
          <a:p>
            <a:r>
              <a:rPr lang="en-US" dirty="0"/>
              <a:t>Background: Modern Harlem Renaissance Revival art by Yori Design, 1980s.</a:t>
            </a:r>
          </a:p>
          <a:p>
            <a:endParaRPr lang="en-US" dirty="0"/>
          </a:p>
          <a:p>
            <a:r>
              <a:rPr lang="en-US" i="1" dirty="0">
                <a:solidFill>
                  <a:srgbClr val="00B0F0"/>
                </a:solidFill>
              </a:rPr>
              <a:t>Advance.</a:t>
            </a:r>
          </a:p>
        </p:txBody>
      </p:sp>
      <p:sp>
        <p:nvSpPr>
          <p:cNvPr id="4" name="Slide Number Placeholder 3"/>
          <p:cNvSpPr>
            <a:spLocks noGrp="1"/>
          </p:cNvSpPr>
          <p:nvPr>
            <p:ph type="sldNum" sz="quarter" idx="5"/>
          </p:nvPr>
        </p:nvSpPr>
        <p:spPr/>
        <p:txBody>
          <a:bodyPr/>
          <a:lstStyle/>
          <a:p>
            <a:fld id="{56B5F57D-979A-44BC-9AF0-5013E2AABA0E}" type="slidenum">
              <a:rPr lang="en-US" smtClean="0"/>
              <a:t>29</a:t>
            </a:fld>
            <a:endParaRPr lang="en-US"/>
          </a:p>
        </p:txBody>
      </p:sp>
    </p:spTree>
    <p:extLst>
      <p:ext uri="{BB962C8B-B14F-4D97-AF65-F5344CB8AC3E}">
        <p14:creationId xmlns:p14="http://schemas.microsoft.com/office/powerpoint/2010/main" val="409786143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buttons you’ve seen barely scratch the surface of surface techniques and what can be found pictured on a button. The variety and richness of decoration are endless. The next few slides give a closer look at materials used to make buttons.”</a:t>
            </a:r>
          </a:p>
          <a:p>
            <a:endParaRPr lang="en-US" dirty="0"/>
          </a:p>
          <a:p>
            <a:r>
              <a:rPr lang="en-US" i="1" dirty="0">
                <a:solidFill>
                  <a:srgbClr val="00B0F0"/>
                </a:solidFill>
              </a:rPr>
              <a:t>Advance.</a:t>
            </a:r>
          </a:p>
        </p:txBody>
      </p:sp>
      <p:sp>
        <p:nvSpPr>
          <p:cNvPr id="4" name="Slide Number Placeholder 3"/>
          <p:cNvSpPr>
            <a:spLocks noGrp="1"/>
          </p:cNvSpPr>
          <p:nvPr>
            <p:ph type="sldNum" sz="quarter" idx="5"/>
          </p:nvPr>
        </p:nvSpPr>
        <p:spPr/>
        <p:txBody>
          <a:bodyPr/>
          <a:lstStyle/>
          <a:p>
            <a:fld id="{56B5F57D-979A-44BC-9AF0-5013E2AABA0E}" type="slidenum">
              <a:rPr lang="en-US" smtClean="0"/>
              <a:t>30</a:t>
            </a:fld>
            <a:endParaRPr lang="en-US"/>
          </a:p>
        </p:txBody>
      </p:sp>
    </p:spTree>
    <p:extLst>
      <p:ext uri="{BB962C8B-B14F-4D97-AF65-F5344CB8AC3E}">
        <p14:creationId xmlns:p14="http://schemas.microsoft.com/office/powerpoint/2010/main" val="32140586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300" dirty="0"/>
              <a:t>The development of celluloid started as an accidental discovery in 1855. In Birmingham England, Alexander Parkes found that the thick solution of nitrocellulose, alcohol and ether used in the early photographic process, turned into a solid after the solvents evaporated. He patented this discovery as a water sealer for fabrics. In the 1860s, an American, John Wesley Hyatt, acquired Parkes’s patent and with the help of his brother Isaiah, began experimenting with it. Eventually, in 1870, they were able to create a substance resembling a “horn-like material” and patented it the process calling its product celluloid. </a:t>
            </a:r>
          </a:p>
          <a:p>
            <a:pPr algn="l"/>
            <a:endParaRPr lang="en-US" sz="1300" dirty="0"/>
          </a:p>
          <a:p>
            <a:pPr algn="l"/>
            <a:r>
              <a:rPr lang="en-US" sz="1300" dirty="0"/>
              <a:t>Because of its capacity for imitating ivory, celluloid was soon used to make many items, buttons included. The buttons here illustrate several popular decorative techniques used with celluloid. The first is called </a:t>
            </a:r>
            <a:r>
              <a:rPr lang="en-US" sz="1300" dirty="0" err="1"/>
              <a:t>ivoroid</a:t>
            </a:r>
            <a:r>
              <a:rPr lang="en-US" dirty="0"/>
              <a:t> because of its ability to mimic carved ivory. </a:t>
            </a:r>
            <a:r>
              <a:rPr lang="en-US" i="1" dirty="0">
                <a:solidFill>
                  <a:srgbClr val="00B0F0"/>
                </a:solidFill>
              </a:rPr>
              <a:t>Advance. </a:t>
            </a:r>
            <a:r>
              <a:rPr lang="en-US" dirty="0"/>
              <a:t>Wafers are thin pieces of celluloid with surface decoration. </a:t>
            </a:r>
            <a:r>
              <a:rPr lang="en-US" sz="1300" dirty="0"/>
              <a:t>Some are incised with fine designs, and some have colored or metallic paints, tints, and cut steels. </a:t>
            </a:r>
            <a:r>
              <a:rPr lang="en-US" sz="1300" i="1" dirty="0">
                <a:solidFill>
                  <a:srgbClr val="00B0F0"/>
                </a:solidFill>
              </a:rPr>
              <a:t>Advance. </a:t>
            </a:r>
            <a:r>
              <a:rPr lang="en-US" sz="1300" dirty="0"/>
              <a:t>Celluloid was often used as a shield to protect a lithograph print underneath. </a:t>
            </a:r>
            <a:r>
              <a:rPr lang="en-US" sz="1300" i="1" dirty="0">
                <a:solidFill>
                  <a:srgbClr val="00B0F0"/>
                </a:solidFill>
              </a:rPr>
              <a:t>Advance. </a:t>
            </a:r>
            <a:r>
              <a:rPr lang="en-US" sz="1300" dirty="0"/>
              <a:t>This early 20</a:t>
            </a:r>
            <a:r>
              <a:rPr lang="en-US" sz="1300" baseline="30000" dirty="0"/>
              <a:t>th</a:t>
            </a:r>
            <a:r>
              <a:rPr lang="en-US" sz="1300" dirty="0"/>
              <a:t> century button is called a glow bubble. It has a hollow body with a translucent surface design that reveals foil underneath that gives it its glow.</a:t>
            </a:r>
          </a:p>
          <a:p>
            <a:endParaRPr lang="en-US" dirty="0"/>
          </a:p>
          <a:p>
            <a:r>
              <a:rPr lang="en-US" i="1" dirty="0">
                <a:solidFill>
                  <a:srgbClr val="00B0F0"/>
                </a:solidFill>
              </a:rPr>
              <a:t>Advance.</a:t>
            </a:r>
          </a:p>
        </p:txBody>
      </p:sp>
      <p:sp>
        <p:nvSpPr>
          <p:cNvPr id="4" name="Slide Number Placeholder 3"/>
          <p:cNvSpPr>
            <a:spLocks noGrp="1"/>
          </p:cNvSpPr>
          <p:nvPr>
            <p:ph type="sldNum" sz="quarter" idx="5"/>
          </p:nvPr>
        </p:nvSpPr>
        <p:spPr/>
        <p:txBody>
          <a:bodyPr/>
          <a:lstStyle/>
          <a:p>
            <a:fld id="{56B5F57D-979A-44BC-9AF0-5013E2AABA0E}" type="slidenum">
              <a:rPr lang="en-US" smtClean="0"/>
              <a:t>31</a:t>
            </a:fld>
            <a:endParaRPr lang="en-US"/>
          </a:p>
        </p:txBody>
      </p:sp>
    </p:spTree>
    <p:extLst>
      <p:ext uri="{BB962C8B-B14F-4D97-AF65-F5344CB8AC3E}">
        <p14:creationId xmlns:p14="http://schemas.microsoft.com/office/powerpoint/2010/main" val="158002981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“Shell has been used to make buttons for centuries. You’ve seen simple, utilitarian buttons made in the U.S. The examples here demonstrate various techniques that have been used to make some exquisite pearl buttons. Carved pearls are wonderful—like shell cameos, they reveal different colored layers.</a:t>
            </a:r>
          </a:p>
          <a:p>
            <a:r>
              <a:rPr lang="en-US" i="1" dirty="0">
                <a:solidFill>
                  <a:srgbClr val="00B0F0"/>
                </a:solidFill>
              </a:rPr>
              <a:t>Advance. </a:t>
            </a:r>
            <a:r>
              <a:rPr lang="en-US" dirty="0"/>
              <a:t>This button has an enameled ornament.</a:t>
            </a:r>
            <a:r>
              <a:rPr lang="en-US" i="1" dirty="0">
                <a:solidFill>
                  <a:srgbClr val="00B0F0"/>
                </a:solidFill>
              </a:rPr>
              <a:t> Advance. </a:t>
            </a:r>
            <a:r>
              <a:rPr lang="en-US" dirty="0"/>
              <a:t>And here is a simple background of pearl used to offset its mounting. </a:t>
            </a:r>
            <a:r>
              <a:rPr lang="en-US" i="1" dirty="0">
                <a:solidFill>
                  <a:srgbClr val="00B0F0"/>
                </a:solidFill>
              </a:rPr>
              <a:t>Advance. </a:t>
            </a:r>
            <a:r>
              <a:rPr lang="en-US" dirty="0"/>
              <a:t>Transfer designs were also applied to shell buttons. </a:t>
            </a:r>
          </a:p>
          <a:p>
            <a:endParaRPr lang="en-US" dirty="0"/>
          </a:p>
          <a:p>
            <a:r>
              <a:rPr lang="en-US" i="1" dirty="0">
                <a:solidFill>
                  <a:srgbClr val="00B0F0"/>
                </a:solidFill>
              </a:rPr>
              <a:t>Advance.</a:t>
            </a:r>
          </a:p>
        </p:txBody>
      </p:sp>
      <p:sp>
        <p:nvSpPr>
          <p:cNvPr id="4" name="Slide Number Placeholder 3"/>
          <p:cNvSpPr>
            <a:spLocks noGrp="1"/>
          </p:cNvSpPr>
          <p:nvPr>
            <p:ph type="sldNum" sz="quarter" idx="5"/>
          </p:nvPr>
        </p:nvSpPr>
        <p:spPr/>
        <p:txBody>
          <a:bodyPr/>
          <a:lstStyle/>
          <a:p>
            <a:fld id="{56B5F57D-979A-44BC-9AF0-5013E2AABA0E}" type="slidenum">
              <a:rPr lang="en-US" smtClean="0"/>
              <a:t>32</a:t>
            </a:fld>
            <a:endParaRPr lang="en-US"/>
          </a:p>
        </p:txBody>
      </p:sp>
    </p:spTree>
    <p:extLst>
      <p:ext uri="{BB962C8B-B14F-4D97-AF65-F5344CB8AC3E}">
        <p14:creationId xmlns:p14="http://schemas.microsoft.com/office/powerpoint/2010/main" val="426798646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the 20</a:t>
            </a:r>
            <a:r>
              <a:rPr lang="en-US" baseline="30000" dirty="0"/>
              <a:t>th</a:t>
            </a:r>
            <a:r>
              <a:rPr lang="en-US" dirty="0"/>
              <a:t> century, plastic took many forms, including Bakelite, casein, acrylic, nylon, and polyester to name just a few. The potential of these synthetics was tremendous and the button industry embraced them to the fullest. They could be worked in a wide variety of techniques. Identifying the type of plastic used for a particular button, though, can be challenging. Here, buttons are labeled if their type of plastic is known.”</a:t>
            </a:r>
          </a:p>
          <a:p>
            <a:endParaRPr lang="en-US" dirty="0"/>
          </a:p>
          <a:p>
            <a:r>
              <a:rPr lang="en-US" i="1" dirty="0">
                <a:solidFill>
                  <a:srgbClr val="00B0F0"/>
                </a:solidFill>
              </a:rPr>
              <a:t>Advance.</a:t>
            </a:r>
          </a:p>
        </p:txBody>
      </p:sp>
      <p:sp>
        <p:nvSpPr>
          <p:cNvPr id="4" name="Slide Number Placeholder 3"/>
          <p:cNvSpPr>
            <a:spLocks noGrp="1"/>
          </p:cNvSpPr>
          <p:nvPr>
            <p:ph type="sldNum" sz="quarter" idx="5"/>
          </p:nvPr>
        </p:nvSpPr>
        <p:spPr/>
        <p:txBody>
          <a:bodyPr/>
          <a:lstStyle/>
          <a:p>
            <a:fld id="{56B5F57D-979A-44BC-9AF0-5013E2AABA0E}" type="slidenum">
              <a:rPr lang="en-US" smtClean="0"/>
              <a:t>33</a:t>
            </a:fld>
            <a:endParaRPr lang="en-US"/>
          </a:p>
        </p:txBody>
      </p:sp>
    </p:spTree>
    <p:extLst>
      <p:ext uri="{BB962C8B-B14F-4D97-AF65-F5344CB8AC3E}">
        <p14:creationId xmlns:p14="http://schemas.microsoft.com/office/powerpoint/2010/main" val="101023581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slide gives an overview of how buttons are classified. The international standard for classification has been developed by the National Button Society and is detailed in its Blue Book. The Blue Book can be purchased on the Society’s website.</a:t>
            </a:r>
          </a:p>
          <a:p>
            <a:endParaRPr lang="en-US" dirty="0"/>
          </a:p>
          <a:p>
            <a:r>
              <a:rPr lang="en-US" dirty="0"/>
              <a:t>There are three button backsides pictured as well. Button backs and the type of shank can often help determine not only the base material of the button, but its age and if marked, where and by whom it was made.”</a:t>
            </a:r>
            <a:br>
              <a:rPr lang="en-US" dirty="0"/>
            </a:br>
            <a:endParaRPr lang="en-US" dirty="0"/>
          </a:p>
          <a:p>
            <a:r>
              <a:rPr lang="en-US" i="1" dirty="0">
                <a:solidFill>
                  <a:srgbClr val="00B0F0"/>
                </a:solidFill>
              </a:rPr>
              <a:t>Advance.</a:t>
            </a:r>
          </a:p>
        </p:txBody>
      </p:sp>
      <p:sp>
        <p:nvSpPr>
          <p:cNvPr id="4" name="Slide Number Placeholder 3"/>
          <p:cNvSpPr>
            <a:spLocks noGrp="1"/>
          </p:cNvSpPr>
          <p:nvPr>
            <p:ph type="sldNum" sz="quarter" idx="5"/>
          </p:nvPr>
        </p:nvSpPr>
        <p:spPr/>
        <p:txBody>
          <a:bodyPr/>
          <a:lstStyle/>
          <a:p>
            <a:fld id="{56B5F57D-979A-44BC-9AF0-5013E2AABA0E}" type="slidenum">
              <a:rPr lang="en-US" smtClean="0"/>
              <a:t>34</a:t>
            </a:fld>
            <a:endParaRPr lang="en-US"/>
          </a:p>
        </p:txBody>
      </p:sp>
    </p:spTree>
    <p:extLst>
      <p:ext uri="{BB962C8B-B14F-4D97-AF65-F5344CB8AC3E}">
        <p14:creationId xmlns:p14="http://schemas.microsoft.com/office/powerpoint/2010/main" val="10118272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slide identifies the techniques used on the buttons. This gives just a taste of all the button types and techniques used on them.”</a:t>
            </a:r>
          </a:p>
          <a:p>
            <a:endParaRPr lang="en-US" dirty="0"/>
          </a:p>
          <a:p>
            <a:r>
              <a:rPr lang="en-US" i="1" dirty="0">
                <a:solidFill>
                  <a:srgbClr val="00B0F0"/>
                </a:solidFill>
              </a:rPr>
              <a:t>Advance.</a:t>
            </a:r>
          </a:p>
        </p:txBody>
      </p:sp>
      <p:sp>
        <p:nvSpPr>
          <p:cNvPr id="4" name="Slide Number Placeholder 3"/>
          <p:cNvSpPr>
            <a:spLocks noGrp="1"/>
          </p:cNvSpPr>
          <p:nvPr>
            <p:ph type="sldNum" sz="quarter" idx="5"/>
          </p:nvPr>
        </p:nvSpPr>
        <p:spPr/>
        <p:txBody>
          <a:bodyPr/>
          <a:lstStyle/>
          <a:p>
            <a:fld id="{56B5F57D-979A-44BC-9AF0-5013E2AABA0E}" type="slidenum">
              <a:rPr lang="en-US" smtClean="0"/>
              <a:t>35</a:t>
            </a:fld>
            <a:endParaRPr lang="en-US"/>
          </a:p>
        </p:txBody>
      </p:sp>
    </p:spTree>
    <p:extLst>
      <p:ext uri="{BB962C8B-B14F-4D97-AF65-F5344CB8AC3E}">
        <p14:creationId xmlns:p14="http://schemas.microsoft.com/office/powerpoint/2010/main" val="151689348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31520" y="4620577"/>
            <a:ext cx="5852160" cy="4060508"/>
          </a:xfrm>
        </p:spPr>
        <p:txBody>
          <a:bodyPr/>
          <a:lstStyle/>
          <a:p>
            <a:r>
              <a:rPr lang="en-US" dirty="0"/>
              <a:t>“In closing, here are some tips for those of you that are interested in learning more or starting your own collection. The Blue Book is an essential resource. </a:t>
            </a:r>
          </a:p>
          <a:p>
            <a:endParaRPr lang="en-US" dirty="0"/>
          </a:p>
          <a:p>
            <a:r>
              <a:rPr lang="en-US" dirty="0"/>
              <a:t>Go to the NBS’s website under “event” to find a button event near you.</a:t>
            </a:r>
          </a:p>
          <a:p>
            <a:endParaRPr lang="en-US" dirty="0"/>
          </a:p>
          <a:p>
            <a:r>
              <a:rPr lang="en-US" i="1" dirty="0">
                <a:solidFill>
                  <a:srgbClr val="00B0F0"/>
                </a:solidFill>
              </a:rPr>
              <a:t>Advance.</a:t>
            </a:r>
          </a:p>
          <a:p>
            <a:endParaRPr lang="en-US" dirty="0"/>
          </a:p>
          <a:p>
            <a:pPr>
              <a:lnSpc>
                <a:spcPts val="1269"/>
              </a:lnSpc>
            </a:pPr>
            <a:endParaRPr lang="en-US" dirty="0"/>
          </a:p>
        </p:txBody>
      </p:sp>
      <p:sp>
        <p:nvSpPr>
          <p:cNvPr id="4" name="Slide Number Placeholder 3"/>
          <p:cNvSpPr>
            <a:spLocks noGrp="1"/>
          </p:cNvSpPr>
          <p:nvPr>
            <p:ph type="sldNum" sz="quarter" idx="5"/>
          </p:nvPr>
        </p:nvSpPr>
        <p:spPr/>
        <p:txBody>
          <a:bodyPr/>
          <a:lstStyle/>
          <a:p>
            <a:fld id="{56B5F57D-979A-44BC-9AF0-5013E2AABA0E}" type="slidenum">
              <a:rPr lang="en-US" smtClean="0"/>
              <a:t>36</a:t>
            </a:fld>
            <a:endParaRPr lang="en-US"/>
          </a:p>
        </p:txBody>
      </p:sp>
    </p:spTree>
    <p:extLst>
      <p:ext uri="{BB962C8B-B14F-4D97-AF65-F5344CB8AC3E}">
        <p14:creationId xmlns:p14="http://schemas.microsoft.com/office/powerpoint/2010/main" val="333382431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300" dirty="0"/>
              <a:t>Pick up a great book about buttons. They’re loaded with pictures of buttons of all kinds.</a:t>
            </a:r>
          </a:p>
          <a:p>
            <a:endParaRPr lang="en-US" sz="1300" dirty="0"/>
          </a:p>
          <a:p>
            <a:r>
              <a:rPr lang="en-US" sz="1300" i="1" dirty="0">
                <a:solidFill>
                  <a:srgbClr val="00B0F0"/>
                </a:solidFill>
              </a:rPr>
              <a:t>Advance.</a:t>
            </a:r>
          </a:p>
          <a:p>
            <a:endParaRPr lang="en-US" sz="1300" dirty="0"/>
          </a:p>
          <a:p>
            <a:endParaRPr lang="en-US" dirty="0"/>
          </a:p>
        </p:txBody>
      </p:sp>
      <p:sp>
        <p:nvSpPr>
          <p:cNvPr id="4" name="Slide Number Placeholder 3"/>
          <p:cNvSpPr>
            <a:spLocks noGrp="1"/>
          </p:cNvSpPr>
          <p:nvPr>
            <p:ph type="sldNum" sz="quarter" idx="5"/>
          </p:nvPr>
        </p:nvSpPr>
        <p:spPr/>
        <p:txBody>
          <a:bodyPr/>
          <a:lstStyle/>
          <a:p>
            <a:fld id="{56B5F57D-979A-44BC-9AF0-5013E2AABA0E}" type="slidenum">
              <a:rPr lang="en-US" smtClean="0"/>
              <a:t>37</a:t>
            </a:fld>
            <a:endParaRPr lang="en-US"/>
          </a:p>
        </p:txBody>
      </p:sp>
    </p:spTree>
    <p:extLst>
      <p:ext uri="{BB962C8B-B14F-4D97-AF65-F5344CB8AC3E}">
        <p14:creationId xmlns:p14="http://schemas.microsoft.com/office/powerpoint/2010/main" val="183677255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300" dirty="0"/>
              <a:t>Whether you want to buy buttons or just learn about them, auctions are another resource. These are three auction houses that offer monthly, quarterly or bi-annual quality buttons up for auction.</a:t>
            </a:r>
          </a:p>
          <a:p>
            <a:endParaRPr lang="en-US" sz="1300" dirty="0"/>
          </a:p>
          <a:p>
            <a:r>
              <a:rPr lang="en-US" sz="1300" i="1" dirty="0">
                <a:solidFill>
                  <a:srgbClr val="00B0F0"/>
                </a:solidFill>
              </a:rPr>
              <a:t>Advance.</a:t>
            </a:r>
          </a:p>
          <a:p>
            <a:endParaRPr lang="en-US" sz="1300" dirty="0"/>
          </a:p>
          <a:p>
            <a:endParaRPr lang="en-US" dirty="0"/>
          </a:p>
        </p:txBody>
      </p:sp>
      <p:sp>
        <p:nvSpPr>
          <p:cNvPr id="4" name="Slide Number Placeholder 3"/>
          <p:cNvSpPr>
            <a:spLocks noGrp="1"/>
          </p:cNvSpPr>
          <p:nvPr>
            <p:ph type="sldNum" sz="quarter" idx="5"/>
          </p:nvPr>
        </p:nvSpPr>
        <p:spPr/>
        <p:txBody>
          <a:bodyPr/>
          <a:lstStyle/>
          <a:p>
            <a:fld id="{56B5F57D-979A-44BC-9AF0-5013E2AABA0E}" type="slidenum">
              <a:rPr lang="en-US" smtClean="0"/>
              <a:t>38</a:t>
            </a:fld>
            <a:endParaRPr lang="en-US"/>
          </a:p>
        </p:txBody>
      </p:sp>
    </p:spTree>
    <p:extLst>
      <p:ext uri="{BB962C8B-B14F-4D97-AF65-F5344CB8AC3E}">
        <p14:creationId xmlns:p14="http://schemas.microsoft.com/office/powerpoint/2010/main" val="306761763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300" dirty="0"/>
              <a:t>“And last, there’s nothing like the camaraderie of other button collectors. Local and regional button clubs are listed on the NBS website.”</a:t>
            </a:r>
          </a:p>
          <a:p>
            <a:endParaRPr lang="en-US" sz="1300" dirty="0"/>
          </a:p>
          <a:p>
            <a:r>
              <a:rPr lang="en-US" sz="1300" i="1" dirty="0">
                <a:solidFill>
                  <a:srgbClr val="00B0F0"/>
                </a:solidFill>
              </a:rPr>
              <a:t>Advance.</a:t>
            </a:r>
          </a:p>
          <a:p>
            <a:endParaRPr lang="en-US" dirty="0"/>
          </a:p>
        </p:txBody>
      </p:sp>
      <p:sp>
        <p:nvSpPr>
          <p:cNvPr id="4" name="Slide Number Placeholder 3"/>
          <p:cNvSpPr>
            <a:spLocks noGrp="1"/>
          </p:cNvSpPr>
          <p:nvPr>
            <p:ph type="sldNum" sz="quarter" idx="5"/>
          </p:nvPr>
        </p:nvSpPr>
        <p:spPr/>
        <p:txBody>
          <a:bodyPr/>
          <a:lstStyle/>
          <a:p>
            <a:fld id="{56B5F57D-979A-44BC-9AF0-5013E2AABA0E}" type="slidenum">
              <a:rPr lang="en-US" smtClean="0"/>
              <a:t>39</a:t>
            </a:fld>
            <a:endParaRPr lang="en-US"/>
          </a:p>
        </p:txBody>
      </p:sp>
    </p:spTree>
    <p:extLst>
      <p:ext uri="{BB962C8B-B14F-4D97-AF65-F5344CB8AC3E}">
        <p14:creationId xmlns:p14="http://schemas.microsoft.com/office/powerpoint/2010/main" val="279399143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end.</a:t>
            </a:r>
          </a:p>
        </p:txBody>
      </p:sp>
      <p:sp>
        <p:nvSpPr>
          <p:cNvPr id="4" name="Slide Number Placeholder 3"/>
          <p:cNvSpPr>
            <a:spLocks noGrp="1"/>
          </p:cNvSpPr>
          <p:nvPr>
            <p:ph type="sldNum" sz="quarter" idx="5"/>
          </p:nvPr>
        </p:nvSpPr>
        <p:spPr/>
        <p:txBody>
          <a:bodyPr/>
          <a:lstStyle/>
          <a:p>
            <a:fld id="{56B5F57D-979A-44BC-9AF0-5013E2AABA0E}" type="slidenum">
              <a:rPr lang="en-US" smtClean="0"/>
              <a:t>40</a:t>
            </a:fld>
            <a:endParaRPr lang="en-US"/>
          </a:p>
        </p:txBody>
      </p:sp>
    </p:spTree>
    <p:extLst>
      <p:ext uri="{BB962C8B-B14F-4D97-AF65-F5344CB8AC3E}">
        <p14:creationId xmlns:p14="http://schemas.microsoft.com/office/powerpoint/2010/main" val="26629909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4388C4-F5E9-F881-93A9-7D22B04A69A5}"/>
              </a:ext>
            </a:extLst>
          </p:cNvPr>
          <p:cNvSpPr>
            <a:spLocks noGrp="1"/>
          </p:cNvSpPr>
          <p:nvPr>
            <p:ph type="ctrTitle"/>
          </p:nvPr>
        </p:nvSpPr>
        <p:spPr>
          <a:xfrm>
            <a:off x="1524000" y="1122363"/>
            <a:ext cx="9144000" cy="2387600"/>
          </a:xfrm>
        </p:spPr>
        <p:txBody>
          <a:bodyPr anchor="b"/>
          <a:lstStyle>
            <a:lvl1pPr algn="ctr">
              <a:defRPr sz="6000"/>
            </a:lvl1pPr>
          </a:lstStyle>
          <a:p>
            <a:r>
              <a:rPr lang="en-US" dirty="0"/>
              <a:t>Click to edit Master title style</a:t>
            </a:r>
          </a:p>
        </p:txBody>
      </p:sp>
      <p:sp>
        <p:nvSpPr>
          <p:cNvPr id="3" name="Subtitle 2">
            <a:extLst>
              <a:ext uri="{FF2B5EF4-FFF2-40B4-BE49-F238E27FC236}">
                <a16:creationId xmlns:a16="http://schemas.microsoft.com/office/drawing/2014/main" id="{FEBE97A3-BBC9-5AE0-D789-6237F5A14FB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endParaRPr lang="en-US" dirty="0"/>
          </a:p>
        </p:txBody>
      </p:sp>
      <p:sp>
        <p:nvSpPr>
          <p:cNvPr id="4" name="Date Placeholder 3">
            <a:extLst>
              <a:ext uri="{FF2B5EF4-FFF2-40B4-BE49-F238E27FC236}">
                <a16:creationId xmlns:a16="http://schemas.microsoft.com/office/drawing/2014/main" id="{FA523DFC-CA37-C028-B497-42FBB01B7D64}"/>
              </a:ext>
            </a:extLst>
          </p:cNvPr>
          <p:cNvSpPr>
            <a:spLocks noGrp="1"/>
          </p:cNvSpPr>
          <p:nvPr>
            <p:ph type="dt" sz="half" idx="10"/>
          </p:nvPr>
        </p:nvSpPr>
        <p:spPr/>
        <p:txBody>
          <a:bodyPr/>
          <a:lstStyle>
            <a:lvl1pPr>
              <a:defRPr sz="1000"/>
            </a:lvl1pPr>
          </a:lstStyle>
          <a:p>
            <a:endParaRPr lang="en-US" dirty="0"/>
          </a:p>
        </p:txBody>
      </p:sp>
      <p:sp>
        <p:nvSpPr>
          <p:cNvPr id="5" name="Footer Placeholder 4">
            <a:extLst>
              <a:ext uri="{FF2B5EF4-FFF2-40B4-BE49-F238E27FC236}">
                <a16:creationId xmlns:a16="http://schemas.microsoft.com/office/drawing/2014/main" id="{35F3BB33-4B54-9BF3-4D04-2E27F871A92F}"/>
              </a:ext>
            </a:extLst>
          </p:cNvPr>
          <p:cNvSpPr>
            <a:spLocks noGrp="1"/>
          </p:cNvSpPr>
          <p:nvPr>
            <p:ph type="ftr" sz="quarter" idx="11"/>
          </p:nvPr>
        </p:nvSpPr>
        <p:spPr/>
        <p:txBody>
          <a:bodyPr/>
          <a:lstStyle>
            <a:lvl1pPr>
              <a:defRPr>
                <a:solidFill>
                  <a:schemeClr val="bg1">
                    <a:lumMod val="75000"/>
                  </a:schemeClr>
                </a:solidFill>
              </a:defRPr>
            </a:lvl1pPr>
          </a:lstStyle>
          <a:p>
            <a:r>
              <a:rPr lang="en-US" dirty="0"/>
              <a:t>© National Button Society, 2024</a:t>
            </a:r>
          </a:p>
        </p:txBody>
      </p:sp>
      <p:sp>
        <p:nvSpPr>
          <p:cNvPr id="6" name="Slide Number Placeholder 5">
            <a:extLst>
              <a:ext uri="{FF2B5EF4-FFF2-40B4-BE49-F238E27FC236}">
                <a16:creationId xmlns:a16="http://schemas.microsoft.com/office/drawing/2014/main" id="{B3DF6276-EE0F-08A7-7019-C8944F73C0DC}"/>
              </a:ext>
            </a:extLst>
          </p:cNvPr>
          <p:cNvSpPr>
            <a:spLocks noGrp="1"/>
          </p:cNvSpPr>
          <p:nvPr>
            <p:ph type="sldNum" sz="quarter" idx="12"/>
          </p:nvPr>
        </p:nvSpPr>
        <p:spPr/>
        <p:txBody>
          <a:bodyPr/>
          <a:lstStyle/>
          <a:p>
            <a:fld id="{14DED4D9-CF13-4419-B300-1AF29E811BD0}" type="slidenum">
              <a:rPr lang="en-US" smtClean="0"/>
              <a:t>‹#›</a:t>
            </a:fld>
            <a:endParaRPr lang="en-US"/>
          </a:p>
        </p:txBody>
      </p:sp>
    </p:spTree>
    <p:extLst>
      <p:ext uri="{BB962C8B-B14F-4D97-AF65-F5344CB8AC3E}">
        <p14:creationId xmlns:p14="http://schemas.microsoft.com/office/powerpoint/2010/main" val="42672097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271E30-899C-F0E1-3A0A-2ADB7794E48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51561AB-A36F-6AC4-FA9F-36A536A3679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2EF8E66-A400-1EF3-A3E4-BCF34E0910DA}"/>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2669A8C7-A084-2D4E-398D-14EB4DAEEBF5}"/>
              </a:ext>
            </a:extLst>
          </p:cNvPr>
          <p:cNvSpPr>
            <a:spLocks noGrp="1"/>
          </p:cNvSpPr>
          <p:nvPr>
            <p:ph type="ftr" sz="quarter" idx="11"/>
          </p:nvPr>
        </p:nvSpPr>
        <p:spPr/>
        <p:txBody>
          <a:bodyPr/>
          <a:lstStyle/>
          <a:p>
            <a:r>
              <a:rPr lang="en-US"/>
              <a:t>© National Button Society, 2024</a:t>
            </a:r>
          </a:p>
        </p:txBody>
      </p:sp>
      <p:sp>
        <p:nvSpPr>
          <p:cNvPr id="6" name="Slide Number Placeholder 5">
            <a:extLst>
              <a:ext uri="{FF2B5EF4-FFF2-40B4-BE49-F238E27FC236}">
                <a16:creationId xmlns:a16="http://schemas.microsoft.com/office/drawing/2014/main" id="{1C820AAF-6B21-097E-F71E-E6FC375AAC98}"/>
              </a:ext>
            </a:extLst>
          </p:cNvPr>
          <p:cNvSpPr>
            <a:spLocks noGrp="1"/>
          </p:cNvSpPr>
          <p:nvPr>
            <p:ph type="sldNum" sz="quarter" idx="12"/>
          </p:nvPr>
        </p:nvSpPr>
        <p:spPr/>
        <p:txBody>
          <a:bodyPr/>
          <a:lstStyle/>
          <a:p>
            <a:fld id="{14DED4D9-CF13-4419-B300-1AF29E811BD0}" type="slidenum">
              <a:rPr lang="en-US" smtClean="0"/>
              <a:t>‹#›</a:t>
            </a:fld>
            <a:endParaRPr lang="en-US"/>
          </a:p>
        </p:txBody>
      </p:sp>
    </p:spTree>
    <p:extLst>
      <p:ext uri="{BB962C8B-B14F-4D97-AF65-F5344CB8AC3E}">
        <p14:creationId xmlns:p14="http://schemas.microsoft.com/office/powerpoint/2010/main" val="11021238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A12F05-D047-F25B-60BD-906760E8B8E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E10F74A0-D8A4-9718-CA83-0A8BEBC1AC39}"/>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7E3B0E1-371F-C4E0-5091-8F15DAAA0F1C}"/>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D818032E-D7AE-1EB3-2B0C-BB16EFAA51A4}"/>
              </a:ext>
            </a:extLst>
          </p:cNvPr>
          <p:cNvSpPr>
            <a:spLocks noGrp="1"/>
          </p:cNvSpPr>
          <p:nvPr>
            <p:ph type="ftr" sz="quarter" idx="11"/>
          </p:nvPr>
        </p:nvSpPr>
        <p:spPr/>
        <p:txBody>
          <a:bodyPr/>
          <a:lstStyle/>
          <a:p>
            <a:r>
              <a:rPr lang="en-US"/>
              <a:t>© National Button Society, 2024</a:t>
            </a:r>
          </a:p>
        </p:txBody>
      </p:sp>
      <p:sp>
        <p:nvSpPr>
          <p:cNvPr id="6" name="Slide Number Placeholder 5">
            <a:extLst>
              <a:ext uri="{FF2B5EF4-FFF2-40B4-BE49-F238E27FC236}">
                <a16:creationId xmlns:a16="http://schemas.microsoft.com/office/drawing/2014/main" id="{AC1AA670-8233-A6D5-1DF4-38B66590D165}"/>
              </a:ext>
            </a:extLst>
          </p:cNvPr>
          <p:cNvSpPr>
            <a:spLocks noGrp="1"/>
          </p:cNvSpPr>
          <p:nvPr>
            <p:ph type="sldNum" sz="quarter" idx="12"/>
          </p:nvPr>
        </p:nvSpPr>
        <p:spPr/>
        <p:txBody>
          <a:bodyPr/>
          <a:lstStyle/>
          <a:p>
            <a:fld id="{14DED4D9-CF13-4419-B300-1AF29E811BD0}" type="slidenum">
              <a:rPr lang="en-US" smtClean="0"/>
              <a:t>‹#›</a:t>
            </a:fld>
            <a:endParaRPr lang="en-US"/>
          </a:p>
        </p:txBody>
      </p:sp>
    </p:spTree>
    <p:extLst>
      <p:ext uri="{BB962C8B-B14F-4D97-AF65-F5344CB8AC3E}">
        <p14:creationId xmlns:p14="http://schemas.microsoft.com/office/powerpoint/2010/main" val="21134161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BC62ED-CA7F-0B81-BDC7-02C2EB6FF5B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AF03F9B-E677-D845-8FFC-D44DD1270A9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90EDFED4-DD83-5875-0013-5658B6BE23D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DC3EF40E-11A7-78D7-C549-32602546AFF5}"/>
              </a:ext>
            </a:extLst>
          </p:cNvPr>
          <p:cNvSpPr>
            <a:spLocks noGrp="1"/>
          </p:cNvSpPr>
          <p:nvPr>
            <p:ph type="dt" sz="half" idx="10"/>
          </p:nvPr>
        </p:nvSpPr>
        <p:spPr/>
        <p:txBody>
          <a:bodyPr/>
          <a:lstStyle/>
          <a:p>
            <a:endParaRPr lang="en-US"/>
          </a:p>
        </p:txBody>
      </p:sp>
      <p:sp>
        <p:nvSpPr>
          <p:cNvPr id="6" name="Footer Placeholder 5">
            <a:extLst>
              <a:ext uri="{FF2B5EF4-FFF2-40B4-BE49-F238E27FC236}">
                <a16:creationId xmlns:a16="http://schemas.microsoft.com/office/drawing/2014/main" id="{7760A561-5637-B00C-AC79-4182944EBCFB}"/>
              </a:ext>
            </a:extLst>
          </p:cNvPr>
          <p:cNvSpPr>
            <a:spLocks noGrp="1"/>
          </p:cNvSpPr>
          <p:nvPr>
            <p:ph type="ftr" sz="quarter" idx="11"/>
          </p:nvPr>
        </p:nvSpPr>
        <p:spPr/>
        <p:txBody>
          <a:bodyPr/>
          <a:lstStyle/>
          <a:p>
            <a:r>
              <a:rPr lang="en-US"/>
              <a:t>© National Button Society, 2024</a:t>
            </a:r>
          </a:p>
        </p:txBody>
      </p:sp>
      <p:sp>
        <p:nvSpPr>
          <p:cNvPr id="7" name="Slide Number Placeholder 6">
            <a:extLst>
              <a:ext uri="{FF2B5EF4-FFF2-40B4-BE49-F238E27FC236}">
                <a16:creationId xmlns:a16="http://schemas.microsoft.com/office/drawing/2014/main" id="{F98BFDF2-CCDD-21B9-2C3F-01906A7A753C}"/>
              </a:ext>
            </a:extLst>
          </p:cNvPr>
          <p:cNvSpPr>
            <a:spLocks noGrp="1"/>
          </p:cNvSpPr>
          <p:nvPr>
            <p:ph type="sldNum" sz="quarter" idx="12"/>
          </p:nvPr>
        </p:nvSpPr>
        <p:spPr/>
        <p:txBody>
          <a:bodyPr/>
          <a:lstStyle/>
          <a:p>
            <a:fld id="{14DED4D9-CF13-4419-B300-1AF29E811BD0}" type="slidenum">
              <a:rPr lang="en-US" smtClean="0"/>
              <a:t>‹#›</a:t>
            </a:fld>
            <a:endParaRPr lang="en-US"/>
          </a:p>
        </p:txBody>
      </p:sp>
    </p:spTree>
    <p:extLst>
      <p:ext uri="{BB962C8B-B14F-4D97-AF65-F5344CB8AC3E}">
        <p14:creationId xmlns:p14="http://schemas.microsoft.com/office/powerpoint/2010/main" val="36674826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4A2D75-4980-651C-FBC0-73E2EBA2006F}"/>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753F34F7-B845-FCAE-2EFE-F5EBE0F85E1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CDC748F-2AC8-203A-F4AA-88A0566F7EF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90C78D4-16C2-0810-93C2-69E93DFCD3C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9A72022-3026-69EC-8474-3B65315A665B}"/>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B5D24B3-F759-4178-3E7C-CA92EAB447E1}"/>
              </a:ext>
            </a:extLst>
          </p:cNvPr>
          <p:cNvSpPr>
            <a:spLocks noGrp="1"/>
          </p:cNvSpPr>
          <p:nvPr>
            <p:ph type="dt" sz="half" idx="10"/>
          </p:nvPr>
        </p:nvSpPr>
        <p:spPr/>
        <p:txBody>
          <a:bodyPr/>
          <a:lstStyle/>
          <a:p>
            <a:endParaRPr lang="en-US"/>
          </a:p>
        </p:txBody>
      </p:sp>
      <p:sp>
        <p:nvSpPr>
          <p:cNvPr id="8" name="Footer Placeholder 7">
            <a:extLst>
              <a:ext uri="{FF2B5EF4-FFF2-40B4-BE49-F238E27FC236}">
                <a16:creationId xmlns:a16="http://schemas.microsoft.com/office/drawing/2014/main" id="{DB59EE6C-2349-DD5E-2F48-6ADD91FC9F35}"/>
              </a:ext>
            </a:extLst>
          </p:cNvPr>
          <p:cNvSpPr>
            <a:spLocks noGrp="1"/>
          </p:cNvSpPr>
          <p:nvPr>
            <p:ph type="ftr" sz="quarter" idx="11"/>
          </p:nvPr>
        </p:nvSpPr>
        <p:spPr/>
        <p:txBody>
          <a:bodyPr/>
          <a:lstStyle/>
          <a:p>
            <a:r>
              <a:rPr lang="en-US"/>
              <a:t>© National Button Society, 2024</a:t>
            </a:r>
          </a:p>
        </p:txBody>
      </p:sp>
      <p:sp>
        <p:nvSpPr>
          <p:cNvPr id="9" name="Slide Number Placeholder 8">
            <a:extLst>
              <a:ext uri="{FF2B5EF4-FFF2-40B4-BE49-F238E27FC236}">
                <a16:creationId xmlns:a16="http://schemas.microsoft.com/office/drawing/2014/main" id="{DC9B897F-0F7B-0C36-45BA-FE3B1D052D72}"/>
              </a:ext>
            </a:extLst>
          </p:cNvPr>
          <p:cNvSpPr>
            <a:spLocks noGrp="1"/>
          </p:cNvSpPr>
          <p:nvPr>
            <p:ph type="sldNum" sz="quarter" idx="12"/>
          </p:nvPr>
        </p:nvSpPr>
        <p:spPr/>
        <p:txBody>
          <a:bodyPr/>
          <a:lstStyle/>
          <a:p>
            <a:fld id="{14DED4D9-CF13-4419-B300-1AF29E811BD0}" type="slidenum">
              <a:rPr lang="en-US" smtClean="0"/>
              <a:t>‹#›</a:t>
            </a:fld>
            <a:endParaRPr lang="en-US"/>
          </a:p>
        </p:txBody>
      </p:sp>
    </p:spTree>
    <p:extLst>
      <p:ext uri="{BB962C8B-B14F-4D97-AF65-F5344CB8AC3E}">
        <p14:creationId xmlns:p14="http://schemas.microsoft.com/office/powerpoint/2010/main" val="1567261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192200-887D-61D1-D0AB-98D915886859}"/>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F41EA24C-9074-1DEB-7540-818E8408C42D}"/>
              </a:ext>
            </a:extLst>
          </p:cNvPr>
          <p:cNvSpPr>
            <a:spLocks noGrp="1"/>
          </p:cNvSpPr>
          <p:nvPr>
            <p:ph type="dt" sz="half" idx="10"/>
          </p:nvPr>
        </p:nvSpPr>
        <p:spPr/>
        <p:txBody>
          <a:bodyPr/>
          <a:lstStyle/>
          <a:p>
            <a:endParaRPr lang="en-US"/>
          </a:p>
        </p:txBody>
      </p:sp>
      <p:sp>
        <p:nvSpPr>
          <p:cNvPr id="4" name="Footer Placeholder 3">
            <a:extLst>
              <a:ext uri="{FF2B5EF4-FFF2-40B4-BE49-F238E27FC236}">
                <a16:creationId xmlns:a16="http://schemas.microsoft.com/office/drawing/2014/main" id="{19C3FD9D-555D-7ABF-F77C-DECEF49D4900}"/>
              </a:ext>
            </a:extLst>
          </p:cNvPr>
          <p:cNvSpPr>
            <a:spLocks noGrp="1"/>
          </p:cNvSpPr>
          <p:nvPr>
            <p:ph type="ftr" sz="quarter" idx="11"/>
          </p:nvPr>
        </p:nvSpPr>
        <p:spPr/>
        <p:txBody>
          <a:bodyPr/>
          <a:lstStyle/>
          <a:p>
            <a:r>
              <a:rPr lang="en-US"/>
              <a:t>© National Button Society, 2024</a:t>
            </a:r>
          </a:p>
        </p:txBody>
      </p:sp>
      <p:sp>
        <p:nvSpPr>
          <p:cNvPr id="5" name="Slide Number Placeholder 4">
            <a:extLst>
              <a:ext uri="{FF2B5EF4-FFF2-40B4-BE49-F238E27FC236}">
                <a16:creationId xmlns:a16="http://schemas.microsoft.com/office/drawing/2014/main" id="{232A4CE9-6BCD-C673-5638-59F0E61182D3}"/>
              </a:ext>
            </a:extLst>
          </p:cNvPr>
          <p:cNvSpPr>
            <a:spLocks noGrp="1"/>
          </p:cNvSpPr>
          <p:nvPr>
            <p:ph type="sldNum" sz="quarter" idx="12"/>
          </p:nvPr>
        </p:nvSpPr>
        <p:spPr/>
        <p:txBody>
          <a:bodyPr/>
          <a:lstStyle/>
          <a:p>
            <a:fld id="{14DED4D9-CF13-4419-B300-1AF29E811BD0}" type="slidenum">
              <a:rPr lang="en-US" smtClean="0"/>
              <a:t>‹#›</a:t>
            </a:fld>
            <a:endParaRPr lang="en-US"/>
          </a:p>
        </p:txBody>
      </p:sp>
    </p:spTree>
    <p:extLst>
      <p:ext uri="{BB962C8B-B14F-4D97-AF65-F5344CB8AC3E}">
        <p14:creationId xmlns:p14="http://schemas.microsoft.com/office/powerpoint/2010/main" val="38632985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0BEBF16-3644-1719-E14B-5C2B7503AC82}"/>
              </a:ext>
            </a:extLst>
          </p:cNvPr>
          <p:cNvSpPr>
            <a:spLocks noGrp="1"/>
          </p:cNvSpPr>
          <p:nvPr>
            <p:ph type="dt" sz="half" idx="10"/>
          </p:nvPr>
        </p:nvSpPr>
        <p:spPr/>
        <p:txBody>
          <a:bodyPr/>
          <a:lstStyle/>
          <a:p>
            <a:endParaRPr lang="en-US"/>
          </a:p>
        </p:txBody>
      </p:sp>
      <p:sp>
        <p:nvSpPr>
          <p:cNvPr id="3" name="Footer Placeholder 2">
            <a:extLst>
              <a:ext uri="{FF2B5EF4-FFF2-40B4-BE49-F238E27FC236}">
                <a16:creationId xmlns:a16="http://schemas.microsoft.com/office/drawing/2014/main" id="{174BF614-9803-F5EC-4BCD-C6A407C762C2}"/>
              </a:ext>
            </a:extLst>
          </p:cNvPr>
          <p:cNvSpPr>
            <a:spLocks noGrp="1"/>
          </p:cNvSpPr>
          <p:nvPr>
            <p:ph type="ftr" sz="quarter" idx="11"/>
          </p:nvPr>
        </p:nvSpPr>
        <p:spPr/>
        <p:txBody>
          <a:bodyPr/>
          <a:lstStyle/>
          <a:p>
            <a:r>
              <a:rPr lang="en-US"/>
              <a:t>© National Button Society, 2024</a:t>
            </a:r>
          </a:p>
        </p:txBody>
      </p:sp>
      <p:sp>
        <p:nvSpPr>
          <p:cNvPr id="4" name="Slide Number Placeholder 3">
            <a:extLst>
              <a:ext uri="{FF2B5EF4-FFF2-40B4-BE49-F238E27FC236}">
                <a16:creationId xmlns:a16="http://schemas.microsoft.com/office/drawing/2014/main" id="{BAE4E727-C100-453F-7289-15D71FB8145F}"/>
              </a:ext>
            </a:extLst>
          </p:cNvPr>
          <p:cNvSpPr>
            <a:spLocks noGrp="1"/>
          </p:cNvSpPr>
          <p:nvPr>
            <p:ph type="sldNum" sz="quarter" idx="12"/>
          </p:nvPr>
        </p:nvSpPr>
        <p:spPr/>
        <p:txBody>
          <a:bodyPr/>
          <a:lstStyle/>
          <a:p>
            <a:fld id="{14DED4D9-CF13-4419-B300-1AF29E811BD0}" type="slidenum">
              <a:rPr lang="en-US" smtClean="0"/>
              <a:t>‹#›</a:t>
            </a:fld>
            <a:endParaRPr lang="en-US"/>
          </a:p>
        </p:txBody>
      </p:sp>
    </p:spTree>
    <p:extLst>
      <p:ext uri="{BB962C8B-B14F-4D97-AF65-F5344CB8AC3E}">
        <p14:creationId xmlns:p14="http://schemas.microsoft.com/office/powerpoint/2010/main" val="79880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902482-29CF-4081-82AA-9DE4A294581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1A165BC5-67BF-45C4-695A-781191AB965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563977F-A4A1-A8BE-C691-73F8CF8C729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876AC7C-D7E0-73AA-490A-775576E9CAB4}"/>
              </a:ext>
            </a:extLst>
          </p:cNvPr>
          <p:cNvSpPr>
            <a:spLocks noGrp="1"/>
          </p:cNvSpPr>
          <p:nvPr>
            <p:ph type="dt" sz="half" idx="10"/>
          </p:nvPr>
        </p:nvSpPr>
        <p:spPr/>
        <p:txBody>
          <a:bodyPr/>
          <a:lstStyle/>
          <a:p>
            <a:endParaRPr lang="en-US"/>
          </a:p>
        </p:txBody>
      </p:sp>
      <p:sp>
        <p:nvSpPr>
          <p:cNvPr id="6" name="Footer Placeholder 5">
            <a:extLst>
              <a:ext uri="{FF2B5EF4-FFF2-40B4-BE49-F238E27FC236}">
                <a16:creationId xmlns:a16="http://schemas.microsoft.com/office/drawing/2014/main" id="{CC950CE0-CBCC-2E8E-F70C-D3B4994B8F4C}"/>
              </a:ext>
            </a:extLst>
          </p:cNvPr>
          <p:cNvSpPr>
            <a:spLocks noGrp="1"/>
          </p:cNvSpPr>
          <p:nvPr>
            <p:ph type="ftr" sz="quarter" idx="11"/>
          </p:nvPr>
        </p:nvSpPr>
        <p:spPr/>
        <p:txBody>
          <a:bodyPr/>
          <a:lstStyle/>
          <a:p>
            <a:r>
              <a:rPr lang="en-US"/>
              <a:t>© National Button Society, 2024</a:t>
            </a:r>
          </a:p>
        </p:txBody>
      </p:sp>
      <p:sp>
        <p:nvSpPr>
          <p:cNvPr id="7" name="Slide Number Placeholder 6">
            <a:extLst>
              <a:ext uri="{FF2B5EF4-FFF2-40B4-BE49-F238E27FC236}">
                <a16:creationId xmlns:a16="http://schemas.microsoft.com/office/drawing/2014/main" id="{70C0F953-E152-838F-1B93-8D8E60A4FF8C}"/>
              </a:ext>
            </a:extLst>
          </p:cNvPr>
          <p:cNvSpPr>
            <a:spLocks noGrp="1"/>
          </p:cNvSpPr>
          <p:nvPr>
            <p:ph type="sldNum" sz="quarter" idx="12"/>
          </p:nvPr>
        </p:nvSpPr>
        <p:spPr/>
        <p:txBody>
          <a:bodyPr/>
          <a:lstStyle/>
          <a:p>
            <a:fld id="{14DED4D9-CF13-4419-B300-1AF29E811BD0}" type="slidenum">
              <a:rPr lang="en-US" smtClean="0"/>
              <a:t>‹#›</a:t>
            </a:fld>
            <a:endParaRPr lang="en-US"/>
          </a:p>
        </p:txBody>
      </p:sp>
    </p:spTree>
    <p:extLst>
      <p:ext uri="{BB962C8B-B14F-4D97-AF65-F5344CB8AC3E}">
        <p14:creationId xmlns:p14="http://schemas.microsoft.com/office/powerpoint/2010/main" val="36660530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012B61-C0AE-8AED-F71D-0EF6F8BC6C3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7AC5DC84-3E48-DB77-F472-BB3007BDF76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1957BCB4-A757-D306-EC9A-FB0F089FD8E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6AEA0FA-8277-1282-1812-90E5BB0D21C2}"/>
              </a:ext>
            </a:extLst>
          </p:cNvPr>
          <p:cNvSpPr>
            <a:spLocks noGrp="1"/>
          </p:cNvSpPr>
          <p:nvPr>
            <p:ph type="dt" sz="half" idx="10"/>
          </p:nvPr>
        </p:nvSpPr>
        <p:spPr/>
        <p:txBody>
          <a:bodyPr/>
          <a:lstStyle/>
          <a:p>
            <a:endParaRPr lang="en-US"/>
          </a:p>
        </p:txBody>
      </p:sp>
      <p:sp>
        <p:nvSpPr>
          <p:cNvPr id="6" name="Footer Placeholder 5">
            <a:extLst>
              <a:ext uri="{FF2B5EF4-FFF2-40B4-BE49-F238E27FC236}">
                <a16:creationId xmlns:a16="http://schemas.microsoft.com/office/drawing/2014/main" id="{AF25183D-A7FC-DC29-5D25-D6F2BB084D85}"/>
              </a:ext>
            </a:extLst>
          </p:cNvPr>
          <p:cNvSpPr>
            <a:spLocks noGrp="1"/>
          </p:cNvSpPr>
          <p:nvPr>
            <p:ph type="ftr" sz="quarter" idx="11"/>
          </p:nvPr>
        </p:nvSpPr>
        <p:spPr/>
        <p:txBody>
          <a:bodyPr/>
          <a:lstStyle/>
          <a:p>
            <a:r>
              <a:rPr lang="en-US"/>
              <a:t>© National Button Society, 2024</a:t>
            </a:r>
          </a:p>
        </p:txBody>
      </p:sp>
      <p:sp>
        <p:nvSpPr>
          <p:cNvPr id="7" name="Slide Number Placeholder 6">
            <a:extLst>
              <a:ext uri="{FF2B5EF4-FFF2-40B4-BE49-F238E27FC236}">
                <a16:creationId xmlns:a16="http://schemas.microsoft.com/office/drawing/2014/main" id="{E9445136-E80D-7722-97E1-F1FF3F54693A}"/>
              </a:ext>
            </a:extLst>
          </p:cNvPr>
          <p:cNvSpPr>
            <a:spLocks noGrp="1"/>
          </p:cNvSpPr>
          <p:nvPr>
            <p:ph type="sldNum" sz="quarter" idx="12"/>
          </p:nvPr>
        </p:nvSpPr>
        <p:spPr/>
        <p:txBody>
          <a:bodyPr/>
          <a:lstStyle/>
          <a:p>
            <a:fld id="{14DED4D9-CF13-4419-B300-1AF29E811BD0}" type="slidenum">
              <a:rPr lang="en-US" smtClean="0"/>
              <a:t>‹#›</a:t>
            </a:fld>
            <a:endParaRPr lang="en-US"/>
          </a:p>
        </p:txBody>
      </p:sp>
    </p:spTree>
    <p:extLst>
      <p:ext uri="{BB962C8B-B14F-4D97-AF65-F5344CB8AC3E}">
        <p14:creationId xmlns:p14="http://schemas.microsoft.com/office/powerpoint/2010/main" val="37450545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CC4EDE-650E-FD04-0580-8AA830026EFB}"/>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D19652A-69E5-B6F1-99DD-A9429B23D19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993205C-F023-1E2E-CB62-3C3A60118649}"/>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8326DAAC-5996-EA0C-3FC7-2D7B2DDAC58B}"/>
              </a:ext>
            </a:extLst>
          </p:cNvPr>
          <p:cNvSpPr>
            <a:spLocks noGrp="1"/>
          </p:cNvSpPr>
          <p:nvPr>
            <p:ph type="ftr" sz="quarter" idx="11"/>
          </p:nvPr>
        </p:nvSpPr>
        <p:spPr/>
        <p:txBody>
          <a:bodyPr/>
          <a:lstStyle/>
          <a:p>
            <a:r>
              <a:rPr lang="en-US"/>
              <a:t>© National Button Society, 2024</a:t>
            </a:r>
          </a:p>
        </p:txBody>
      </p:sp>
      <p:sp>
        <p:nvSpPr>
          <p:cNvPr id="6" name="Slide Number Placeholder 5">
            <a:extLst>
              <a:ext uri="{FF2B5EF4-FFF2-40B4-BE49-F238E27FC236}">
                <a16:creationId xmlns:a16="http://schemas.microsoft.com/office/drawing/2014/main" id="{83F47750-5B5A-354F-B934-A69EEF974F0B}"/>
              </a:ext>
            </a:extLst>
          </p:cNvPr>
          <p:cNvSpPr>
            <a:spLocks noGrp="1"/>
          </p:cNvSpPr>
          <p:nvPr>
            <p:ph type="sldNum" sz="quarter" idx="12"/>
          </p:nvPr>
        </p:nvSpPr>
        <p:spPr/>
        <p:txBody>
          <a:bodyPr/>
          <a:lstStyle/>
          <a:p>
            <a:fld id="{14DED4D9-CF13-4419-B300-1AF29E811BD0}" type="slidenum">
              <a:rPr lang="en-US" smtClean="0"/>
              <a:t>‹#›</a:t>
            </a:fld>
            <a:endParaRPr lang="en-US"/>
          </a:p>
        </p:txBody>
      </p:sp>
    </p:spTree>
    <p:extLst>
      <p:ext uri="{BB962C8B-B14F-4D97-AF65-F5344CB8AC3E}">
        <p14:creationId xmlns:p14="http://schemas.microsoft.com/office/powerpoint/2010/main" val="28097231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7570E7A-2994-4D42-8F2F-7891E3583030}"/>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A0FA13BD-4DDB-E0B2-1F5D-DBE95149613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503DCEA-7106-79E6-0B3B-32DFDC2D625A}"/>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25CC9C7C-BB23-A370-78F9-E9DBE9C6EA60}"/>
              </a:ext>
            </a:extLst>
          </p:cNvPr>
          <p:cNvSpPr>
            <a:spLocks noGrp="1"/>
          </p:cNvSpPr>
          <p:nvPr>
            <p:ph type="ftr" sz="quarter" idx="11"/>
          </p:nvPr>
        </p:nvSpPr>
        <p:spPr/>
        <p:txBody>
          <a:bodyPr/>
          <a:lstStyle/>
          <a:p>
            <a:r>
              <a:rPr lang="en-US"/>
              <a:t>© National Button Society, 2024</a:t>
            </a:r>
          </a:p>
        </p:txBody>
      </p:sp>
      <p:sp>
        <p:nvSpPr>
          <p:cNvPr id="6" name="Slide Number Placeholder 5">
            <a:extLst>
              <a:ext uri="{FF2B5EF4-FFF2-40B4-BE49-F238E27FC236}">
                <a16:creationId xmlns:a16="http://schemas.microsoft.com/office/drawing/2014/main" id="{F5D89C37-9311-BFBB-85D1-F761F3B6043E}"/>
              </a:ext>
            </a:extLst>
          </p:cNvPr>
          <p:cNvSpPr>
            <a:spLocks noGrp="1"/>
          </p:cNvSpPr>
          <p:nvPr>
            <p:ph type="sldNum" sz="quarter" idx="12"/>
          </p:nvPr>
        </p:nvSpPr>
        <p:spPr/>
        <p:txBody>
          <a:bodyPr/>
          <a:lstStyle/>
          <a:p>
            <a:fld id="{14DED4D9-CF13-4419-B300-1AF29E811BD0}" type="slidenum">
              <a:rPr lang="en-US" smtClean="0"/>
              <a:t>‹#›</a:t>
            </a:fld>
            <a:endParaRPr lang="en-US"/>
          </a:p>
        </p:txBody>
      </p:sp>
    </p:spTree>
    <p:extLst>
      <p:ext uri="{BB962C8B-B14F-4D97-AF65-F5344CB8AC3E}">
        <p14:creationId xmlns:p14="http://schemas.microsoft.com/office/powerpoint/2010/main" val="33982256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26AB906-8766-3F03-35A4-67AB9082534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16D6EDC-D8C0-FC78-6B5A-E6608F6DC59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7B03045-A48C-FE04-1814-0FDCF84444E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endParaRPr lang="en-US"/>
          </a:p>
        </p:txBody>
      </p:sp>
      <p:sp>
        <p:nvSpPr>
          <p:cNvPr id="5" name="Footer Placeholder 4">
            <a:extLst>
              <a:ext uri="{FF2B5EF4-FFF2-40B4-BE49-F238E27FC236}">
                <a16:creationId xmlns:a16="http://schemas.microsoft.com/office/drawing/2014/main" id="{38E835AC-C1F1-E84B-DE4F-C1801390BCA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r>
              <a:rPr lang="en-US"/>
              <a:t>© National Button Society, 2024</a:t>
            </a:r>
          </a:p>
        </p:txBody>
      </p:sp>
      <p:sp>
        <p:nvSpPr>
          <p:cNvPr id="6" name="Slide Number Placeholder 5">
            <a:extLst>
              <a:ext uri="{FF2B5EF4-FFF2-40B4-BE49-F238E27FC236}">
                <a16:creationId xmlns:a16="http://schemas.microsoft.com/office/drawing/2014/main" id="{3E17C2C1-E006-CCF3-8B5A-75472789D76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14DED4D9-CF13-4419-B300-1AF29E811BD0}" type="slidenum">
              <a:rPr lang="en-US" smtClean="0"/>
              <a:t>‹#›</a:t>
            </a:fld>
            <a:endParaRPr lang="en-US"/>
          </a:p>
        </p:txBody>
      </p:sp>
    </p:spTree>
    <p:extLst>
      <p:ext uri="{BB962C8B-B14F-4D97-AF65-F5344CB8AC3E}">
        <p14:creationId xmlns:p14="http://schemas.microsoft.com/office/powerpoint/2010/main" val="317960167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image" Target="../media/image3.jpe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openxmlformats.org/officeDocument/2006/relationships/image" Target="../media/image12.jpeg"/><Relationship Id="rId13" Type="http://schemas.openxmlformats.org/officeDocument/2006/relationships/image" Target="../media/image17.jpeg"/><Relationship Id="rId3" Type="http://schemas.openxmlformats.org/officeDocument/2006/relationships/image" Target="../media/image7.jpeg"/><Relationship Id="rId7" Type="http://schemas.openxmlformats.org/officeDocument/2006/relationships/image" Target="../media/image11.jpeg"/><Relationship Id="rId12" Type="http://schemas.openxmlformats.org/officeDocument/2006/relationships/image" Target="../media/image16.jpe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0.jpeg"/><Relationship Id="rId11" Type="http://schemas.openxmlformats.org/officeDocument/2006/relationships/image" Target="../media/image15.jpeg"/><Relationship Id="rId5" Type="http://schemas.openxmlformats.org/officeDocument/2006/relationships/image" Target="../media/image9.jpeg"/><Relationship Id="rId10" Type="http://schemas.openxmlformats.org/officeDocument/2006/relationships/image" Target="../media/image14.jpeg"/><Relationship Id="rId4" Type="http://schemas.openxmlformats.org/officeDocument/2006/relationships/image" Target="../media/image8.jpeg"/><Relationship Id="rId9" Type="http://schemas.openxmlformats.org/officeDocument/2006/relationships/image" Target="../media/image13.jpeg"/></Relationships>
</file>

<file path=ppt/slides/_rels/slide7.xml.rels><?xml version="1.0" encoding="UTF-8" standalone="yes"?>
<Relationships xmlns="http://schemas.openxmlformats.org/package/2006/relationships"><Relationship Id="rId8" Type="http://schemas.openxmlformats.org/officeDocument/2006/relationships/image" Target="../media/image23.jpeg"/><Relationship Id="rId13" Type="http://schemas.openxmlformats.org/officeDocument/2006/relationships/image" Target="../media/image28.jpeg"/><Relationship Id="rId3" Type="http://schemas.openxmlformats.org/officeDocument/2006/relationships/image" Target="../media/image18.jpeg"/><Relationship Id="rId7" Type="http://schemas.openxmlformats.org/officeDocument/2006/relationships/image" Target="../media/image22.jpeg"/><Relationship Id="rId12" Type="http://schemas.openxmlformats.org/officeDocument/2006/relationships/image" Target="../media/image27.jpe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21.jpeg"/><Relationship Id="rId11" Type="http://schemas.openxmlformats.org/officeDocument/2006/relationships/image" Target="../media/image26.jpeg"/><Relationship Id="rId5" Type="http://schemas.openxmlformats.org/officeDocument/2006/relationships/image" Target="../media/image20.jpeg"/><Relationship Id="rId10" Type="http://schemas.openxmlformats.org/officeDocument/2006/relationships/image" Target="../media/image25.jpeg"/><Relationship Id="rId4" Type="http://schemas.openxmlformats.org/officeDocument/2006/relationships/image" Target="../media/image19.jpeg"/><Relationship Id="rId9" Type="http://schemas.openxmlformats.org/officeDocument/2006/relationships/image" Target="../media/image24.jpeg"/></Relationships>
</file>

<file path=ppt/slides/_rels/slide8.xml.rels><?xml version="1.0" encoding="UTF-8" standalone="yes"?>
<Relationships xmlns="http://schemas.openxmlformats.org/package/2006/relationships"><Relationship Id="rId8" Type="http://schemas.openxmlformats.org/officeDocument/2006/relationships/image" Target="../media/image34.jpeg"/><Relationship Id="rId13" Type="http://schemas.openxmlformats.org/officeDocument/2006/relationships/image" Target="../media/image39.jpeg"/><Relationship Id="rId18" Type="http://schemas.openxmlformats.org/officeDocument/2006/relationships/image" Target="../media/image44.jpeg"/><Relationship Id="rId3" Type="http://schemas.openxmlformats.org/officeDocument/2006/relationships/image" Target="../media/image29.jpeg"/><Relationship Id="rId7" Type="http://schemas.openxmlformats.org/officeDocument/2006/relationships/image" Target="../media/image33.jpeg"/><Relationship Id="rId12" Type="http://schemas.openxmlformats.org/officeDocument/2006/relationships/image" Target="../media/image38.jpeg"/><Relationship Id="rId17" Type="http://schemas.openxmlformats.org/officeDocument/2006/relationships/image" Target="../media/image43.jpeg"/><Relationship Id="rId2" Type="http://schemas.openxmlformats.org/officeDocument/2006/relationships/notesSlide" Target="../notesSlides/notesSlide8.xml"/><Relationship Id="rId16" Type="http://schemas.openxmlformats.org/officeDocument/2006/relationships/image" Target="../media/image42.jpeg"/><Relationship Id="rId1" Type="http://schemas.openxmlformats.org/officeDocument/2006/relationships/slideLayout" Target="../slideLayouts/slideLayout2.xml"/><Relationship Id="rId6" Type="http://schemas.openxmlformats.org/officeDocument/2006/relationships/image" Target="../media/image32.jpeg"/><Relationship Id="rId11" Type="http://schemas.openxmlformats.org/officeDocument/2006/relationships/image" Target="../media/image37.jpeg"/><Relationship Id="rId5" Type="http://schemas.openxmlformats.org/officeDocument/2006/relationships/image" Target="../media/image31.jpeg"/><Relationship Id="rId15" Type="http://schemas.openxmlformats.org/officeDocument/2006/relationships/image" Target="../media/image41.jpeg"/><Relationship Id="rId10" Type="http://schemas.openxmlformats.org/officeDocument/2006/relationships/image" Target="../media/image36.jpeg"/><Relationship Id="rId4" Type="http://schemas.openxmlformats.org/officeDocument/2006/relationships/image" Target="../media/image30.jpeg"/><Relationship Id="rId9" Type="http://schemas.openxmlformats.org/officeDocument/2006/relationships/image" Target="../media/image35.jpeg"/><Relationship Id="rId14" Type="http://schemas.openxmlformats.org/officeDocument/2006/relationships/image" Target="../media/image40.jpeg"/></Relationships>
</file>

<file path=ppt/slides/_rels/slide9.xml.rels><?xml version="1.0" encoding="UTF-8" standalone="yes"?>
<Relationships xmlns="http://schemas.openxmlformats.org/package/2006/relationships"><Relationship Id="rId8" Type="http://schemas.openxmlformats.org/officeDocument/2006/relationships/image" Target="../media/image50.jpeg"/><Relationship Id="rId3" Type="http://schemas.openxmlformats.org/officeDocument/2006/relationships/image" Target="../media/image45.jpeg"/><Relationship Id="rId7" Type="http://schemas.openxmlformats.org/officeDocument/2006/relationships/image" Target="../media/image49.jpe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48.jpeg"/><Relationship Id="rId5" Type="http://schemas.openxmlformats.org/officeDocument/2006/relationships/image" Target="../media/image47.jpeg"/><Relationship Id="rId4" Type="http://schemas.openxmlformats.org/officeDocument/2006/relationships/image" Target="../media/image46.jpeg"/><Relationship Id="rId9" Type="http://schemas.openxmlformats.org/officeDocument/2006/relationships/image" Target="../media/image51.jpeg"/></Relationships>
</file>

<file path=ppt/slides/_rels/slide10.xml.rels><?xml version="1.0" encoding="UTF-8" standalone="yes"?>
<Relationships xmlns="http://schemas.openxmlformats.org/package/2006/relationships"><Relationship Id="rId8" Type="http://schemas.openxmlformats.org/officeDocument/2006/relationships/image" Target="../media/image57.jpeg"/><Relationship Id="rId3" Type="http://schemas.openxmlformats.org/officeDocument/2006/relationships/image" Target="../media/image52.jpeg"/><Relationship Id="rId7" Type="http://schemas.openxmlformats.org/officeDocument/2006/relationships/image" Target="../media/image56.jpe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55.jpeg"/><Relationship Id="rId5" Type="http://schemas.openxmlformats.org/officeDocument/2006/relationships/image" Target="../media/image54.jpeg"/><Relationship Id="rId10" Type="http://schemas.openxmlformats.org/officeDocument/2006/relationships/image" Target="../media/image59.jpeg"/><Relationship Id="rId4" Type="http://schemas.openxmlformats.org/officeDocument/2006/relationships/image" Target="../media/image53.jpeg"/><Relationship Id="rId9" Type="http://schemas.openxmlformats.org/officeDocument/2006/relationships/image" Target="../media/image58.jpeg"/></Relationships>
</file>

<file path=ppt/slides/_rels/slide11.xml.rels><?xml version="1.0" encoding="UTF-8" standalone="yes"?>
<Relationships xmlns="http://schemas.openxmlformats.org/package/2006/relationships"><Relationship Id="rId13" Type="http://schemas.openxmlformats.org/officeDocument/2006/relationships/image" Target="../media/image67.png"/><Relationship Id="rId18" Type="http://schemas.openxmlformats.org/officeDocument/2006/relationships/image" Target="../media/image63.jpg"/><Relationship Id="rId3" Type="http://schemas.openxmlformats.org/officeDocument/2006/relationships/customXml" Target="../ink/ink1.xml"/><Relationship Id="rId21" Type="http://schemas.openxmlformats.org/officeDocument/2006/relationships/image" Target="../media/image66.jpeg"/><Relationship Id="rId17" Type="http://schemas.openxmlformats.org/officeDocument/2006/relationships/image" Target="../media/image62.jpeg"/><Relationship Id="rId25" Type="http://schemas.openxmlformats.org/officeDocument/2006/relationships/image" Target="../media/image70.jpeg"/><Relationship Id="rId2" Type="http://schemas.openxmlformats.org/officeDocument/2006/relationships/notesSlide" Target="../notesSlides/notesSlide11.xml"/><Relationship Id="rId16" Type="http://schemas.openxmlformats.org/officeDocument/2006/relationships/image" Target="../media/image61.jpg"/><Relationship Id="rId20" Type="http://schemas.openxmlformats.org/officeDocument/2006/relationships/image" Target="../media/image65.jpeg"/><Relationship Id="rId1" Type="http://schemas.openxmlformats.org/officeDocument/2006/relationships/slideLayout" Target="../slideLayouts/slideLayout2.xml"/><Relationship Id="rId24" Type="http://schemas.openxmlformats.org/officeDocument/2006/relationships/image" Target="../media/image69.jpeg"/><Relationship Id="rId15" Type="http://schemas.openxmlformats.org/officeDocument/2006/relationships/image" Target="../media/image60.jpg"/><Relationship Id="rId23" Type="http://schemas.openxmlformats.org/officeDocument/2006/relationships/image" Target="../media/image68.jpeg"/><Relationship Id="rId19" Type="http://schemas.openxmlformats.org/officeDocument/2006/relationships/image" Target="../media/image64.jpeg"/><Relationship Id="rId14" Type="http://schemas.openxmlformats.org/officeDocument/2006/relationships/customXml" Target="../ink/ink2.xml"/><Relationship Id="rId22" Type="http://schemas.openxmlformats.org/officeDocument/2006/relationships/image" Target="../media/image67.jpeg"/></Relationships>
</file>

<file path=ppt/slides/_rels/slide12.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75.jpeg"/><Relationship Id="rId5" Type="http://schemas.openxmlformats.org/officeDocument/2006/relationships/image" Target="../media/image74.jpeg"/><Relationship Id="rId4" Type="http://schemas.openxmlformats.org/officeDocument/2006/relationships/image" Target="../media/image73.jpeg"/></Relationships>
</file>

<file path=ppt/slides/_rels/slide14.xml.rels><?xml version="1.0" encoding="UTF-8" standalone="yes"?>
<Relationships xmlns="http://schemas.openxmlformats.org/package/2006/relationships"><Relationship Id="rId3" Type="http://schemas.openxmlformats.org/officeDocument/2006/relationships/image" Target="../media/image76.jpeg"/><Relationship Id="rId7" Type="http://schemas.openxmlformats.org/officeDocument/2006/relationships/image" Target="../media/image80.jpe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79.jpeg"/><Relationship Id="rId5" Type="http://schemas.openxmlformats.org/officeDocument/2006/relationships/image" Target="../media/image78.jpeg"/><Relationship Id="rId4" Type="http://schemas.openxmlformats.org/officeDocument/2006/relationships/image" Target="../media/image77.jpeg"/></Relationships>
</file>

<file path=ppt/slides/_rels/slide15.xml.rels><?xml version="1.0" encoding="UTF-8" standalone="yes"?>
<Relationships xmlns="http://schemas.openxmlformats.org/package/2006/relationships"><Relationship Id="rId8" Type="http://schemas.openxmlformats.org/officeDocument/2006/relationships/image" Target="../media/image86.jpeg"/><Relationship Id="rId3" Type="http://schemas.openxmlformats.org/officeDocument/2006/relationships/image" Target="../media/image81.jpeg"/><Relationship Id="rId7" Type="http://schemas.openxmlformats.org/officeDocument/2006/relationships/image" Target="../media/image85.jpe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84.jpeg"/><Relationship Id="rId11" Type="http://schemas.openxmlformats.org/officeDocument/2006/relationships/image" Target="../media/image89.jpeg"/><Relationship Id="rId5" Type="http://schemas.openxmlformats.org/officeDocument/2006/relationships/image" Target="../media/image83.jpeg"/><Relationship Id="rId10" Type="http://schemas.openxmlformats.org/officeDocument/2006/relationships/image" Target="../media/image88.jpeg"/><Relationship Id="rId4" Type="http://schemas.openxmlformats.org/officeDocument/2006/relationships/image" Target="../media/image82.jpeg"/><Relationship Id="rId9" Type="http://schemas.openxmlformats.org/officeDocument/2006/relationships/image" Target="../media/image87.jpeg"/></Relationships>
</file>

<file path=ppt/slides/_rels/slide16.xml.rels><?xml version="1.0" encoding="UTF-8" standalone="yes"?>
<Relationships xmlns="http://schemas.openxmlformats.org/package/2006/relationships"><Relationship Id="rId8" Type="http://schemas.openxmlformats.org/officeDocument/2006/relationships/image" Target="../media/image95.jpeg"/><Relationship Id="rId3" Type="http://schemas.openxmlformats.org/officeDocument/2006/relationships/image" Target="../media/image90.jpeg"/><Relationship Id="rId7" Type="http://schemas.openxmlformats.org/officeDocument/2006/relationships/image" Target="../media/image94.jpe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93.jpeg"/><Relationship Id="rId11" Type="http://schemas.openxmlformats.org/officeDocument/2006/relationships/image" Target="../media/image98.jpeg"/><Relationship Id="rId5" Type="http://schemas.openxmlformats.org/officeDocument/2006/relationships/image" Target="../media/image92.jpeg"/><Relationship Id="rId10" Type="http://schemas.openxmlformats.org/officeDocument/2006/relationships/image" Target="../media/image97.jpeg"/><Relationship Id="rId4" Type="http://schemas.openxmlformats.org/officeDocument/2006/relationships/image" Target="../media/image91.jpeg"/><Relationship Id="rId9" Type="http://schemas.openxmlformats.org/officeDocument/2006/relationships/image" Target="../media/image96.jpeg"/></Relationships>
</file>

<file path=ppt/slides/_rels/slide17.xml.rels><?xml version="1.0" encoding="UTF-8" standalone="yes"?>
<Relationships xmlns="http://schemas.openxmlformats.org/package/2006/relationships"><Relationship Id="rId8" Type="http://schemas.openxmlformats.org/officeDocument/2006/relationships/image" Target="../media/image104.jpeg"/><Relationship Id="rId13" Type="http://schemas.openxmlformats.org/officeDocument/2006/relationships/customXml" Target="../ink/ink5.xml"/><Relationship Id="rId3" Type="http://schemas.openxmlformats.org/officeDocument/2006/relationships/image" Target="../media/image99.jpeg"/><Relationship Id="rId7" Type="http://schemas.openxmlformats.org/officeDocument/2006/relationships/image" Target="../media/image103.jpeg"/><Relationship Id="rId12" Type="http://schemas.openxmlformats.org/officeDocument/2006/relationships/customXml" Target="../ink/ink4.xml"/><Relationship Id="rId2" Type="http://schemas.openxmlformats.org/officeDocument/2006/relationships/notesSlide" Target="../notesSlides/notesSlide17.xml"/><Relationship Id="rId16" Type="http://schemas.openxmlformats.org/officeDocument/2006/relationships/image" Target="../media/image107.jpg"/><Relationship Id="rId1" Type="http://schemas.openxmlformats.org/officeDocument/2006/relationships/slideLayout" Target="../slideLayouts/slideLayout2.xml"/><Relationship Id="rId6" Type="http://schemas.openxmlformats.org/officeDocument/2006/relationships/image" Target="../media/image102.jpeg"/><Relationship Id="rId11" Type="http://schemas.openxmlformats.org/officeDocument/2006/relationships/image" Target="../media/image105.jpeg"/><Relationship Id="rId5" Type="http://schemas.openxmlformats.org/officeDocument/2006/relationships/image" Target="../media/image101.jpeg"/><Relationship Id="rId15" Type="http://schemas.openxmlformats.org/officeDocument/2006/relationships/image" Target="../media/image106.jpeg"/><Relationship Id="rId10" Type="http://schemas.openxmlformats.org/officeDocument/2006/relationships/image" Target="../media/image100.png"/><Relationship Id="rId4" Type="http://schemas.openxmlformats.org/officeDocument/2006/relationships/image" Target="../media/image100.jpeg"/><Relationship Id="rId9" Type="http://schemas.openxmlformats.org/officeDocument/2006/relationships/customXml" Target="../ink/ink3.xml"/><Relationship Id="rId14" Type="http://schemas.openxmlformats.org/officeDocument/2006/relationships/customXml" Target="../ink/ink6.xml"/></Relationships>
</file>

<file path=ppt/slides/_rels/slide18.xml.rels><?xml version="1.0" encoding="UTF-8" standalone="yes"?>
<Relationships xmlns="http://schemas.openxmlformats.org/package/2006/relationships"><Relationship Id="rId3" Type="http://schemas.openxmlformats.org/officeDocument/2006/relationships/image" Target="../media/image108.jpeg"/><Relationship Id="rId7" Type="http://schemas.openxmlformats.org/officeDocument/2006/relationships/image" Target="../media/image112.jpe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111.jpeg"/><Relationship Id="rId5" Type="http://schemas.openxmlformats.org/officeDocument/2006/relationships/image" Target="../media/image110.jpeg"/><Relationship Id="rId4" Type="http://schemas.openxmlformats.org/officeDocument/2006/relationships/image" Target="../media/image109.jpeg"/></Relationships>
</file>

<file path=ppt/slides/_rels/slide19.xml.rels><?xml version="1.0" encoding="UTF-8" standalone="yes"?>
<Relationships xmlns="http://schemas.openxmlformats.org/package/2006/relationships"><Relationship Id="rId3" Type="http://schemas.openxmlformats.org/officeDocument/2006/relationships/image" Target="../media/image113.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14.jpe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15.jpe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16.jpe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17.jpe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18.jpe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19.jpeg"/><Relationship Id="rId7" Type="http://schemas.openxmlformats.org/officeDocument/2006/relationships/image" Target="../media/image123.jpeg"/><Relationship Id="rId2" Type="http://schemas.openxmlformats.org/officeDocument/2006/relationships/notesSlide" Target="../notesSlides/notesSlide25.xml"/><Relationship Id="rId1" Type="http://schemas.openxmlformats.org/officeDocument/2006/relationships/slideLayout" Target="../slideLayouts/slideLayout2.xml"/><Relationship Id="rId6" Type="http://schemas.openxmlformats.org/officeDocument/2006/relationships/image" Target="../media/image122.jpeg"/><Relationship Id="rId5" Type="http://schemas.openxmlformats.org/officeDocument/2006/relationships/image" Target="../media/image121.jpeg"/><Relationship Id="rId4" Type="http://schemas.openxmlformats.org/officeDocument/2006/relationships/image" Target="../media/image120.jpeg"/></Relationships>
</file>

<file path=ppt/slides/_rels/slide26.xml.rels><?xml version="1.0" encoding="UTF-8" standalone="yes"?>
<Relationships xmlns="http://schemas.openxmlformats.org/package/2006/relationships"><Relationship Id="rId3" Type="http://schemas.openxmlformats.org/officeDocument/2006/relationships/image" Target="../media/image124.jpeg"/><Relationship Id="rId2" Type="http://schemas.openxmlformats.org/officeDocument/2006/relationships/notesSlide" Target="../notesSlides/notesSlide26.xml"/><Relationship Id="rId1" Type="http://schemas.openxmlformats.org/officeDocument/2006/relationships/slideLayout" Target="../slideLayouts/slideLayout2.xml"/><Relationship Id="rId6" Type="http://schemas.openxmlformats.org/officeDocument/2006/relationships/image" Target="../media/image127.jpeg"/><Relationship Id="rId5" Type="http://schemas.openxmlformats.org/officeDocument/2006/relationships/image" Target="../media/image126.jpeg"/><Relationship Id="rId4" Type="http://schemas.openxmlformats.org/officeDocument/2006/relationships/image" Target="../media/image125.jpeg"/></Relationships>
</file>

<file path=ppt/slides/_rels/slide27.xml.rels><?xml version="1.0" encoding="UTF-8" standalone="yes"?>
<Relationships xmlns="http://schemas.openxmlformats.org/package/2006/relationships"><Relationship Id="rId8" Type="http://schemas.openxmlformats.org/officeDocument/2006/relationships/image" Target="../media/image133.jpeg"/><Relationship Id="rId3" Type="http://schemas.openxmlformats.org/officeDocument/2006/relationships/image" Target="../media/image128.jpeg"/><Relationship Id="rId7" Type="http://schemas.openxmlformats.org/officeDocument/2006/relationships/image" Target="../media/image132.jpeg"/><Relationship Id="rId2" Type="http://schemas.openxmlformats.org/officeDocument/2006/relationships/notesSlide" Target="../notesSlides/notesSlide27.xml"/><Relationship Id="rId1" Type="http://schemas.openxmlformats.org/officeDocument/2006/relationships/slideLayout" Target="../slideLayouts/slideLayout2.xml"/><Relationship Id="rId6" Type="http://schemas.openxmlformats.org/officeDocument/2006/relationships/image" Target="../media/image131.jpeg"/><Relationship Id="rId5" Type="http://schemas.openxmlformats.org/officeDocument/2006/relationships/image" Target="../media/image130.jpeg"/><Relationship Id="rId4" Type="http://schemas.openxmlformats.org/officeDocument/2006/relationships/image" Target="../media/image129.jpeg"/></Relationships>
</file>

<file path=ppt/slides/_rels/slide28.xml.rels><?xml version="1.0" encoding="UTF-8" standalone="yes"?>
<Relationships xmlns="http://schemas.openxmlformats.org/package/2006/relationships"><Relationship Id="rId8" Type="http://schemas.openxmlformats.org/officeDocument/2006/relationships/image" Target="../media/image139.jpeg"/><Relationship Id="rId3" Type="http://schemas.openxmlformats.org/officeDocument/2006/relationships/image" Target="../media/image134.jpg"/><Relationship Id="rId7" Type="http://schemas.openxmlformats.org/officeDocument/2006/relationships/image" Target="../media/image138.jpeg"/><Relationship Id="rId2" Type="http://schemas.openxmlformats.org/officeDocument/2006/relationships/notesSlide" Target="../notesSlides/notesSlide28.xml"/><Relationship Id="rId1" Type="http://schemas.openxmlformats.org/officeDocument/2006/relationships/slideLayout" Target="../slideLayouts/slideLayout2.xml"/><Relationship Id="rId6" Type="http://schemas.openxmlformats.org/officeDocument/2006/relationships/image" Target="../media/image137.jpeg"/><Relationship Id="rId5" Type="http://schemas.openxmlformats.org/officeDocument/2006/relationships/image" Target="../media/image136.jpeg"/><Relationship Id="rId4" Type="http://schemas.openxmlformats.org/officeDocument/2006/relationships/image" Target="../media/image135.jpeg"/><Relationship Id="rId9" Type="http://schemas.openxmlformats.org/officeDocument/2006/relationships/image" Target="../media/image140.jpeg"/></Relationships>
</file>

<file path=ppt/slides/_rels/slide29.xml.rels><?xml version="1.0" encoding="UTF-8" standalone="yes"?>
<Relationships xmlns="http://schemas.openxmlformats.org/package/2006/relationships"><Relationship Id="rId8" Type="http://schemas.openxmlformats.org/officeDocument/2006/relationships/image" Target="../media/image146.jpeg"/><Relationship Id="rId13" Type="http://schemas.openxmlformats.org/officeDocument/2006/relationships/image" Target="../media/image151.jpeg"/><Relationship Id="rId3" Type="http://schemas.openxmlformats.org/officeDocument/2006/relationships/image" Target="../media/image141.jpeg"/><Relationship Id="rId7" Type="http://schemas.openxmlformats.org/officeDocument/2006/relationships/image" Target="../media/image145.jpeg"/><Relationship Id="rId12" Type="http://schemas.openxmlformats.org/officeDocument/2006/relationships/image" Target="../media/image150.jpeg"/><Relationship Id="rId2" Type="http://schemas.openxmlformats.org/officeDocument/2006/relationships/notesSlide" Target="../notesSlides/notesSlide29.xml"/><Relationship Id="rId1" Type="http://schemas.openxmlformats.org/officeDocument/2006/relationships/slideLayout" Target="../slideLayouts/slideLayout2.xml"/><Relationship Id="rId6" Type="http://schemas.openxmlformats.org/officeDocument/2006/relationships/image" Target="../media/image144.jpeg"/><Relationship Id="rId11" Type="http://schemas.openxmlformats.org/officeDocument/2006/relationships/image" Target="../media/image149.jpeg"/><Relationship Id="rId5" Type="http://schemas.openxmlformats.org/officeDocument/2006/relationships/image" Target="../media/image143.jpeg"/><Relationship Id="rId10" Type="http://schemas.openxmlformats.org/officeDocument/2006/relationships/image" Target="../media/image148.jpeg"/><Relationship Id="rId4" Type="http://schemas.openxmlformats.org/officeDocument/2006/relationships/image" Target="../media/image142.jpeg"/><Relationship Id="rId9" Type="http://schemas.openxmlformats.org/officeDocument/2006/relationships/image" Target="../media/image147.jpeg"/><Relationship Id="rId14" Type="http://schemas.openxmlformats.org/officeDocument/2006/relationships/image" Target="../media/image152.jpeg"/></Relationships>
</file>

<file path=ppt/slides/_rels/slide30.xml.rels><?xml version="1.0" encoding="UTF-8" standalone="yes"?>
<Relationships xmlns="http://schemas.openxmlformats.org/package/2006/relationships"><Relationship Id="rId3" Type="http://schemas.openxmlformats.org/officeDocument/2006/relationships/image" Target="../media/image153.jpe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8" Type="http://schemas.openxmlformats.org/officeDocument/2006/relationships/image" Target="../media/image159.jpeg"/><Relationship Id="rId13" Type="http://schemas.openxmlformats.org/officeDocument/2006/relationships/image" Target="../media/image164.jpeg"/><Relationship Id="rId3" Type="http://schemas.openxmlformats.org/officeDocument/2006/relationships/image" Target="../media/image154.jpeg"/><Relationship Id="rId7" Type="http://schemas.openxmlformats.org/officeDocument/2006/relationships/image" Target="../media/image158.jpeg"/><Relationship Id="rId12" Type="http://schemas.openxmlformats.org/officeDocument/2006/relationships/image" Target="../media/image163.jpeg"/><Relationship Id="rId2" Type="http://schemas.openxmlformats.org/officeDocument/2006/relationships/notesSlide" Target="../notesSlides/notesSlide31.xml"/><Relationship Id="rId1" Type="http://schemas.openxmlformats.org/officeDocument/2006/relationships/slideLayout" Target="../slideLayouts/slideLayout2.xml"/><Relationship Id="rId6" Type="http://schemas.openxmlformats.org/officeDocument/2006/relationships/image" Target="../media/image157.jpeg"/><Relationship Id="rId11" Type="http://schemas.openxmlformats.org/officeDocument/2006/relationships/image" Target="../media/image162.jpeg"/><Relationship Id="rId5" Type="http://schemas.openxmlformats.org/officeDocument/2006/relationships/image" Target="../media/image156.jpeg"/><Relationship Id="rId10" Type="http://schemas.openxmlformats.org/officeDocument/2006/relationships/image" Target="../media/image161.jpeg"/><Relationship Id="rId4" Type="http://schemas.openxmlformats.org/officeDocument/2006/relationships/image" Target="../media/image155.jpeg"/><Relationship Id="rId9" Type="http://schemas.openxmlformats.org/officeDocument/2006/relationships/image" Target="../media/image160.jpeg"/></Relationships>
</file>

<file path=ppt/slides/_rels/slide32.xml.rels><?xml version="1.0" encoding="UTF-8" standalone="yes"?>
<Relationships xmlns="http://schemas.openxmlformats.org/package/2006/relationships"><Relationship Id="rId8" Type="http://schemas.openxmlformats.org/officeDocument/2006/relationships/image" Target="../media/image170.jpeg"/><Relationship Id="rId3" Type="http://schemas.openxmlformats.org/officeDocument/2006/relationships/image" Target="../media/image165.jpeg"/><Relationship Id="rId7" Type="http://schemas.openxmlformats.org/officeDocument/2006/relationships/image" Target="../media/image169.jpeg"/><Relationship Id="rId2" Type="http://schemas.openxmlformats.org/officeDocument/2006/relationships/notesSlide" Target="../notesSlides/notesSlide32.xml"/><Relationship Id="rId1" Type="http://schemas.openxmlformats.org/officeDocument/2006/relationships/slideLayout" Target="../slideLayouts/slideLayout2.xml"/><Relationship Id="rId6" Type="http://schemas.openxmlformats.org/officeDocument/2006/relationships/image" Target="../media/image168.jpeg"/><Relationship Id="rId5" Type="http://schemas.openxmlformats.org/officeDocument/2006/relationships/image" Target="../media/image167.jpeg"/><Relationship Id="rId4" Type="http://schemas.openxmlformats.org/officeDocument/2006/relationships/image" Target="../media/image166.jpeg"/></Relationships>
</file>

<file path=ppt/slides/_rels/slide33.xml.rels><?xml version="1.0" encoding="UTF-8" standalone="yes"?>
<Relationships xmlns="http://schemas.openxmlformats.org/package/2006/relationships"><Relationship Id="rId8" Type="http://schemas.openxmlformats.org/officeDocument/2006/relationships/image" Target="../media/image176.jpeg"/><Relationship Id="rId3" Type="http://schemas.openxmlformats.org/officeDocument/2006/relationships/image" Target="../media/image171.jpeg"/><Relationship Id="rId7" Type="http://schemas.openxmlformats.org/officeDocument/2006/relationships/image" Target="../media/image175.jpeg"/><Relationship Id="rId12" Type="http://schemas.openxmlformats.org/officeDocument/2006/relationships/image" Target="../media/image180.jpeg"/><Relationship Id="rId2" Type="http://schemas.openxmlformats.org/officeDocument/2006/relationships/notesSlide" Target="../notesSlides/notesSlide33.xml"/><Relationship Id="rId1" Type="http://schemas.openxmlformats.org/officeDocument/2006/relationships/slideLayout" Target="../slideLayouts/slideLayout2.xml"/><Relationship Id="rId6" Type="http://schemas.openxmlformats.org/officeDocument/2006/relationships/image" Target="../media/image174.jpeg"/><Relationship Id="rId11" Type="http://schemas.openxmlformats.org/officeDocument/2006/relationships/image" Target="../media/image179.jpeg"/><Relationship Id="rId5" Type="http://schemas.openxmlformats.org/officeDocument/2006/relationships/image" Target="../media/image173.jpeg"/><Relationship Id="rId10" Type="http://schemas.openxmlformats.org/officeDocument/2006/relationships/image" Target="../media/image178.jpeg"/><Relationship Id="rId4" Type="http://schemas.openxmlformats.org/officeDocument/2006/relationships/image" Target="../media/image172.jpeg"/><Relationship Id="rId9" Type="http://schemas.openxmlformats.org/officeDocument/2006/relationships/image" Target="../media/image177.jpeg"/></Relationships>
</file>

<file path=ppt/slides/_rels/slide34.xml.rels><?xml version="1.0" encoding="UTF-8" standalone="yes"?>
<Relationships xmlns="http://schemas.openxmlformats.org/package/2006/relationships"><Relationship Id="rId8" Type="http://schemas.openxmlformats.org/officeDocument/2006/relationships/image" Target="../media/image186.jpeg"/><Relationship Id="rId13" Type="http://schemas.openxmlformats.org/officeDocument/2006/relationships/image" Target="../media/image191.jpeg"/><Relationship Id="rId18" Type="http://schemas.openxmlformats.org/officeDocument/2006/relationships/image" Target="../media/image196.jpeg"/><Relationship Id="rId3" Type="http://schemas.openxmlformats.org/officeDocument/2006/relationships/image" Target="../media/image181.jpeg"/><Relationship Id="rId21" Type="http://schemas.openxmlformats.org/officeDocument/2006/relationships/image" Target="../media/image199.jpeg"/><Relationship Id="rId7" Type="http://schemas.openxmlformats.org/officeDocument/2006/relationships/image" Target="../media/image185.jpeg"/><Relationship Id="rId12" Type="http://schemas.openxmlformats.org/officeDocument/2006/relationships/image" Target="../media/image190.jpeg"/><Relationship Id="rId17" Type="http://schemas.openxmlformats.org/officeDocument/2006/relationships/image" Target="../media/image195.jpeg"/><Relationship Id="rId2" Type="http://schemas.openxmlformats.org/officeDocument/2006/relationships/notesSlide" Target="../notesSlides/notesSlide34.xml"/><Relationship Id="rId16" Type="http://schemas.openxmlformats.org/officeDocument/2006/relationships/image" Target="../media/image194.jpeg"/><Relationship Id="rId20" Type="http://schemas.openxmlformats.org/officeDocument/2006/relationships/image" Target="../media/image198.jpeg"/><Relationship Id="rId1" Type="http://schemas.openxmlformats.org/officeDocument/2006/relationships/slideLayout" Target="../slideLayouts/slideLayout2.xml"/><Relationship Id="rId6" Type="http://schemas.openxmlformats.org/officeDocument/2006/relationships/image" Target="../media/image184.jpeg"/><Relationship Id="rId11" Type="http://schemas.openxmlformats.org/officeDocument/2006/relationships/image" Target="../media/image189.jpeg"/><Relationship Id="rId5" Type="http://schemas.openxmlformats.org/officeDocument/2006/relationships/image" Target="../media/image183.jpeg"/><Relationship Id="rId15" Type="http://schemas.openxmlformats.org/officeDocument/2006/relationships/image" Target="../media/image193.jpeg"/><Relationship Id="rId23" Type="http://schemas.openxmlformats.org/officeDocument/2006/relationships/image" Target="../media/image201.jpeg"/><Relationship Id="rId10" Type="http://schemas.openxmlformats.org/officeDocument/2006/relationships/image" Target="../media/image188.jpeg"/><Relationship Id="rId19" Type="http://schemas.openxmlformats.org/officeDocument/2006/relationships/image" Target="../media/image197.jpeg"/><Relationship Id="rId4" Type="http://schemas.openxmlformats.org/officeDocument/2006/relationships/image" Target="../media/image182.jpeg"/><Relationship Id="rId9" Type="http://schemas.openxmlformats.org/officeDocument/2006/relationships/image" Target="../media/image187.jpeg"/><Relationship Id="rId14" Type="http://schemas.openxmlformats.org/officeDocument/2006/relationships/image" Target="../media/image192.jpeg"/><Relationship Id="rId22" Type="http://schemas.openxmlformats.org/officeDocument/2006/relationships/image" Target="../media/image200.jpeg"/></Relationships>
</file>

<file path=ppt/slides/_rels/slide35.xml.rels><?xml version="1.0" encoding="UTF-8" standalone="yes"?>
<Relationships xmlns="http://schemas.openxmlformats.org/package/2006/relationships"><Relationship Id="rId8" Type="http://schemas.openxmlformats.org/officeDocument/2006/relationships/image" Target="../media/image205.jpeg"/><Relationship Id="rId13" Type="http://schemas.openxmlformats.org/officeDocument/2006/relationships/image" Target="../media/image191.jpeg"/><Relationship Id="rId18" Type="http://schemas.openxmlformats.org/officeDocument/2006/relationships/image" Target="../media/image214.jpeg"/><Relationship Id="rId3" Type="http://schemas.openxmlformats.org/officeDocument/2006/relationships/image" Target="../media/image202.jpeg"/><Relationship Id="rId21" Type="http://schemas.openxmlformats.org/officeDocument/2006/relationships/image" Target="../media/image199.jpeg"/><Relationship Id="rId7" Type="http://schemas.openxmlformats.org/officeDocument/2006/relationships/image" Target="../media/image185.jpeg"/><Relationship Id="rId12" Type="http://schemas.openxmlformats.org/officeDocument/2006/relationships/image" Target="../media/image209.jpeg"/><Relationship Id="rId17" Type="http://schemas.openxmlformats.org/officeDocument/2006/relationships/image" Target="../media/image213.jpeg"/><Relationship Id="rId2" Type="http://schemas.openxmlformats.org/officeDocument/2006/relationships/notesSlide" Target="../notesSlides/notesSlide35.xml"/><Relationship Id="rId16" Type="http://schemas.openxmlformats.org/officeDocument/2006/relationships/image" Target="../media/image212.jpeg"/><Relationship Id="rId20" Type="http://schemas.openxmlformats.org/officeDocument/2006/relationships/image" Target="../media/image216.jpeg"/><Relationship Id="rId1" Type="http://schemas.openxmlformats.org/officeDocument/2006/relationships/slideLayout" Target="../slideLayouts/slideLayout2.xml"/><Relationship Id="rId6" Type="http://schemas.openxmlformats.org/officeDocument/2006/relationships/image" Target="../media/image204.jpeg"/><Relationship Id="rId11" Type="http://schemas.openxmlformats.org/officeDocument/2006/relationships/image" Target="../media/image208.jpeg"/><Relationship Id="rId5" Type="http://schemas.openxmlformats.org/officeDocument/2006/relationships/image" Target="../media/image183.jpeg"/><Relationship Id="rId15" Type="http://schemas.openxmlformats.org/officeDocument/2006/relationships/image" Target="../media/image211.jpeg"/><Relationship Id="rId23" Type="http://schemas.openxmlformats.org/officeDocument/2006/relationships/image" Target="../media/image217.jpeg"/><Relationship Id="rId10" Type="http://schemas.openxmlformats.org/officeDocument/2006/relationships/image" Target="../media/image207.jpeg"/><Relationship Id="rId19" Type="http://schemas.openxmlformats.org/officeDocument/2006/relationships/image" Target="../media/image215.jpeg"/><Relationship Id="rId4" Type="http://schemas.openxmlformats.org/officeDocument/2006/relationships/image" Target="../media/image203.jpeg"/><Relationship Id="rId9" Type="http://schemas.openxmlformats.org/officeDocument/2006/relationships/image" Target="../media/image206.jpeg"/><Relationship Id="rId14" Type="http://schemas.openxmlformats.org/officeDocument/2006/relationships/image" Target="../media/image210.jpeg"/><Relationship Id="rId22" Type="http://schemas.openxmlformats.org/officeDocument/2006/relationships/image" Target="../media/image200.jpeg"/></Relationships>
</file>

<file path=ppt/slides/_rels/slide36.xml.rels><?xml version="1.0" encoding="UTF-8" standalone="yes"?>
<Relationships xmlns="http://schemas.openxmlformats.org/package/2006/relationships"><Relationship Id="rId3" Type="http://schemas.openxmlformats.org/officeDocument/2006/relationships/image" Target="../media/image218.jpe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219.jpeg"/><Relationship Id="rId7" Type="http://schemas.openxmlformats.org/officeDocument/2006/relationships/image" Target="../media/image223.jpeg"/><Relationship Id="rId2" Type="http://schemas.openxmlformats.org/officeDocument/2006/relationships/notesSlide" Target="../notesSlides/notesSlide37.xml"/><Relationship Id="rId1" Type="http://schemas.openxmlformats.org/officeDocument/2006/relationships/slideLayout" Target="../slideLayouts/slideLayout2.xml"/><Relationship Id="rId6" Type="http://schemas.openxmlformats.org/officeDocument/2006/relationships/image" Target="../media/image222.jpeg"/><Relationship Id="rId5" Type="http://schemas.openxmlformats.org/officeDocument/2006/relationships/image" Target="../media/image221.jpeg"/><Relationship Id="rId4" Type="http://schemas.openxmlformats.org/officeDocument/2006/relationships/image" Target="../media/image220.jpeg"/></Relationships>
</file>

<file path=ppt/slides/_rels/slide38.xml.rels><?xml version="1.0" encoding="UTF-8" standalone="yes"?>
<Relationships xmlns="http://schemas.openxmlformats.org/package/2006/relationships"><Relationship Id="rId3" Type="http://schemas.openxmlformats.org/officeDocument/2006/relationships/image" Target="../media/image224.jpeg"/><Relationship Id="rId2" Type="http://schemas.openxmlformats.org/officeDocument/2006/relationships/notesSlide" Target="../notesSlides/notesSlide38.xml"/><Relationship Id="rId1" Type="http://schemas.openxmlformats.org/officeDocument/2006/relationships/slideLayout" Target="../slideLayouts/slideLayout2.xml"/><Relationship Id="rId6" Type="http://schemas.openxmlformats.org/officeDocument/2006/relationships/image" Target="../media/image227.jpeg"/><Relationship Id="rId5" Type="http://schemas.openxmlformats.org/officeDocument/2006/relationships/image" Target="../media/image226.png"/><Relationship Id="rId4" Type="http://schemas.openxmlformats.org/officeDocument/2006/relationships/image" Target="../media/image225.png"/></Relationships>
</file>

<file path=ppt/slides/_rels/slide39.xml.rels><?xml version="1.0" encoding="UTF-8" standalone="yes"?>
<Relationships xmlns="http://schemas.openxmlformats.org/package/2006/relationships"><Relationship Id="rId3" Type="http://schemas.openxmlformats.org/officeDocument/2006/relationships/image" Target="../media/image228.pn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229.jpe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A23B48ED-5655-8223-4E79-8ACB4AB250FE}"/>
              </a:ext>
            </a:extLst>
          </p:cNvPr>
          <p:cNvSpPr/>
          <p:nvPr/>
        </p:nvSpPr>
        <p:spPr>
          <a:xfrm>
            <a:off x="21020" y="32004"/>
            <a:ext cx="12192000" cy="6793992"/>
          </a:xfrm>
          <a:prstGeom prst="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4FCB541-BF8C-4690-BA98-3AB119CE13F4}"/>
              </a:ext>
            </a:extLst>
          </p:cNvPr>
          <p:cNvSpPr>
            <a:spLocks noGrp="1"/>
          </p:cNvSpPr>
          <p:nvPr>
            <p:ph type="ctrTitle"/>
          </p:nvPr>
        </p:nvSpPr>
        <p:spPr>
          <a:xfrm>
            <a:off x="0" y="1122363"/>
            <a:ext cx="12192000" cy="2133599"/>
          </a:xfrm>
        </p:spPr>
        <p:txBody>
          <a:bodyPr/>
          <a:lstStyle/>
          <a:p>
            <a:r>
              <a:rPr lang="en-US" dirty="0">
                <a:solidFill>
                  <a:srgbClr val="FFC000"/>
                </a:solidFill>
              </a:rPr>
              <a:t>The World </a:t>
            </a:r>
            <a:r>
              <a:rPr lang="en-US" i="1" dirty="0">
                <a:solidFill>
                  <a:srgbClr val="FFC000"/>
                </a:solidFill>
                <a:latin typeface="Palatino Linotype" panose="02040502050505030304" pitchFamily="18" charset="0"/>
              </a:rPr>
              <a:t>of</a:t>
            </a:r>
            <a:r>
              <a:rPr lang="en-US" dirty="0">
                <a:solidFill>
                  <a:srgbClr val="FFC000"/>
                </a:solidFill>
              </a:rPr>
              <a:t> Antique Buttons</a:t>
            </a:r>
          </a:p>
        </p:txBody>
      </p:sp>
      <p:sp>
        <p:nvSpPr>
          <p:cNvPr id="3" name="Subtitle 2">
            <a:extLst>
              <a:ext uri="{FF2B5EF4-FFF2-40B4-BE49-F238E27FC236}">
                <a16:creationId xmlns:a16="http://schemas.microsoft.com/office/drawing/2014/main" id="{4708C5D8-C22E-D285-2768-AE0D050F4F91}"/>
              </a:ext>
            </a:extLst>
          </p:cNvPr>
          <p:cNvSpPr>
            <a:spLocks noGrp="1"/>
          </p:cNvSpPr>
          <p:nvPr>
            <p:ph type="subTitle" idx="4294967295"/>
          </p:nvPr>
        </p:nvSpPr>
        <p:spPr>
          <a:xfrm>
            <a:off x="1" y="3602038"/>
            <a:ext cx="12192000" cy="744283"/>
          </a:xfrm>
        </p:spPr>
        <p:txBody>
          <a:bodyPr/>
          <a:lstStyle/>
          <a:p>
            <a:pPr marL="0" indent="0" algn="ctr">
              <a:buNone/>
            </a:pPr>
            <a:r>
              <a:rPr lang="en-US" dirty="0">
                <a:solidFill>
                  <a:schemeClr val="bg1">
                    <a:lumMod val="65000"/>
                  </a:schemeClr>
                </a:solidFill>
              </a:rPr>
              <a:t>Collecting and Enjoying Them</a:t>
            </a:r>
          </a:p>
        </p:txBody>
      </p:sp>
      <p:sp>
        <p:nvSpPr>
          <p:cNvPr id="5" name="Footer Placeholder 4">
            <a:extLst>
              <a:ext uri="{FF2B5EF4-FFF2-40B4-BE49-F238E27FC236}">
                <a16:creationId xmlns:a16="http://schemas.microsoft.com/office/drawing/2014/main" id="{C6398A97-065B-3A0A-1F72-FDC0B8332A76}"/>
              </a:ext>
            </a:extLst>
          </p:cNvPr>
          <p:cNvSpPr>
            <a:spLocks noGrp="1"/>
          </p:cNvSpPr>
          <p:nvPr>
            <p:ph type="ftr" sz="quarter" idx="11"/>
          </p:nvPr>
        </p:nvSpPr>
        <p:spPr/>
        <p:txBody>
          <a:bodyPr/>
          <a:lstStyle/>
          <a:p>
            <a:r>
              <a:rPr lang="en-US" dirty="0"/>
              <a:t>© National Button Society, 2024</a:t>
            </a:r>
          </a:p>
        </p:txBody>
      </p:sp>
    </p:spTree>
    <p:extLst>
      <p:ext uri="{BB962C8B-B14F-4D97-AF65-F5344CB8AC3E}">
        <p14:creationId xmlns:p14="http://schemas.microsoft.com/office/powerpoint/2010/main" val="23349347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02336EC-7052-14B4-8691-5EB30884E4EB}"/>
              </a:ext>
            </a:extLst>
          </p:cNvPr>
          <p:cNvSpPr/>
          <p:nvPr/>
        </p:nvSpPr>
        <p:spPr>
          <a:xfrm>
            <a:off x="0" y="0"/>
            <a:ext cx="12192000" cy="6858000"/>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blue circle with yellow and red text&#10;&#10;Description automatically generated">
            <a:extLst>
              <a:ext uri="{FF2B5EF4-FFF2-40B4-BE49-F238E27FC236}">
                <a16:creationId xmlns:a16="http://schemas.microsoft.com/office/drawing/2014/main" id="{757DCB09-F4BA-C906-D37B-152604C9C5FF}"/>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823459" y="1250633"/>
            <a:ext cx="2545082" cy="2640522"/>
          </a:xfrm>
          <a:prstGeom prst="rect">
            <a:avLst/>
          </a:prstGeom>
        </p:spPr>
      </p:pic>
      <p:sp>
        <p:nvSpPr>
          <p:cNvPr id="5" name="TextBox 4">
            <a:extLst>
              <a:ext uri="{FF2B5EF4-FFF2-40B4-BE49-F238E27FC236}">
                <a16:creationId xmlns:a16="http://schemas.microsoft.com/office/drawing/2014/main" id="{5BCC7205-D193-5B65-0D91-DE6D3B131492}"/>
              </a:ext>
            </a:extLst>
          </p:cNvPr>
          <p:cNvSpPr txBox="1"/>
          <p:nvPr/>
        </p:nvSpPr>
        <p:spPr>
          <a:xfrm>
            <a:off x="2462784" y="4358259"/>
            <a:ext cx="7224141" cy="830997"/>
          </a:xfrm>
          <a:prstGeom prst="rect">
            <a:avLst/>
          </a:prstGeom>
          <a:noFill/>
        </p:spPr>
        <p:txBody>
          <a:bodyPr wrap="square" rtlCol="0">
            <a:spAutoFit/>
          </a:bodyPr>
          <a:lstStyle/>
          <a:p>
            <a:pPr algn="ctr"/>
            <a:r>
              <a:rPr lang="en-US" sz="2400" dirty="0">
                <a:solidFill>
                  <a:schemeClr val="bg1">
                    <a:lumMod val="75000"/>
                  </a:schemeClr>
                </a:solidFill>
              </a:rPr>
              <a:t>Brought to you by the National Button Society</a:t>
            </a:r>
          </a:p>
          <a:p>
            <a:pPr algn="ctr"/>
            <a:r>
              <a:rPr lang="en-US" sz="2400" dirty="0">
                <a:solidFill>
                  <a:srgbClr val="FFC000"/>
                </a:solidFill>
              </a:rPr>
              <a:t>nationalbuttonsociety.org</a:t>
            </a:r>
          </a:p>
        </p:txBody>
      </p:sp>
      <p:sp>
        <p:nvSpPr>
          <p:cNvPr id="3" name="Footer Placeholder 2">
            <a:extLst>
              <a:ext uri="{FF2B5EF4-FFF2-40B4-BE49-F238E27FC236}">
                <a16:creationId xmlns:a16="http://schemas.microsoft.com/office/drawing/2014/main" id="{F9BCA8CF-C98E-3F62-A3CC-E14AEA885B7E}"/>
              </a:ext>
            </a:extLst>
          </p:cNvPr>
          <p:cNvSpPr>
            <a:spLocks noGrp="1"/>
          </p:cNvSpPr>
          <p:nvPr>
            <p:ph type="ftr" sz="quarter" idx="11"/>
          </p:nvPr>
        </p:nvSpPr>
        <p:spPr/>
        <p:txBody>
          <a:bodyPr/>
          <a:lstStyle/>
          <a:p>
            <a:r>
              <a:rPr lang="en-US"/>
              <a:t>© National Button Society, 2024</a:t>
            </a:r>
          </a:p>
        </p:txBody>
      </p:sp>
    </p:spTree>
    <p:extLst>
      <p:ext uri="{BB962C8B-B14F-4D97-AF65-F5344CB8AC3E}">
        <p14:creationId xmlns:p14="http://schemas.microsoft.com/office/powerpoint/2010/main" val="140449675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AA168858-7258-AADA-66AE-49BC493BC3D1}"/>
              </a:ext>
            </a:extLst>
          </p:cNvPr>
          <p:cNvSpPr/>
          <p:nvPr/>
        </p:nvSpPr>
        <p:spPr>
          <a:xfrm>
            <a:off x="-12745" y="4691838"/>
            <a:ext cx="12192000" cy="2186848"/>
          </a:xfrm>
          <a:prstGeom prst="rect">
            <a:avLst/>
          </a:prstGeom>
          <a:solidFill>
            <a:srgbClr val="0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descr="A painting of a group of people&#10;&#10;Description automatically generated">
            <a:extLst>
              <a:ext uri="{FF2B5EF4-FFF2-40B4-BE49-F238E27FC236}">
                <a16:creationId xmlns:a16="http://schemas.microsoft.com/office/drawing/2014/main" id="{EAE930CD-0C85-8376-BB59-7103365584EC}"/>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0" y="-18455"/>
            <a:ext cx="12179255" cy="4689607"/>
          </a:xfrm>
          <a:prstGeom prst="rect">
            <a:avLst/>
          </a:prstGeom>
        </p:spPr>
      </p:pic>
      <p:sp>
        <p:nvSpPr>
          <p:cNvPr id="2" name="Title 1">
            <a:extLst>
              <a:ext uri="{FF2B5EF4-FFF2-40B4-BE49-F238E27FC236}">
                <a16:creationId xmlns:a16="http://schemas.microsoft.com/office/drawing/2014/main" id="{78F2AF6A-D66F-FA56-E0A5-73EB659D3620}"/>
              </a:ext>
            </a:extLst>
          </p:cNvPr>
          <p:cNvSpPr>
            <a:spLocks noGrp="1"/>
          </p:cNvSpPr>
          <p:nvPr>
            <p:ph type="title"/>
          </p:nvPr>
        </p:nvSpPr>
        <p:spPr>
          <a:xfrm>
            <a:off x="561988" y="5209778"/>
            <a:ext cx="7580811" cy="913757"/>
          </a:xfrm>
        </p:spPr>
        <p:txBody>
          <a:bodyPr>
            <a:normAutofit/>
          </a:bodyPr>
          <a:lstStyle/>
          <a:p>
            <a:r>
              <a:rPr lang="en-US" sz="1800" i="1" dirty="0">
                <a:solidFill>
                  <a:srgbClr val="FFC000"/>
                </a:solidFill>
              </a:rPr>
              <a:t>Militia Company of District VIII under the Command of Captain </a:t>
            </a:r>
            <a:r>
              <a:rPr lang="en-US" sz="1800" b="0" i="1" dirty="0" err="1">
                <a:solidFill>
                  <a:srgbClr val="FFC000"/>
                </a:solidFill>
                <a:effectLst/>
                <a:latin typeface="RijksText"/>
              </a:rPr>
              <a:t>Roelof</a:t>
            </a:r>
            <a:r>
              <a:rPr lang="en-US" sz="1800" b="0" i="1" dirty="0">
                <a:solidFill>
                  <a:srgbClr val="FFC000"/>
                </a:solidFill>
                <a:effectLst/>
                <a:latin typeface="RijksText"/>
              </a:rPr>
              <a:t> Bicker, Bartholomeus van der </a:t>
            </a:r>
            <a:r>
              <a:rPr lang="en-US" sz="1800" b="0" i="1" dirty="0" err="1">
                <a:solidFill>
                  <a:srgbClr val="FFC000"/>
                </a:solidFill>
                <a:effectLst/>
                <a:latin typeface="RijksText"/>
              </a:rPr>
              <a:t>Helst</a:t>
            </a:r>
            <a:r>
              <a:rPr lang="en-US" sz="1800" b="0" i="1" dirty="0">
                <a:solidFill>
                  <a:srgbClr val="FFC000"/>
                </a:solidFill>
                <a:effectLst/>
                <a:latin typeface="RijksText"/>
              </a:rPr>
              <a:t>, c. 1640 - c. 1643. Rijksmuseum, Amsterdam</a:t>
            </a:r>
            <a:endParaRPr lang="en-US" sz="1800" i="1" dirty="0">
              <a:solidFill>
                <a:srgbClr val="FFC000"/>
              </a:solidFill>
            </a:endParaRPr>
          </a:p>
        </p:txBody>
      </p:sp>
      <p:pic>
        <p:nvPicPr>
          <p:cNvPr id="6" name="Picture 5" descr="A hand holding a necklace&#10;&#10;Description automatically generated">
            <a:extLst>
              <a:ext uri="{FF2B5EF4-FFF2-40B4-BE49-F238E27FC236}">
                <a16:creationId xmlns:a16="http://schemas.microsoft.com/office/drawing/2014/main" id="{216CF36B-557D-1549-D518-4EA4305C602C}"/>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rot="10800000">
            <a:off x="6507055" y="2159097"/>
            <a:ext cx="3766060" cy="2879287"/>
          </a:xfrm>
          <a:prstGeom prst="rect">
            <a:avLst/>
          </a:prstGeom>
        </p:spPr>
      </p:pic>
      <p:pic>
        <p:nvPicPr>
          <p:cNvPr id="10" name="Picture 9" descr="Close-up of a painting of a person in a military uniform&#10;&#10;Description automatically generated">
            <a:extLst>
              <a:ext uri="{FF2B5EF4-FFF2-40B4-BE49-F238E27FC236}">
                <a16:creationId xmlns:a16="http://schemas.microsoft.com/office/drawing/2014/main" id="{CF409933-6630-A840-4AFE-B3D9DD901E41}"/>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rot="5400000">
            <a:off x="5545221" y="943379"/>
            <a:ext cx="5295197" cy="3371528"/>
          </a:xfrm>
          <a:prstGeom prst="rect">
            <a:avLst/>
          </a:prstGeom>
        </p:spPr>
      </p:pic>
      <p:pic>
        <p:nvPicPr>
          <p:cNvPr id="5" name="Picture 4" descr="A painting of a child in a garment&#10;&#10;Description automatically generated">
            <a:extLst>
              <a:ext uri="{FF2B5EF4-FFF2-40B4-BE49-F238E27FC236}">
                <a16:creationId xmlns:a16="http://schemas.microsoft.com/office/drawing/2014/main" id="{3F85D4DC-19A0-E431-5F3E-9046F1C2AA61}"/>
              </a:ext>
            </a:extLst>
          </p:cNvPr>
          <p:cNvPicPr>
            <a:picLocks noChangeAspect="1"/>
          </p:cNvPicPr>
          <p:nvPr/>
        </p:nvPicPr>
        <p:blipFill>
          <a:blip r:embed="rId6" cstate="screen">
            <a:extLst>
              <a:ext uri="{28A0092B-C50C-407E-A947-70E740481C1C}">
                <a14:useLocalDpi xmlns:a14="http://schemas.microsoft.com/office/drawing/2010/main"/>
              </a:ext>
            </a:extLst>
          </a:blip>
          <a:srcRect/>
          <a:stretch/>
        </p:blipFill>
        <p:spPr>
          <a:xfrm rot="5400000">
            <a:off x="965313" y="2144776"/>
            <a:ext cx="4175012" cy="3076576"/>
          </a:xfrm>
          <a:prstGeom prst="rect">
            <a:avLst/>
          </a:prstGeom>
        </p:spPr>
      </p:pic>
      <p:sp>
        <p:nvSpPr>
          <p:cNvPr id="3" name="Content Placeholder 2">
            <a:extLst>
              <a:ext uri="{FF2B5EF4-FFF2-40B4-BE49-F238E27FC236}">
                <a16:creationId xmlns:a16="http://schemas.microsoft.com/office/drawing/2014/main" id="{7B40072B-2F5F-A07A-056C-B80BFC9C3885}"/>
              </a:ext>
            </a:extLst>
          </p:cNvPr>
          <p:cNvSpPr txBox="1">
            <a:spLocks/>
          </p:cNvSpPr>
          <p:nvPr/>
        </p:nvSpPr>
        <p:spPr>
          <a:xfrm>
            <a:off x="299130" y="277586"/>
            <a:ext cx="5385816" cy="913757"/>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6000" b="1" dirty="0">
                <a:solidFill>
                  <a:srgbClr val="FF0000"/>
                </a:solidFill>
              </a:rPr>
              <a:t>182 buttons!</a:t>
            </a:r>
            <a:endParaRPr lang="en-US" sz="6000" b="1" dirty="0">
              <a:solidFill>
                <a:schemeClr val="bg1"/>
              </a:solidFill>
            </a:endParaRPr>
          </a:p>
        </p:txBody>
      </p:sp>
      <p:sp>
        <p:nvSpPr>
          <p:cNvPr id="7" name="Footer Placeholder 6">
            <a:extLst>
              <a:ext uri="{FF2B5EF4-FFF2-40B4-BE49-F238E27FC236}">
                <a16:creationId xmlns:a16="http://schemas.microsoft.com/office/drawing/2014/main" id="{D013E09F-AF3B-C69C-867E-A37809E64C08}"/>
              </a:ext>
            </a:extLst>
          </p:cNvPr>
          <p:cNvSpPr>
            <a:spLocks noGrp="1"/>
          </p:cNvSpPr>
          <p:nvPr>
            <p:ph type="ftr" sz="quarter" idx="11"/>
          </p:nvPr>
        </p:nvSpPr>
        <p:spPr/>
        <p:txBody>
          <a:bodyPr/>
          <a:lstStyle/>
          <a:p>
            <a:r>
              <a:rPr lang="en-US"/>
              <a:t>© National Button Society, 2024</a:t>
            </a:r>
          </a:p>
        </p:txBody>
      </p:sp>
    </p:spTree>
    <p:extLst>
      <p:ext uri="{BB962C8B-B14F-4D97-AF65-F5344CB8AC3E}">
        <p14:creationId xmlns:p14="http://schemas.microsoft.com/office/powerpoint/2010/main" val="445328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0"/>
                                        </p:tgtEl>
                                        <p:attrNameLst>
                                          <p:attrName>style.visibility</p:attrName>
                                        </p:attrNameLst>
                                      </p:cBhvr>
                                      <p:to>
                                        <p:strVal val="visible"/>
                                      </p:to>
                                    </p:set>
                                    <p:anim calcmode="lin" valueType="num">
                                      <p:cBhvr additive="base">
                                        <p:cTn id="13" dur="500" fill="hold"/>
                                        <p:tgtEl>
                                          <p:spTgt spid="10"/>
                                        </p:tgtEl>
                                        <p:attrNameLst>
                                          <p:attrName>ppt_x</p:attrName>
                                        </p:attrNameLst>
                                      </p:cBhvr>
                                      <p:tavLst>
                                        <p:tav tm="0">
                                          <p:val>
                                            <p:strVal val="#ppt_x"/>
                                          </p:val>
                                        </p:tav>
                                        <p:tav tm="100000">
                                          <p:val>
                                            <p:strVal val="#ppt_x"/>
                                          </p:val>
                                        </p:tav>
                                      </p:tavLst>
                                    </p:anim>
                                    <p:anim calcmode="lin" valueType="num">
                                      <p:cBhvr additive="base">
                                        <p:cTn id="14"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ppt_x"/>
                                          </p:val>
                                        </p:tav>
                                        <p:tav tm="100000">
                                          <p:val>
                                            <p:strVal val="#ppt_x"/>
                                          </p:val>
                                        </p:tav>
                                      </p:tavLst>
                                    </p:anim>
                                    <p:anim calcmode="lin" valueType="num">
                                      <p:cBhvr additive="base">
                                        <p:cTn id="20"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A0B821-74E7-7076-AF3F-4C5248F1593F}"/>
              </a:ext>
            </a:extLst>
          </p:cNvPr>
          <p:cNvSpPr>
            <a:spLocks noGrp="1"/>
          </p:cNvSpPr>
          <p:nvPr>
            <p:ph type="title"/>
          </p:nvPr>
        </p:nvSpPr>
        <p:spPr>
          <a:xfrm>
            <a:off x="736600" y="-1884589"/>
            <a:ext cx="10515600" cy="1325563"/>
          </a:xfrm>
        </p:spPr>
        <p:txBody>
          <a:bodyPr/>
          <a:lstStyle/>
          <a:p>
            <a:r>
              <a:rPr lang="en-US" dirty="0"/>
              <a:t>Why collect them?</a:t>
            </a:r>
          </a:p>
        </p:txBody>
      </p:sp>
      <p:sp>
        <p:nvSpPr>
          <p:cNvPr id="3" name="Content Placeholder 2">
            <a:extLst>
              <a:ext uri="{FF2B5EF4-FFF2-40B4-BE49-F238E27FC236}">
                <a16:creationId xmlns:a16="http://schemas.microsoft.com/office/drawing/2014/main" id="{6307D5B7-A1CE-D2F4-3783-73054132026A}"/>
              </a:ext>
            </a:extLst>
          </p:cNvPr>
          <p:cNvSpPr>
            <a:spLocks noGrp="1"/>
          </p:cNvSpPr>
          <p:nvPr>
            <p:ph idx="1"/>
          </p:nvPr>
        </p:nvSpPr>
        <p:spPr>
          <a:xfrm>
            <a:off x="0" y="0"/>
            <a:ext cx="12192000" cy="6858000"/>
          </a:xfrm>
          <a:solidFill>
            <a:schemeClr val="tx1"/>
          </a:solidFill>
        </p:spPr>
        <p:txBody>
          <a:bodyPr>
            <a:normAutofit/>
          </a:bodyPr>
          <a:lstStyle/>
          <a:p>
            <a:pPr marL="0" indent="0" algn="ctr">
              <a:buNone/>
            </a:pPr>
            <a:endParaRPr lang="en-US" dirty="0">
              <a:solidFill>
                <a:schemeClr val="bg1"/>
              </a:solidFill>
            </a:endParaRPr>
          </a:p>
          <a:p>
            <a:pPr marL="0" indent="0" algn="ctr">
              <a:lnSpc>
                <a:spcPct val="150000"/>
              </a:lnSpc>
              <a:buNone/>
            </a:pPr>
            <a:endParaRPr lang="en-US" sz="3600" i="1" dirty="0">
              <a:solidFill>
                <a:schemeClr val="bg1"/>
              </a:solidFill>
              <a:latin typeface="Palatino Linotype" panose="02040502050505030304" pitchFamily="18" charset="0"/>
            </a:endParaRPr>
          </a:p>
          <a:p>
            <a:pPr marL="0" indent="0" algn="ctr">
              <a:lnSpc>
                <a:spcPct val="150000"/>
              </a:lnSpc>
              <a:buNone/>
            </a:pPr>
            <a:r>
              <a:rPr lang="en-US" sz="3600" i="1" dirty="0">
                <a:solidFill>
                  <a:schemeClr val="bg1"/>
                </a:solidFill>
                <a:latin typeface="Palatino Linotype" panose="02040502050505030304" pitchFamily="18" charset="0"/>
              </a:rPr>
              <a:t>“… in their collecting they represent </a:t>
            </a:r>
            <a:br>
              <a:rPr lang="en-US" sz="3600" i="1" dirty="0">
                <a:solidFill>
                  <a:schemeClr val="bg1"/>
                </a:solidFill>
                <a:latin typeface="Palatino Linotype" panose="02040502050505030304" pitchFamily="18" charset="0"/>
              </a:rPr>
            </a:br>
            <a:r>
              <a:rPr lang="en-US" sz="3600" i="1" dirty="0">
                <a:solidFill>
                  <a:schemeClr val="bg1"/>
                </a:solidFill>
                <a:latin typeface="Palatino Linotype" panose="02040502050505030304" pitchFamily="18" charset="0"/>
              </a:rPr>
              <a:t>our ever-present </a:t>
            </a:r>
            <a:r>
              <a:rPr lang="en-US" sz="3600" dirty="0">
                <a:solidFill>
                  <a:srgbClr val="FFC000"/>
                </a:solidFill>
                <a:latin typeface="Arial Black" panose="020B0A04020102020204" pitchFamily="34" charset="0"/>
              </a:rPr>
              <a:t>desire</a:t>
            </a:r>
            <a:r>
              <a:rPr lang="en-US" sz="3600" i="1" dirty="0">
                <a:solidFill>
                  <a:schemeClr val="bg1"/>
                </a:solidFill>
                <a:latin typeface="Palatino Linotype" panose="02040502050505030304" pitchFamily="18" charset="0"/>
              </a:rPr>
              <a:t> to </a:t>
            </a:r>
            <a:r>
              <a:rPr lang="en-US" sz="3600" dirty="0">
                <a:solidFill>
                  <a:srgbClr val="FFC000"/>
                </a:solidFill>
                <a:latin typeface="Arial Black" panose="020B0A04020102020204" pitchFamily="34" charset="0"/>
              </a:rPr>
              <a:t>find </a:t>
            </a:r>
            <a:br>
              <a:rPr lang="en-US" sz="3600" i="1" dirty="0">
                <a:solidFill>
                  <a:schemeClr val="bg1"/>
                </a:solidFill>
                <a:latin typeface="Palatino Linotype" panose="02040502050505030304" pitchFamily="18" charset="0"/>
              </a:rPr>
            </a:br>
            <a:r>
              <a:rPr lang="en-US" sz="3600" i="1" dirty="0">
                <a:solidFill>
                  <a:schemeClr val="bg1"/>
                </a:solidFill>
                <a:latin typeface="Palatino Linotype" panose="02040502050505030304" pitchFamily="18" charset="0"/>
              </a:rPr>
              <a:t>the </a:t>
            </a:r>
            <a:r>
              <a:rPr lang="en-US" sz="3600" dirty="0">
                <a:solidFill>
                  <a:srgbClr val="FFC000"/>
                </a:solidFill>
                <a:latin typeface="Arial Black" panose="020B0A04020102020204" pitchFamily="34" charset="0"/>
              </a:rPr>
              <a:t>extraordinary</a:t>
            </a:r>
            <a:r>
              <a:rPr lang="en-US" sz="3600" i="1" dirty="0">
                <a:solidFill>
                  <a:schemeClr val="bg1"/>
                </a:solidFill>
                <a:latin typeface="Palatino Linotype" panose="02040502050505030304" pitchFamily="18" charset="0"/>
              </a:rPr>
              <a:t> in </a:t>
            </a:r>
            <a:br>
              <a:rPr lang="en-US" sz="3600" i="1" dirty="0">
                <a:solidFill>
                  <a:schemeClr val="bg1"/>
                </a:solidFill>
                <a:latin typeface="Palatino Linotype" panose="02040502050505030304" pitchFamily="18" charset="0"/>
              </a:rPr>
            </a:br>
            <a:r>
              <a:rPr lang="en-US" sz="3600" i="1" dirty="0">
                <a:solidFill>
                  <a:schemeClr val="bg1"/>
                </a:solidFill>
                <a:latin typeface="Palatino Linotype" panose="02040502050505030304" pitchFamily="18" charset="0"/>
              </a:rPr>
              <a:t>the commonplace.”</a:t>
            </a:r>
          </a:p>
          <a:p>
            <a:pPr marL="0" indent="0" algn="ctr">
              <a:buNone/>
            </a:pPr>
            <a:endParaRPr lang="en-US" dirty="0">
              <a:solidFill>
                <a:schemeClr val="bg1"/>
              </a:solidFill>
            </a:endParaRPr>
          </a:p>
          <a:p>
            <a:pPr marL="0" indent="0" algn="ctr">
              <a:buNone/>
            </a:pPr>
            <a:r>
              <a:rPr lang="en-US" sz="1800" dirty="0">
                <a:solidFill>
                  <a:schemeClr val="bg1">
                    <a:lumMod val="75000"/>
                  </a:schemeClr>
                </a:solidFill>
              </a:rPr>
              <a:t>Diana Epstein and Millicent </a:t>
            </a:r>
            <a:r>
              <a:rPr lang="en-US" sz="1800" dirty="0" err="1">
                <a:solidFill>
                  <a:schemeClr val="bg1">
                    <a:lumMod val="75000"/>
                  </a:schemeClr>
                </a:solidFill>
              </a:rPr>
              <a:t>Safro</a:t>
            </a:r>
            <a:r>
              <a:rPr lang="en-US" sz="1800" dirty="0">
                <a:solidFill>
                  <a:schemeClr val="bg1">
                    <a:lumMod val="75000"/>
                  </a:schemeClr>
                </a:solidFill>
              </a:rPr>
              <a:t>, authors of </a:t>
            </a:r>
            <a:r>
              <a:rPr lang="en-US" sz="1800" i="1" dirty="0">
                <a:solidFill>
                  <a:schemeClr val="bg1">
                    <a:lumMod val="75000"/>
                  </a:schemeClr>
                </a:solidFill>
              </a:rPr>
              <a:t>Buttons</a:t>
            </a:r>
          </a:p>
        </p:txBody>
      </p:sp>
      <p:sp>
        <p:nvSpPr>
          <p:cNvPr id="4" name="Footer Placeholder 3">
            <a:extLst>
              <a:ext uri="{FF2B5EF4-FFF2-40B4-BE49-F238E27FC236}">
                <a16:creationId xmlns:a16="http://schemas.microsoft.com/office/drawing/2014/main" id="{FE0271E4-63B3-EA06-25AF-071FB4C9C688}"/>
              </a:ext>
            </a:extLst>
          </p:cNvPr>
          <p:cNvSpPr>
            <a:spLocks noGrp="1"/>
          </p:cNvSpPr>
          <p:nvPr>
            <p:ph type="ftr" sz="quarter" idx="11"/>
          </p:nvPr>
        </p:nvSpPr>
        <p:spPr/>
        <p:txBody>
          <a:bodyPr/>
          <a:lstStyle/>
          <a:p>
            <a:r>
              <a:rPr lang="en-US"/>
              <a:t>© National Button Society, 2024</a:t>
            </a:r>
          </a:p>
        </p:txBody>
      </p:sp>
    </p:spTree>
    <p:extLst>
      <p:ext uri="{BB962C8B-B14F-4D97-AF65-F5344CB8AC3E}">
        <p14:creationId xmlns:p14="http://schemas.microsoft.com/office/powerpoint/2010/main" val="40391091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0C78AE19-3D9C-8D5A-E0A4-07F7FC7D4CF4}"/>
              </a:ext>
            </a:extLst>
          </p:cNvPr>
          <p:cNvSpPr/>
          <p:nvPr/>
        </p:nvSpPr>
        <p:spPr>
          <a:xfrm flipH="1">
            <a:off x="0" y="0"/>
            <a:ext cx="12201524" cy="1247063"/>
          </a:xfrm>
          <a:prstGeom prst="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2B2870C7-592A-566E-1C59-BDCC905CFDD1}"/>
              </a:ext>
            </a:extLst>
          </p:cNvPr>
          <p:cNvSpPr/>
          <p:nvPr/>
        </p:nvSpPr>
        <p:spPr>
          <a:xfrm flipH="1">
            <a:off x="0" y="0"/>
            <a:ext cx="12188587" cy="1247063"/>
          </a:xfrm>
          <a:prstGeom prst="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pic>
        <p:nvPicPr>
          <p:cNvPr id="8" name="Picture 7" descr="A black map of the world&#10;&#10;Description automatically generated">
            <a:extLst>
              <a:ext uri="{FF2B5EF4-FFF2-40B4-BE49-F238E27FC236}">
                <a16:creationId xmlns:a16="http://schemas.microsoft.com/office/drawing/2014/main" id="{58641E89-6FA9-9039-58D0-C1477E75EF70}"/>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0" y="1247063"/>
            <a:ext cx="12201524" cy="4356330"/>
          </a:xfrm>
          <a:prstGeom prst="rect">
            <a:avLst/>
          </a:prstGeom>
        </p:spPr>
      </p:pic>
      <p:sp>
        <p:nvSpPr>
          <p:cNvPr id="2" name="Title 1">
            <a:extLst>
              <a:ext uri="{FF2B5EF4-FFF2-40B4-BE49-F238E27FC236}">
                <a16:creationId xmlns:a16="http://schemas.microsoft.com/office/drawing/2014/main" id="{58F40EC1-C50F-1B9A-2211-FAD63C8C1CB1}"/>
              </a:ext>
            </a:extLst>
          </p:cNvPr>
          <p:cNvSpPr>
            <a:spLocks noGrp="1"/>
          </p:cNvSpPr>
          <p:nvPr>
            <p:ph type="title"/>
          </p:nvPr>
        </p:nvSpPr>
        <p:spPr>
          <a:xfrm>
            <a:off x="830025" y="56948"/>
            <a:ext cx="10515600" cy="1325563"/>
          </a:xfrm>
        </p:spPr>
        <p:txBody>
          <a:bodyPr>
            <a:normAutofit/>
          </a:bodyPr>
          <a:lstStyle/>
          <a:p>
            <a:r>
              <a:rPr lang="en-US" dirty="0">
                <a:solidFill>
                  <a:srgbClr val="FFC000"/>
                </a:solidFill>
              </a:rPr>
              <a:t>Button origins</a:t>
            </a:r>
          </a:p>
        </p:txBody>
      </p:sp>
      <p:sp>
        <p:nvSpPr>
          <p:cNvPr id="9" name="TextBox 8">
            <a:extLst>
              <a:ext uri="{FF2B5EF4-FFF2-40B4-BE49-F238E27FC236}">
                <a16:creationId xmlns:a16="http://schemas.microsoft.com/office/drawing/2014/main" id="{47083844-CDDB-9833-C469-47EF2362C3BB}"/>
              </a:ext>
            </a:extLst>
          </p:cNvPr>
          <p:cNvSpPr txBox="1"/>
          <p:nvPr/>
        </p:nvSpPr>
        <p:spPr>
          <a:xfrm>
            <a:off x="4630500" y="2105112"/>
            <a:ext cx="952500" cy="338554"/>
          </a:xfrm>
          <a:prstGeom prst="rect">
            <a:avLst/>
          </a:prstGeom>
          <a:noFill/>
        </p:spPr>
        <p:txBody>
          <a:bodyPr wrap="square" rtlCol="0">
            <a:spAutoFit/>
          </a:bodyPr>
          <a:lstStyle/>
          <a:p>
            <a:r>
              <a:rPr lang="en-US" sz="1600" b="1" dirty="0">
                <a:solidFill>
                  <a:srgbClr val="FF0000"/>
                </a:solidFill>
              </a:rPr>
              <a:t>England</a:t>
            </a:r>
          </a:p>
        </p:txBody>
      </p:sp>
      <p:sp>
        <p:nvSpPr>
          <p:cNvPr id="10" name="TextBox 9">
            <a:extLst>
              <a:ext uri="{FF2B5EF4-FFF2-40B4-BE49-F238E27FC236}">
                <a16:creationId xmlns:a16="http://schemas.microsoft.com/office/drawing/2014/main" id="{6F032832-2C33-B63D-5E79-F75DE850E7D6}"/>
              </a:ext>
            </a:extLst>
          </p:cNvPr>
          <p:cNvSpPr txBox="1"/>
          <p:nvPr/>
        </p:nvSpPr>
        <p:spPr>
          <a:xfrm>
            <a:off x="5620903" y="2204661"/>
            <a:ext cx="848795" cy="338554"/>
          </a:xfrm>
          <a:prstGeom prst="rect">
            <a:avLst/>
          </a:prstGeom>
          <a:noFill/>
        </p:spPr>
        <p:txBody>
          <a:bodyPr wrap="square" rtlCol="0">
            <a:spAutoFit/>
          </a:bodyPr>
          <a:lstStyle/>
          <a:p>
            <a:r>
              <a:rPr lang="en-US" sz="1600" b="1" dirty="0">
                <a:solidFill>
                  <a:srgbClr val="FF0000"/>
                </a:solidFill>
              </a:rPr>
              <a:t>France</a:t>
            </a:r>
          </a:p>
        </p:txBody>
      </p:sp>
      <p:sp>
        <p:nvSpPr>
          <p:cNvPr id="11" name="TextBox 10">
            <a:extLst>
              <a:ext uri="{FF2B5EF4-FFF2-40B4-BE49-F238E27FC236}">
                <a16:creationId xmlns:a16="http://schemas.microsoft.com/office/drawing/2014/main" id="{45A8C997-BF87-9B72-22C9-C1D7168B42D1}"/>
              </a:ext>
            </a:extLst>
          </p:cNvPr>
          <p:cNvSpPr txBox="1"/>
          <p:nvPr/>
        </p:nvSpPr>
        <p:spPr>
          <a:xfrm>
            <a:off x="6249447" y="2412526"/>
            <a:ext cx="596255" cy="338554"/>
          </a:xfrm>
          <a:prstGeom prst="rect">
            <a:avLst/>
          </a:prstGeom>
          <a:noFill/>
        </p:spPr>
        <p:txBody>
          <a:bodyPr wrap="square" rtlCol="0">
            <a:spAutoFit/>
          </a:bodyPr>
          <a:lstStyle/>
          <a:p>
            <a:r>
              <a:rPr lang="en-US" sz="1600" b="1" dirty="0">
                <a:solidFill>
                  <a:srgbClr val="FF0000"/>
                </a:solidFill>
              </a:rPr>
              <a:t>Italy</a:t>
            </a:r>
          </a:p>
        </p:txBody>
      </p:sp>
      <p:sp>
        <p:nvSpPr>
          <p:cNvPr id="12" name="TextBox 11">
            <a:extLst>
              <a:ext uri="{FF2B5EF4-FFF2-40B4-BE49-F238E27FC236}">
                <a16:creationId xmlns:a16="http://schemas.microsoft.com/office/drawing/2014/main" id="{CA4757BF-7FF8-05F4-A94B-F79B79D15154}"/>
              </a:ext>
            </a:extLst>
          </p:cNvPr>
          <p:cNvSpPr txBox="1"/>
          <p:nvPr/>
        </p:nvSpPr>
        <p:spPr>
          <a:xfrm>
            <a:off x="9731081" y="2611789"/>
            <a:ext cx="1351073" cy="338554"/>
          </a:xfrm>
          <a:prstGeom prst="rect">
            <a:avLst/>
          </a:prstGeom>
          <a:noFill/>
        </p:spPr>
        <p:txBody>
          <a:bodyPr wrap="square" rtlCol="0">
            <a:spAutoFit/>
          </a:bodyPr>
          <a:lstStyle/>
          <a:p>
            <a:r>
              <a:rPr lang="en-US" sz="1600" b="1" dirty="0">
                <a:solidFill>
                  <a:srgbClr val="FF0000"/>
                </a:solidFill>
              </a:rPr>
              <a:t>China</a:t>
            </a:r>
          </a:p>
        </p:txBody>
      </p:sp>
      <p:sp>
        <p:nvSpPr>
          <p:cNvPr id="13" name="TextBox 12">
            <a:extLst>
              <a:ext uri="{FF2B5EF4-FFF2-40B4-BE49-F238E27FC236}">
                <a16:creationId xmlns:a16="http://schemas.microsoft.com/office/drawing/2014/main" id="{49A8D031-A171-F4AE-672C-B74D05715F48}"/>
              </a:ext>
            </a:extLst>
          </p:cNvPr>
          <p:cNvSpPr txBox="1"/>
          <p:nvPr/>
        </p:nvSpPr>
        <p:spPr>
          <a:xfrm>
            <a:off x="11240432" y="3363613"/>
            <a:ext cx="836888" cy="338554"/>
          </a:xfrm>
          <a:prstGeom prst="rect">
            <a:avLst/>
          </a:prstGeom>
          <a:noFill/>
        </p:spPr>
        <p:txBody>
          <a:bodyPr wrap="square" rtlCol="0">
            <a:spAutoFit/>
          </a:bodyPr>
          <a:lstStyle/>
          <a:p>
            <a:r>
              <a:rPr lang="en-US" sz="1600" b="1" dirty="0">
                <a:solidFill>
                  <a:srgbClr val="FF0000"/>
                </a:solidFill>
              </a:rPr>
              <a:t>Japan</a:t>
            </a:r>
          </a:p>
        </p:txBody>
      </p:sp>
      <p:sp>
        <p:nvSpPr>
          <p:cNvPr id="14" name="TextBox 13">
            <a:extLst>
              <a:ext uri="{FF2B5EF4-FFF2-40B4-BE49-F238E27FC236}">
                <a16:creationId xmlns:a16="http://schemas.microsoft.com/office/drawing/2014/main" id="{CE67A422-7AFF-1711-5C4E-3392578C3909}"/>
              </a:ext>
            </a:extLst>
          </p:cNvPr>
          <p:cNvSpPr txBox="1"/>
          <p:nvPr/>
        </p:nvSpPr>
        <p:spPr>
          <a:xfrm>
            <a:off x="6779212" y="1826306"/>
            <a:ext cx="1874210" cy="276999"/>
          </a:xfrm>
          <a:prstGeom prst="rect">
            <a:avLst/>
          </a:prstGeom>
          <a:noFill/>
        </p:spPr>
        <p:txBody>
          <a:bodyPr wrap="square" rtlCol="0">
            <a:spAutoFit/>
          </a:bodyPr>
          <a:lstStyle/>
          <a:p>
            <a:r>
              <a:rPr lang="en-US" sz="1200" b="1" dirty="0">
                <a:solidFill>
                  <a:srgbClr val="FF0000"/>
                </a:solidFill>
              </a:rPr>
              <a:t>Czech</a:t>
            </a:r>
            <a:r>
              <a:rPr lang="en-US" sz="1200" dirty="0">
                <a:solidFill>
                  <a:srgbClr val="FF0000"/>
                </a:solidFill>
              </a:rPr>
              <a:t> </a:t>
            </a:r>
            <a:r>
              <a:rPr lang="en-US" sz="1200" b="1" dirty="0">
                <a:solidFill>
                  <a:srgbClr val="FF0000"/>
                </a:solidFill>
              </a:rPr>
              <a:t>Republic</a:t>
            </a:r>
          </a:p>
        </p:txBody>
      </p:sp>
      <p:sp>
        <p:nvSpPr>
          <p:cNvPr id="15" name="TextBox 14">
            <a:extLst>
              <a:ext uri="{FF2B5EF4-FFF2-40B4-BE49-F238E27FC236}">
                <a16:creationId xmlns:a16="http://schemas.microsoft.com/office/drawing/2014/main" id="{5924AB17-DA29-5DB4-CBD5-D399CE677370}"/>
              </a:ext>
            </a:extLst>
          </p:cNvPr>
          <p:cNvSpPr txBox="1"/>
          <p:nvPr/>
        </p:nvSpPr>
        <p:spPr>
          <a:xfrm>
            <a:off x="6050818" y="1908982"/>
            <a:ext cx="933450" cy="276999"/>
          </a:xfrm>
          <a:prstGeom prst="rect">
            <a:avLst/>
          </a:prstGeom>
          <a:noFill/>
        </p:spPr>
        <p:txBody>
          <a:bodyPr wrap="square" rtlCol="0">
            <a:spAutoFit/>
          </a:bodyPr>
          <a:lstStyle/>
          <a:p>
            <a:r>
              <a:rPr lang="en-US" sz="1200" b="1" dirty="0">
                <a:solidFill>
                  <a:srgbClr val="FF0000"/>
                </a:solidFill>
              </a:rPr>
              <a:t>Germany</a:t>
            </a:r>
          </a:p>
        </p:txBody>
      </p:sp>
      <p:sp>
        <p:nvSpPr>
          <p:cNvPr id="16" name="TextBox 15">
            <a:extLst>
              <a:ext uri="{FF2B5EF4-FFF2-40B4-BE49-F238E27FC236}">
                <a16:creationId xmlns:a16="http://schemas.microsoft.com/office/drawing/2014/main" id="{8EC66BE9-817F-2E99-1211-8C4CCCDEFC24}"/>
              </a:ext>
            </a:extLst>
          </p:cNvPr>
          <p:cNvSpPr txBox="1"/>
          <p:nvPr/>
        </p:nvSpPr>
        <p:spPr>
          <a:xfrm>
            <a:off x="5742203" y="1497672"/>
            <a:ext cx="1351073" cy="338554"/>
          </a:xfrm>
          <a:prstGeom prst="rect">
            <a:avLst/>
          </a:prstGeom>
          <a:noFill/>
        </p:spPr>
        <p:txBody>
          <a:bodyPr wrap="square" rtlCol="0">
            <a:spAutoFit/>
          </a:bodyPr>
          <a:lstStyle/>
          <a:p>
            <a:r>
              <a:rPr lang="en-US" sz="1600" b="1" dirty="0">
                <a:solidFill>
                  <a:srgbClr val="FF0000"/>
                </a:solidFill>
              </a:rPr>
              <a:t>Denmark</a:t>
            </a:r>
          </a:p>
        </p:txBody>
      </p:sp>
      <p:sp>
        <p:nvSpPr>
          <p:cNvPr id="17" name="TextBox 16">
            <a:extLst>
              <a:ext uri="{FF2B5EF4-FFF2-40B4-BE49-F238E27FC236}">
                <a16:creationId xmlns:a16="http://schemas.microsoft.com/office/drawing/2014/main" id="{B7306737-2F08-129C-BDE5-FA73318DB0C7}"/>
              </a:ext>
            </a:extLst>
          </p:cNvPr>
          <p:cNvSpPr txBox="1"/>
          <p:nvPr/>
        </p:nvSpPr>
        <p:spPr>
          <a:xfrm>
            <a:off x="615098" y="2743035"/>
            <a:ext cx="1612272" cy="338554"/>
          </a:xfrm>
          <a:prstGeom prst="rect">
            <a:avLst/>
          </a:prstGeom>
          <a:noFill/>
        </p:spPr>
        <p:txBody>
          <a:bodyPr wrap="square" rtlCol="0">
            <a:spAutoFit/>
          </a:bodyPr>
          <a:lstStyle/>
          <a:p>
            <a:r>
              <a:rPr lang="en-US" sz="1600" b="1" dirty="0">
                <a:solidFill>
                  <a:srgbClr val="FF0000"/>
                </a:solidFill>
              </a:rPr>
              <a:t>United</a:t>
            </a:r>
            <a:r>
              <a:rPr lang="en-US" sz="1600" dirty="0">
                <a:solidFill>
                  <a:srgbClr val="FF0000"/>
                </a:solidFill>
              </a:rPr>
              <a:t> </a:t>
            </a:r>
            <a:r>
              <a:rPr lang="en-US" sz="1600" b="1" dirty="0">
                <a:solidFill>
                  <a:srgbClr val="FF0000"/>
                </a:solidFill>
              </a:rPr>
              <a:t>States</a:t>
            </a:r>
          </a:p>
        </p:txBody>
      </p:sp>
      <p:sp>
        <p:nvSpPr>
          <p:cNvPr id="18" name="TextBox 17">
            <a:extLst>
              <a:ext uri="{FF2B5EF4-FFF2-40B4-BE49-F238E27FC236}">
                <a16:creationId xmlns:a16="http://schemas.microsoft.com/office/drawing/2014/main" id="{33A46425-A9B2-87D2-27C6-DDAB530FD124}"/>
              </a:ext>
            </a:extLst>
          </p:cNvPr>
          <p:cNvSpPr txBox="1"/>
          <p:nvPr/>
        </p:nvSpPr>
        <p:spPr>
          <a:xfrm>
            <a:off x="7730880" y="3086614"/>
            <a:ext cx="613020" cy="338554"/>
          </a:xfrm>
          <a:prstGeom prst="rect">
            <a:avLst/>
          </a:prstGeom>
          <a:noFill/>
        </p:spPr>
        <p:txBody>
          <a:bodyPr wrap="square" rtlCol="0">
            <a:spAutoFit/>
          </a:bodyPr>
          <a:lstStyle/>
          <a:p>
            <a:r>
              <a:rPr lang="en-US" sz="1600" b="1" dirty="0">
                <a:solidFill>
                  <a:srgbClr val="FF0000"/>
                </a:solidFill>
              </a:rPr>
              <a:t>Iran</a:t>
            </a:r>
          </a:p>
        </p:txBody>
      </p:sp>
      <p:sp>
        <p:nvSpPr>
          <p:cNvPr id="19" name="TextBox 18">
            <a:extLst>
              <a:ext uri="{FF2B5EF4-FFF2-40B4-BE49-F238E27FC236}">
                <a16:creationId xmlns:a16="http://schemas.microsoft.com/office/drawing/2014/main" id="{458536D9-92B5-B6E3-FB97-B5F2DD6BDF32}"/>
              </a:ext>
            </a:extLst>
          </p:cNvPr>
          <p:cNvSpPr txBox="1"/>
          <p:nvPr/>
        </p:nvSpPr>
        <p:spPr>
          <a:xfrm>
            <a:off x="8915254" y="3489124"/>
            <a:ext cx="1158727" cy="338554"/>
          </a:xfrm>
          <a:prstGeom prst="rect">
            <a:avLst/>
          </a:prstGeom>
          <a:noFill/>
        </p:spPr>
        <p:txBody>
          <a:bodyPr wrap="square" rtlCol="0">
            <a:spAutoFit/>
          </a:bodyPr>
          <a:lstStyle/>
          <a:p>
            <a:r>
              <a:rPr lang="en-US" sz="1600" b="1" dirty="0">
                <a:solidFill>
                  <a:srgbClr val="FF0000"/>
                </a:solidFill>
              </a:rPr>
              <a:t>India</a:t>
            </a:r>
          </a:p>
        </p:txBody>
      </p:sp>
      <p:sp>
        <p:nvSpPr>
          <p:cNvPr id="20" name="TextBox 19">
            <a:extLst>
              <a:ext uri="{FF2B5EF4-FFF2-40B4-BE49-F238E27FC236}">
                <a16:creationId xmlns:a16="http://schemas.microsoft.com/office/drawing/2014/main" id="{A9BEAEA0-6CB0-5A5A-5EDE-564EA007A4B2}"/>
              </a:ext>
            </a:extLst>
          </p:cNvPr>
          <p:cNvSpPr txBox="1"/>
          <p:nvPr/>
        </p:nvSpPr>
        <p:spPr>
          <a:xfrm>
            <a:off x="8915254" y="1713410"/>
            <a:ext cx="815827" cy="338554"/>
          </a:xfrm>
          <a:prstGeom prst="rect">
            <a:avLst/>
          </a:prstGeom>
          <a:noFill/>
        </p:spPr>
        <p:txBody>
          <a:bodyPr wrap="square" rtlCol="0">
            <a:spAutoFit/>
          </a:bodyPr>
          <a:lstStyle/>
          <a:p>
            <a:r>
              <a:rPr lang="en-US" sz="1600" b="1" dirty="0">
                <a:solidFill>
                  <a:srgbClr val="FF0000"/>
                </a:solidFill>
              </a:rPr>
              <a:t>Russia</a:t>
            </a:r>
          </a:p>
        </p:txBody>
      </p:sp>
      <p:sp>
        <p:nvSpPr>
          <p:cNvPr id="21" name="TextBox 20">
            <a:extLst>
              <a:ext uri="{FF2B5EF4-FFF2-40B4-BE49-F238E27FC236}">
                <a16:creationId xmlns:a16="http://schemas.microsoft.com/office/drawing/2014/main" id="{7E2A2643-A247-38D8-DD75-4AB4127F5595}"/>
              </a:ext>
            </a:extLst>
          </p:cNvPr>
          <p:cNvSpPr txBox="1"/>
          <p:nvPr/>
        </p:nvSpPr>
        <p:spPr>
          <a:xfrm>
            <a:off x="4645479" y="2687244"/>
            <a:ext cx="952500" cy="338554"/>
          </a:xfrm>
          <a:prstGeom prst="rect">
            <a:avLst/>
          </a:prstGeom>
          <a:noFill/>
        </p:spPr>
        <p:txBody>
          <a:bodyPr wrap="square" rtlCol="0">
            <a:spAutoFit/>
          </a:bodyPr>
          <a:lstStyle/>
          <a:p>
            <a:r>
              <a:rPr lang="en-US" sz="1600" b="1" dirty="0">
                <a:solidFill>
                  <a:srgbClr val="FF0000"/>
                </a:solidFill>
              </a:rPr>
              <a:t>Spain</a:t>
            </a:r>
          </a:p>
        </p:txBody>
      </p:sp>
      <p:sp>
        <p:nvSpPr>
          <p:cNvPr id="22" name="TextBox 21">
            <a:extLst>
              <a:ext uri="{FF2B5EF4-FFF2-40B4-BE49-F238E27FC236}">
                <a16:creationId xmlns:a16="http://schemas.microsoft.com/office/drawing/2014/main" id="{08CE3195-EE38-9ED3-DC84-775E538CE5C8}"/>
              </a:ext>
            </a:extLst>
          </p:cNvPr>
          <p:cNvSpPr txBox="1"/>
          <p:nvPr/>
        </p:nvSpPr>
        <p:spPr>
          <a:xfrm>
            <a:off x="5341899" y="3273803"/>
            <a:ext cx="1612272" cy="338554"/>
          </a:xfrm>
          <a:prstGeom prst="rect">
            <a:avLst/>
          </a:prstGeom>
          <a:noFill/>
        </p:spPr>
        <p:txBody>
          <a:bodyPr wrap="square" rtlCol="0">
            <a:spAutoFit/>
          </a:bodyPr>
          <a:lstStyle/>
          <a:p>
            <a:r>
              <a:rPr lang="en-US" sz="1600" b="1" dirty="0">
                <a:solidFill>
                  <a:srgbClr val="FF0000"/>
                </a:solidFill>
              </a:rPr>
              <a:t>Morocco</a:t>
            </a:r>
          </a:p>
        </p:txBody>
      </p:sp>
      <p:sp>
        <p:nvSpPr>
          <p:cNvPr id="23" name="TextBox 22">
            <a:extLst>
              <a:ext uri="{FF2B5EF4-FFF2-40B4-BE49-F238E27FC236}">
                <a16:creationId xmlns:a16="http://schemas.microsoft.com/office/drawing/2014/main" id="{F8E782D6-9A0E-06E0-3132-C0E8062E34AB}"/>
              </a:ext>
            </a:extLst>
          </p:cNvPr>
          <p:cNvSpPr txBox="1"/>
          <p:nvPr/>
        </p:nvSpPr>
        <p:spPr>
          <a:xfrm>
            <a:off x="6547575" y="3471072"/>
            <a:ext cx="792219" cy="340726"/>
          </a:xfrm>
          <a:prstGeom prst="rect">
            <a:avLst/>
          </a:prstGeom>
          <a:noFill/>
        </p:spPr>
        <p:txBody>
          <a:bodyPr wrap="square" rtlCol="0">
            <a:spAutoFit/>
          </a:bodyPr>
          <a:lstStyle/>
          <a:p>
            <a:r>
              <a:rPr lang="en-US" sz="1600" b="1" dirty="0">
                <a:solidFill>
                  <a:srgbClr val="FF0000"/>
                </a:solidFill>
              </a:rPr>
              <a:t>Egypt</a:t>
            </a:r>
          </a:p>
        </p:txBody>
      </p:sp>
      <p:sp>
        <p:nvSpPr>
          <p:cNvPr id="24" name="TextBox 23">
            <a:extLst>
              <a:ext uri="{FF2B5EF4-FFF2-40B4-BE49-F238E27FC236}">
                <a16:creationId xmlns:a16="http://schemas.microsoft.com/office/drawing/2014/main" id="{A66FF8E0-9D12-59BE-42BF-89730D43FCC4}"/>
              </a:ext>
            </a:extLst>
          </p:cNvPr>
          <p:cNvSpPr txBox="1"/>
          <p:nvPr/>
        </p:nvSpPr>
        <p:spPr>
          <a:xfrm>
            <a:off x="6938241" y="2763816"/>
            <a:ext cx="792219" cy="338554"/>
          </a:xfrm>
          <a:prstGeom prst="rect">
            <a:avLst/>
          </a:prstGeom>
          <a:noFill/>
        </p:spPr>
        <p:txBody>
          <a:bodyPr wrap="square" rtlCol="0">
            <a:spAutoFit/>
          </a:bodyPr>
          <a:lstStyle/>
          <a:p>
            <a:r>
              <a:rPr lang="en-US" sz="1600" b="1" dirty="0">
                <a:solidFill>
                  <a:srgbClr val="FF0000"/>
                </a:solidFill>
              </a:rPr>
              <a:t>Turkey</a:t>
            </a:r>
          </a:p>
        </p:txBody>
      </p:sp>
      <p:sp>
        <p:nvSpPr>
          <p:cNvPr id="25" name="TextBox 24">
            <a:extLst>
              <a:ext uri="{FF2B5EF4-FFF2-40B4-BE49-F238E27FC236}">
                <a16:creationId xmlns:a16="http://schemas.microsoft.com/office/drawing/2014/main" id="{C7E36096-9B30-3877-3644-F5B391D086C3}"/>
              </a:ext>
            </a:extLst>
          </p:cNvPr>
          <p:cNvSpPr txBox="1"/>
          <p:nvPr/>
        </p:nvSpPr>
        <p:spPr>
          <a:xfrm>
            <a:off x="6517543" y="2081950"/>
            <a:ext cx="738827" cy="276999"/>
          </a:xfrm>
          <a:prstGeom prst="rect">
            <a:avLst/>
          </a:prstGeom>
          <a:noFill/>
        </p:spPr>
        <p:txBody>
          <a:bodyPr wrap="square" rtlCol="0">
            <a:spAutoFit/>
          </a:bodyPr>
          <a:lstStyle/>
          <a:p>
            <a:r>
              <a:rPr lang="en-US" sz="1200" b="1" dirty="0">
                <a:solidFill>
                  <a:srgbClr val="FF0000"/>
                </a:solidFill>
              </a:rPr>
              <a:t>Austria</a:t>
            </a:r>
          </a:p>
        </p:txBody>
      </p:sp>
      <p:sp>
        <p:nvSpPr>
          <p:cNvPr id="26" name="TextBox 25">
            <a:extLst>
              <a:ext uri="{FF2B5EF4-FFF2-40B4-BE49-F238E27FC236}">
                <a16:creationId xmlns:a16="http://schemas.microsoft.com/office/drawing/2014/main" id="{40E09EE7-3C88-E3A9-B986-7CF2D956F524}"/>
              </a:ext>
            </a:extLst>
          </p:cNvPr>
          <p:cNvSpPr txBox="1"/>
          <p:nvPr/>
        </p:nvSpPr>
        <p:spPr>
          <a:xfrm>
            <a:off x="7093276" y="2090481"/>
            <a:ext cx="1097637" cy="276999"/>
          </a:xfrm>
          <a:prstGeom prst="rect">
            <a:avLst/>
          </a:prstGeom>
          <a:noFill/>
        </p:spPr>
        <p:txBody>
          <a:bodyPr wrap="square" rtlCol="0">
            <a:spAutoFit/>
          </a:bodyPr>
          <a:lstStyle/>
          <a:p>
            <a:r>
              <a:rPr lang="en-US" sz="1200" b="1" dirty="0">
                <a:solidFill>
                  <a:srgbClr val="FF0000"/>
                </a:solidFill>
              </a:rPr>
              <a:t>Hungary</a:t>
            </a:r>
          </a:p>
        </p:txBody>
      </p:sp>
      <p:sp>
        <p:nvSpPr>
          <p:cNvPr id="5" name="Rectangle 4">
            <a:extLst>
              <a:ext uri="{FF2B5EF4-FFF2-40B4-BE49-F238E27FC236}">
                <a16:creationId xmlns:a16="http://schemas.microsoft.com/office/drawing/2014/main" id="{3A695A21-AB2D-8957-940F-AE33CAB2FBB2}"/>
              </a:ext>
            </a:extLst>
          </p:cNvPr>
          <p:cNvSpPr/>
          <p:nvPr/>
        </p:nvSpPr>
        <p:spPr>
          <a:xfrm flipH="1">
            <a:off x="-12937" y="5603392"/>
            <a:ext cx="12201524" cy="1247063"/>
          </a:xfrm>
          <a:prstGeom prst="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28" name="TextBox 27">
            <a:extLst>
              <a:ext uri="{FF2B5EF4-FFF2-40B4-BE49-F238E27FC236}">
                <a16:creationId xmlns:a16="http://schemas.microsoft.com/office/drawing/2014/main" id="{E73C2355-7D46-A2E2-1154-6E7F6C0F5E05}"/>
              </a:ext>
            </a:extLst>
          </p:cNvPr>
          <p:cNvSpPr txBox="1"/>
          <p:nvPr/>
        </p:nvSpPr>
        <p:spPr>
          <a:xfrm>
            <a:off x="5626421" y="1664784"/>
            <a:ext cx="1351073" cy="338554"/>
          </a:xfrm>
          <a:prstGeom prst="rect">
            <a:avLst/>
          </a:prstGeom>
          <a:noFill/>
        </p:spPr>
        <p:txBody>
          <a:bodyPr wrap="square" rtlCol="0">
            <a:spAutoFit/>
          </a:bodyPr>
          <a:lstStyle/>
          <a:p>
            <a:r>
              <a:rPr lang="en-US" sz="1600" b="1" dirty="0">
                <a:solidFill>
                  <a:srgbClr val="FF0000"/>
                </a:solidFill>
              </a:rPr>
              <a:t>Netherlands</a:t>
            </a:r>
          </a:p>
        </p:txBody>
      </p:sp>
      <p:sp>
        <p:nvSpPr>
          <p:cNvPr id="3" name="Footer Placeholder 2">
            <a:extLst>
              <a:ext uri="{FF2B5EF4-FFF2-40B4-BE49-F238E27FC236}">
                <a16:creationId xmlns:a16="http://schemas.microsoft.com/office/drawing/2014/main" id="{F65CEB0E-18CA-D7B1-509B-AAC450946701}"/>
              </a:ext>
            </a:extLst>
          </p:cNvPr>
          <p:cNvSpPr>
            <a:spLocks noGrp="1"/>
          </p:cNvSpPr>
          <p:nvPr>
            <p:ph type="ftr" sz="quarter" idx="11"/>
          </p:nvPr>
        </p:nvSpPr>
        <p:spPr/>
        <p:txBody>
          <a:bodyPr/>
          <a:lstStyle/>
          <a:p>
            <a:r>
              <a:rPr lang="en-US"/>
              <a:t>© National Button Society, 2024</a:t>
            </a:r>
          </a:p>
        </p:txBody>
      </p:sp>
    </p:spTree>
    <p:extLst>
      <p:ext uri="{BB962C8B-B14F-4D97-AF65-F5344CB8AC3E}">
        <p14:creationId xmlns:p14="http://schemas.microsoft.com/office/powerpoint/2010/main" val="21273779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5CD1A5A0-64A1-372C-3723-CB380FC16F36}"/>
              </a:ext>
            </a:extLst>
          </p:cNvPr>
          <p:cNvSpPr/>
          <p:nvPr/>
        </p:nvSpPr>
        <p:spPr>
          <a:xfrm>
            <a:off x="0" y="0"/>
            <a:ext cx="12192000" cy="6858000"/>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7CA5FDF-AB3F-CBCA-0107-613D2609909D}"/>
              </a:ext>
            </a:extLst>
          </p:cNvPr>
          <p:cNvSpPr>
            <a:spLocks noGrp="1"/>
          </p:cNvSpPr>
          <p:nvPr>
            <p:ph type="title"/>
          </p:nvPr>
        </p:nvSpPr>
        <p:spPr/>
        <p:txBody>
          <a:bodyPr/>
          <a:lstStyle/>
          <a:p>
            <a:r>
              <a:rPr lang="en-US" dirty="0">
                <a:solidFill>
                  <a:srgbClr val="FFC000"/>
                </a:solidFill>
              </a:rPr>
              <a:t>England</a:t>
            </a:r>
          </a:p>
        </p:txBody>
      </p:sp>
      <p:sp>
        <p:nvSpPr>
          <p:cNvPr id="28" name="TextBox 27">
            <a:extLst>
              <a:ext uri="{FF2B5EF4-FFF2-40B4-BE49-F238E27FC236}">
                <a16:creationId xmlns:a16="http://schemas.microsoft.com/office/drawing/2014/main" id="{53D5C64D-C7E9-C72B-F3EF-D1E08594A061}"/>
              </a:ext>
            </a:extLst>
          </p:cNvPr>
          <p:cNvSpPr txBox="1"/>
          <p:nvPr/>
        </p:nvSpPr>
        <p:spPr>
          <a:xfrm>
            <a:off x="4792126" y="2045946"/>
            <a:ext cx="2124491" cy="923330"/>
          </a:xfrm>
          <a:prstGeom prst="rect">
            <a:avLst/>
          </a:prstGeom>
          <a:noFill/>
        </p:spPr>
        <p:txBody>
          <a:bodyPr wrap="square" rtlCol="0">
            <a:spAutoFit/>
          </a:bodyPr>
          <a:lstStyle/>
          <a:p>
            <a:r>
              <a:rPr lang="en-US" b="1" dirty="0">
                <a:solidFill>
                  <a:srgbClr val="FFC000"/>
                </a:solidFill>
              </a:rPr>
              <a:t>18</a:t>
            </a:r>
            <a:r>
              <a:rPr lang="en-US" b="1" baseline="30000" dirty="0">
                <a:solidFill>
                  <a:srgbClr val="FFC000"/>
                </a:solidFill>
              </a:rPr>
              <a:t>th</a:t>
            </a:r>
            <a:r>
              <a:rPr lang="en-US" b="1" dirty="0">
                <a:solidFill>
                  <a:srgbClr val="FFC000"/>
                </a:solidFill>
              </a:rPr>
              <a:t> century Battersea enamels</a:t>
            </a:r>
          </a:p>
        </p:txBody>
      </p:sp>
      <p:pic>
        <p:nvPicPr>
          <p:cNvPr id="12" name="Picture 11" descr="A blue round object with a painting on it&#10;&#10;Description automatically generated">
            <a:extLst>
              <a:ext uri="{FF2B5EF4-FFF2-40B4-BE49-F238E27FC236}">
                <a16:creationId xmlns:a16="http://schemas.microsoft.com/office/drawing/2014/main" id="{9C8501D1-6612-4A20-8540-E64CE0F7A1AB}"/>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rot="5400000">
            <a:off x="2516117" y="1251955"/>
            <a:ext cx="2039261" cy="2004230"/>
          </a:xfrm>
          <a:prstGeom prst="ellipse">
            <a:avLst/>
          </a:prstGeom>
        </p:spPr>
      </p:pic>
      <p:pic>
        <p:nvPicPr>
          <p:cNvPr id="14" name="Picture 13" descr="A round blue object with a picture on it&#10;&#10;Description automatically generated">
            <a:extLst>
              <a:ext uri="{FF2B5EF4-FFF2-40B4-BE49-F238E27FC236}">
                <a16:creationId xmlns:a16="http://schemas.microsoft.com/office/drawing/2014/main" id="{797EF229-CE60-E23D-1122-E06EE4707050}"/>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rot="5400000">
            <a:off x="881991" y="2976559"/>
            <a:ext cx="2641427" cy="2652581"/>
          </a:xfrm>
          <a:prstGeom prst="ellipse">
            <a:avLst/>
          </a:prstGeom>
        </p:spPr>
      </p:pic>
      <p:pic>
        <p:nvPicPr>
          <p:cNvPr id="4" name="Picture 3" descr="A round blue and gold object with a string&#10;&#10;Description automatically generated">
            <a:extLst>
              <a:ext uri="{FF2B5EF4-FFF2-40B4-BE49-F238E27FC236}">
                <a16:creationId xmlns:a16="http://schemas.microsoft.com/office/drawing/2014/main" id="{8C570E37-1EEC-06F0-5C08-B1875583A2E9}"/>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rot="10800000" flipV="1">
            <a:off x="3607166" y="3188175"/>
            <a:ext cx="2587914" cy="2529095"/>
          </a:xfrm>
          <a:prstGeom prst="ellipse">
            <a:avLst/>
          </a:prstGeom>
        </p:spPr>
      </p:pic>
      <p:pic>
        <p:nvPicPr>
          <p:cNvPr id="6" name="Picture 5" descr="A close up of a button&#10;&#10;Description automatically generated">
            <a:extLst>
              <a:ext uri="{FF2B5EF4-FFF2-40B4-BE49-F238E27FC236}">
                <a16:creationId xmlns:a16="http://schemas.microsoft.com/office/drawing/2014/main" id="{CCD70F0D-8B46-85EA-070C-ED03D2971562}"/>
              </a:ext>
            </a:extLst>
          </p:cNvPr>
          <p:cNvPicPr>
            <a:picLocks noChangeAspect="1"/>
          </p:cNvPicPr>
          <p:nvPr/>
        </p:nvPicPr>
        <p:blipFill>
          <a:blip r:embed="rId6" cstate="screen">
            <a:extLst>
              <a:ext uri="{28A0092B-C50C-407E-A947-70E740481C1C}">
                <a14:useLocalDpi xmlns:a14="http://schemas.microsoft.com/office/drawing/2010/main"/>
              </a:ext>
            </a:extLst>
          </a:blip>
          <a:srcRect/>
          <a:stretch/>
        </p:blipFill>
        <p:spPr>
          <a:xfrm rot="10800000">
            <a:off x="10181091" y="3094534"/>
            <a:ext cx="931498" cy="914399"/>
          </a:xfrm>
          <a:prstGeom prst="ellipse">
            <a:avLst/>
          </a:prstGeom>
        </p:spPr>
      </p:pic>
      <p:pic>
        <p:nvPicPr>
          <p:cNvPr id="9" name="Picture 8" descr="A close up of a couple of objects&#10;&#10;Description automatically generated">
            <a:extLst>
              <a:ext uri="{FF2B5EF4-FFF2-40B4-BE49-F238E27FC236}">
                <a16:creationId xmlns:a16="http://schemas.microsoft.com/office/drawing/2014/main" id="{15BC1435-DEBF-D289-41FF-77C23E54AF6E}"/>
              </a:ext>
            </a:extLst>
          </p:cNvPr>
          <p:cNvPicPr>
            <a:picLocks noChangeAspect="1"/>
          </p:cNvPicPr>
          <p:nvPr/>
        </p:nvPicPr>
        <p:blipFill>
          <a:blip r:embed="rId7" cstate="screen">
            <a:extLst>
              <a:ext uri="{28A0092B-C50C-407E-A947-70E740481C1C}">
                <a14:useLocalDpi xmlns:a14="http://schemas.microsoft.com/office/drawing/2010/main"/>
              </a:ext>
            </a:extLst>
          </a:blip>
          <a:srcRect/>
          <a:stretch/>
        </p:blipFill>
        <p:spPr>
          <a:xfrm rot="10800000">
            <a:off x="9730953" y="4379261"/>
            <a:ext cx="985189" cy="968925"/>
          </a:xfrm>
          <a:prstGeom prst="ellipse">
            <a:avLst/>
          </a:prstGeom>
        </p:spPr>
      </p:pic>
      <p:pic>
        <p:nvPicPr>
          <p:cNvPr id="19" name="Picture 18" descr="A green and white object next to a white object&#10;&#10;Description automatically generated">
            <a:extLst>
              <a:ext uri="{FF2B5EF4-FFF2-40B4-BE49-F238E27FC236}">
                <a16:creationId xmlns:a16="http://schemas.microsoft.com/office/drawing/2014/main" id="{C36510F3-0995-C7B0-1FBB-167F0EB76DAF}"/>
              </a:ext>
            </a:extLst>
          </p:cNvPr>
          <p:cNvPicPr>
            <a:picLocks noChangeAspect="1"/>
          </p:cNvPicPr>
          <p:nvPr/>
        </p:nvPicPr>
        <p:blipFill>
          <a:blip r:embed="rId8" cstate="screen">
            <a:extLst>
              <a:ext uri="{28A0092B-C50C-407E-A947-70E740481C1C}">
                <a14:useLocalDpi xmlns:a14="http://schemas.microsoft.com/office/drawing/2010/main"/>
              </a:ext>
            </a:extLst>
          </a:blip>
          <a:srcRect/>
          <a:stretch/>
        </p:blipFill>
        <p:spPr>
          <a:xfrm rot="10800000">
            <a:off x="7170881" y="1790235"/>
            <a:ext cx="898310" cy="912680"/>
          </a:xfrm>
          <a:prstGeom prst="ellipse">
            <a:avLst/>
          </a:prstGeom>
        </p:spPr>
      </p:pic>
      <p:pic>
        <p:nvPicPr>
          <p:cNvPr id="21" name="Picture 20" descr="A close-up of a button&#10;&#10;Description automatically generated">
            <a:extLst>
              <a:ext uri="{FF2B5EF4-FFF2-40B4-BE49-F238E27FC236}">
                <a16:creationId xmlns:a16="http://schemas.microsoft.com/office/drawing/2014/main" id="{7A10FF56-31BC-13D6-8572-A65A93A24024}"/>
              </a:ext>
            </a:extLst>
          </p:cNvPr>
          <p:cNvPicPr>
            <a:picLocks noChangeAspect="1"/>
          </p:cNvPicPr>
          <p:nvPr/>
        </p:nvPicPr>
        <p:blipFill>
          <a:blip r:embed="rId9" cstate="screen">
            <a:extLst>
              <a:ext uri="{28A0092B-C50C-407E-A947-70E740481C1C}">
                <a14:useLocalDpi xmlns:a14="http://schemas.microsoft.com/office/drawing/2010/main"/>
              </a:ext>
            </a:extLst>
          </a:blip>
          <a:srcRect/>
          <a:stretch/>
        </p:blipFill>
        <p:spPr>
          <a:xfrm rot="10800000">
            <a:off x="8530409" y="1236879"/>
            <a:ext cx="898310" cy="907618"/>
          </a:xfrm>
          <a:prstGeom prst="ellipse">
            <a:avLst/>
          </a:prstGeom>
        </p:spPr>
      </p:pic>
      <p:pic>
        <p:nvPicPr>
          <p:cNvPr id="22" name="Picture 21" descr="A close up of a device&#10;&#10;Description automatically generated">
            <a:extLst>
              <a:ext uri="{FF2B5EF4-FFF2-40B4-BE49-F238E27FC236}">
                <a16:creationId xmlns:a16="http://schemas.microsoft.com/office/drawing/2014/main" id="{E32C7683-3C63-BA0F-3AE3-7910D7C7F4FF}"/>
              </a:ext>
            </a:extLst>
          </p:cNvPr>
          <p:cNvPicPr>
            <a:picLocks noChangeAspect="1"/>
          </p:cNvPicPr>
          <p:nvPr/>
        </p:nvPicPr>
        <p:blipFill>
          <a:blip r:embed="rId10" cstate="screen">
            <a:extLst>
              <a:ext uri="{28A0092B-C50C-407E-A947-70E740481C1C}">
                <a14:useLocalDpi xmlns:a14="http://schemas.microsoft.com/office/drawing/2010/main"/>
              </a:ext>
            </a:extLst>
          </a:blip>
          <a:srcRect/>
          <a:stretch/>
        </p:blipFill>
        <p:spPr>
          <a:xfrm rot="10800000">
            <a:off x="7127442" y="4379261"/>
            <a:ext cx="985188" cy="977704"/>
          </a:xfrm>
          <a:prstGeom prst="ellipse">
            <a:avLst/>
          </a:prstGeom>
        </p:spPr>
      </p:pic>
      <p:pic>
        <p:nvPicPr>
          <p:cNvPr id="23" name="Picture 22" descr="A pair of buttons with a flower design&#10;&#10;Description automatically generated">
            <a:extLst>
              <a:ext uri="{FF2B5EF4-FFF2-40B4-BE49-F238E27FC236}">
                <a16:creationId xmlns:a16="http://schemas.microsoft.com/office/drawing/2014/main" id="{DAEE1346-21C2-F520-0DA3-A930C41C5D91}"/>
              </a:ext>
            </a:extLst>
          </p:cNvPr>
          <p:cNvPicPr>
            <a:picLocks noChangeAspect="1"/>
          </p:cNvPicPr>
          <p:nvPr/>
        </p:nvPicPr>
        <p:blipFill>
          <a:blip r:embed="rId11" cstate="screen">
            <a:extLst>
              <a:ext uri="{28A0092B-C50C-407E-A947-70E740481C1C}">
                <a14:useLocalDpi xmlns:a14="http://schemas.microsoft.com/office/drawing/2010/main"/>
              </a:ext>
            </a:extLst>
          </a:blip>
          <a:srcRect/>
          <a:stretch/>
        </p:blipFill>
        <p:spPr>
          <a:xfrm rot="10800000">
            <a:off x="8445144" y="4863724"/>
            <a:ext cx="953295" cy="914401"/>
          </a:xfrm>
          <a:prstGeom prst="ellipse">
            <a:avLst/>
          </a:prstGeom>
        </p:spPr>
      </p:pic>
      <p:pic>
        <p:nvPicPr>
          <p:cNvPr id="24" name="Picture 23" descr="A close up of a couple of objects&#10;&#10;Description automatically generated">
            <a:extLst>
              <a:ext uri="{FF2B5EF4-FFF2-40B4-BE49-F238E27FC236}">
                <a16:creationId xmlns:a16="http://schemas.microsoft.com/office/drawing/2014/main" id="{E87619CE-EF3D-E637-0AC4-8EFF828DD3AC}"/>
              </a:ext>
            </a:extLst>
          </p:cNvPr>
          <p:cNvPicPr>
            <a:picLocks noChangeAspect="1"/>
          </p:cNvPicPr>
          <p:nvPr/>
        </p:nvPicPr>
        <p:blipFill>
          <a:blip r:embed="rId12" cstate="screen">
            <a:extLst>
              <a:ext uri="{28A0092B-C50C-407E-A947-70E740481C1C}">
                <a14:useLocalDpi xmlns:a14="http://schemas.microsoft.com/office/drawing/2010/main"/>
              </a:ext>
            </a:extLst>
          </a:blip>
          <a:srcRect/>
          <a:stretch/>
        </p:blipFill>
        <p:spPr>
          <a:xfrm rot="10800000">
            <a:off x="9889938" y="1858619"/>
            <a:ext cx="904187" cy="914399"/>
          </a:xfrm>
          <a:prstGeom prst="ellipse">
            <a:avLst/>
          </a:prstGeom>
        </p:spPr>
      </p:pic>
      <p:pic>
        <p:nvPicPr>
          <p:cNvPr id="25" name="Picture 24" descr="A close up of a button&#10;&#10;Description automatically generated">
            <a:extLst>
              <a:ext uri="{FF2B5EF4-FFF2-40B4-BE49-F238E27FC236}">
                <a16:creationId xmlns:a16="http://schemas.microsoft.com/office/drawing/2014/main" id="{C36312CA-EF84-11F3-6B05-864C168CCDE0}"/>
              </a:ext>
            </a:extLst>
          </p:cNvPr>
          <p:cNvPicPr>
            <a:picLocks noChangeAspect="1"/>
          </p:cNvPicPr>
          <p:nvPr/>
        </p:nvPicPr>
        <p:blipFill>
          <a:blip r:embed="rId13" cstate="screen">
            <a:extLst>
              <a:ext uri="{28A0092B-C50C-407E-A947-70E740481C1C}">
                <a14:useLocalDpi xmlns:a14="http://schemas.microsoft.com/office/drawing/2010/main"/>
              </a:ext>
            </a:extLst>
          </a:blip>
          <a:srcRect/>
          <a:stretch/>
        </p:blipFill>
        <p:spPr>
          <a:xfrm rot="10800000">
            <a:off x="6645140" y="3094534"/>
            <a:ext cx="931498" cy="925795"/>
          </a:xfrm>
          <a:prstGeom prst="ellipse">
            <a:avLst/>
          </a:prstGeom>
        </p:spPr>
      </p:pic>
      <p:sp>
        <p:nvSpPr>
          <p:cNvPr id="26" name="TextBox 25">
            <a:extLst>
              <a:ext uri="{FF2B5EF4-FFF2-40B4-BE49-F238E27FC236}">
                <a16:creationId xmlns:a16="http://schemas.microsoft.com/office/drawing/2014/main" id="{1ABF4A59-9E6F-E44D-7ED2-528C426D064B}"/>
              </a:ext>
            </a:extLst>
          </p:cNvPr>
          <p:cNvSpPr txBox="1"/>
          <p:nvPr/>
        </p:nvSpPr>
        <p:spPr>
          <a:xfrm>
            <a:off x="7917318" y="3180945"/>
            <a:ext cx="2124491" cy="646331"/>
          </a:xfrm>
          <a:prstGeom prst="rect">
            <a:avLst/>
          </a:prstGeom>
          <a:noFill/>
        </p:spPr>
        <p:txBody>
          <a:bodyPr wrap="square" rtlCol="0">
            <a:spAutoFit/>
          </a:bodyPr>
          <a:lstStyle/>
          <a:p>
            <a:pPr algn="ctr"/>
            <a:r>
              <a:rPr lang="en-US" b="1" dirty="0">
                <a:solidFill>
                  <a:srgbClr val="FFC000"/>
                </a:solidFill>
              </a:rPr>
              <a:t>19</a:t>
            </a:r>
            <a:r>
              <a:rPr lang="en-US" b="1" baseline="30000" dirty="0">
                <a:solidFill>
                  <a:srgbClr val="FFC000"/>
                </a:solidFill>
              </a:rPr>
              <a:t>th</a:t>
            </a:r>
            <a:r>
              <a:rPr lang="en-US" b="1" dirty="0">
                <a:solidFill>
                  <a:srgbClr val="FFC000"/>
                </a:solidFill>
              </a:rPr>
              <a:t> century Birmingham Trade</a:t>
            </a:r>
          </a:p>
        </p:txBody>
      </p:sp>
      <p:sp>
        <p:nvSpPr>
          <p:cNvPr id="3" name="Footer Placeholder 2">
            <a:extLst>
              <a:ext uri="{FF2B5EF4-FFF2-40B4-BE49-F238E27FC236}">
                <a16:creationId xmlns:a16="http://schemas.microsoft.com/office/drawing/2014/main" id="{2F766CE1-381E-941B-1805-0E7810B6FEAA}"/>
              </a:ext>
            </a:extLst>
          </p:cNvPr>
          <p:cNvSpPr>
            <a:spLocks noGrp="1"/>
          </p:cNvSpPr>
          <p:nvPr>
            <p:ph type="ftr" sz="quarter" idx="11"/>
          </p:nvPr>
        </p:nvSpPr>
        <p:spPr/>
        <p:txBody>
          <a:bodyPr/>
          <a:lstStyle/>
          <a:p>
            <a:r>
              <a:rPr lang="en-US"/>
              <a:t>© National Button Society, 2024</a:t>
            </a:r>
          </a:p>
        </p:txBody>
      </p:sp>
    </p:spTree>
    <p:extLst>
      <p:ext uri="{BB962C8B-B14F-4D97-AF65-F5344CB8AC3E}">
        <p14:creationId xmlns:p14="http://schemas.microsoft.com/office/powerpoint/2010/main" val="1061043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1000"/>
                                        <p:tgtEl>
                                          <p:spTgt spid="19"/>
                                        </p:tgtEl>
                                      </p:cBhvr>
                                    </p:animEffect>
                                    <p:anim calcmode="lin" valueType="num">
                                      <p:cBhvr>
                                        <p:cTn id="8" dur="1000" fill="hold"/>
                                        <p:tgtEl>
                                          <p:spTgt spid="19"/>
                                        </p:tgtEl>
                                        <p:attrNameLst>
                                          <p:attrName>ppt_x</p:attrName>
                                        </p:attrNameLst>
                                      </p:cBhvr>
                                      <p:tavLst>
                                        <p:tav tm="0">
                                          <p:val>
                                            <p:strVal val="#ppt_x"/>
                                          </p:val>
                                        </p:tav>
                                        <p:tav tm="100000">
                                          <p:val>
                                            <p:strVal val="#ppt_x"/>
                                          </p:val>
                                        </p:tav>
                                      </p:tavLst>
                                    </p:anim>
                                    <p:anim calcmode="lin" valueType="num">
                                      <p:cBhvr>
                                        <p:cTn id="9" dur="1000" fill="hold"/>
                                        <p:tgtEl>
                                          <p:spTgt spid="19"/>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25"/>
                                        </p:tgtEl>
                                        <p:attrNameLst>
                                          <p:attrName>style.visibility</p:attrName>
                                        </p:attrNameLst>
                                      </p:cBhvr>
                                      <p:to>
                                        <p:strVal val="visible"/>
                                      </p:to>
                                    </p:set>
                                    <p:animEffect transition="in" filter="fade">
                                      <p:cBhvr>
                                        <p:cTn id="12" dur="1000"/>
                                        <p:tgtEl>
                                          <p:spTgt spid="25"/>
                                        </p:tgtEl>
                                      </p:cBhvr>
                                    </p:animEffect>
                                    <p:anim calcmode="lin" valueType="num">
                                      <p:cBhvr>
                                        <p:cTn id="13" dur="1000" fill="hold"/>
                                        <p:tgtEl>
                                          <p:spTgt spid="25"/>
                                        </p:tgtEl>
                                        <p:attrNameLst>
                                          <p:attrName>ppt_x</p:attrName>
                                        </p:attrNameLst>
                                      </p:cBhvr>
                                      <p:tavLst>
                                        <p:tav tm="0">
                                          <p:val>
                                            <p:strVal val="#ppt_x"/>
                                          </p:val>
                                        </p:tav>
                                        <p:tav tm="100000">
                                          <p:val>
                                            <p:strVal val="#ppt_x"/>
                                          </p:val>
                                        </p:tav>
                                      </p:tavLst>
                                    </p:anim>
                                    <p:anim calcmode="lin" valueType="num">
                                      <p:cBhvr>
                                        <p:cTn id="14" dur="1000" fill="hold"/>
                                        <p:tgtEl>
                                          <p:spTgt spid="25"/>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22"/>
                                        </p:tgtEl>
                                        <p:attrNameLst>
                                          <p:attrName>style.visibility</p:attrName>
                                        </p:attrNameLst>
                                      </p:cBhvr>
                                      <p:to>
                                        <p:strVal val="visible"/>
                                      </p:to>
                                    </p:set>
                                    <p:animEffect transition="in" filter="fade">
                                      <p:cBhvr>
                                        <p:cTn id="17" dur="1000"/>
                                        <p:tgtEl>
                                          <p:spTgt spid="22"/>
                                        </p:tgtEl>
                                      </p:cBhvr>
                                    </p:animEffect>
                                    <p:anim calcmode="lin" valueType="num">
                                      <p:cBhvr>
                                        <p:cTn id="18" dur="1000" fill="hold"/>
                                        <p:tgtEl>
                                          <p:spTgt spid="22"/>
                                        </p:tgtEl>
                                        <p:attrNameLst>
                                          <p:attrName>ppt_x</p:attrName>
                                        </p:attrNameLst>
                                      </p:cBhvr>
                                      <p:tavLst>
                                        <p:tav tm="0">
                                          <p:val>
                                            <p:strVal val="#ppt_x"/>
                                          </p:val>
                                        </p:tav>
                                        <p:tav tm="100000">
                                          <p:val>
                                            <p:strVal val="#ppt_x"/>
                                          </p:val>
                                        </p:tav>
                                      </p:tavLst>
                                    </p:anim>
                                    <p:anim calcmode="lin" valueType="num">
                                      <p:cBhvr>
                                        <p:cTn id="19" dur="1000" fill="hold"/>
                                        <p:tgtEl>
                                          <p:spTgt spid="22"/>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23"/>
                                        </p:tgtEl>
                                        <p:attrNameLst>
                                          <p:attrName>style.visibility</p:attrName>
                                        </p:attrNameLst>
                                      </p:cBhvr>
                                      <p:to>
                                        <p:strVal val="visible"/>
                                      </p:to>
                                    </p:set>
                                    <p:animEffect transition="in" filter="fade">
                                      <p:cBhvr>
                                        <p:cTn id="22" dur="1000"/>
                                        <p:tgtEl>
                                          <p:spTgt spid="23"/>
                                        </p:tgtEl>
                                      </p:cBhvr>
                                    </p:animEffect>
                                    <p:anim calcmode="lin" valueType="num">
                                      <p:cBhvr>
                                        <p:cTn id="23" dur="1000" fill="hold"/>
                                        <p:tgtEl>
                                          <p:spTgt spid="23"/>
                                        </p:tgtEl>
                                        <p:attrNameLst>
                                          <p:attrName>ppt_x</p:attrName>
                                        </p:attrNameLst>
                                      </p:cBhvr>
                                      <p:tavLst>
                                        <p:tav tm="0">
                                          <p:val>
                                            <p:strVal val="#ppt_x"/>
                                          </p:val>
                                        </p:tav>
                                        <p:tav tm="100000">
                                          <p:val>
                                            <p:strVal val="#ppt_x"/>
                                          </p:val>
                                        </p:tav>
                                      </p:tavLst>
                                    </p:anim>
                                    <p:anim calcmode="lin" valueType="num">
                                      <p:cBhvr>
                                        <p:cTn id="24" dur="1000" fill="hold"/>
                                        <p:tgtEl>
                                          <p:spTgt spid="23"/>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fade">
                                      <p:cBhvr>
                                        <p:cTn id="27" dur="1000"/>
                                        <p:tgtEl>
                                          <p:spTgt spid="9"/>
                                        </p:tgtEl>
                                      </p:cBhvr>
                                    </p:animEffect>
                                    <p:anim calcmode="lin" valueType="num">
                                      <p:cBhvr>
                                        <p:cTn id="28" dur="1000" fill="hold"/>
                                        <p:tgtEl>
                                          <p:spTgt spid="9"/>
                                        </p:tgtEl>
                                        <p:attrNameLst>
                                          <p:attrName>ppt_x</p:attrName>
                                        </p:attrNameLst>
                                      </p:cBhvr>
                                      <p:tavLst>
                                        <p:tav tm="0">
                                          <p:val>
                                            <p:strVal val="#ppt_x"/>
                                          </p:val>
                                        </p:tav>
                                        <p:tav tm="100000">
                                          <p:val>
                                            <p:strVal val="#ppt_x"/>
                                          </p:val>
                                        </p:tav>
                                      </p:tavLst>
                                    </p:anim>
                                    <p:anim calcmode="lin" valueType="num">
                                      <p:cBhvr>
                                        <p:cTn id="29" dur="1000" fill="hold"/>
                                        <p:tgtEl>
                                          <p:spTgt spid="9"/>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0"/>
                                  </p:stCondLst>
                                  <p:childTnLst>
                                    <p:set>
                                      <p:cBhvr>
                                        <p:cTn id="31" dur="1" fill="hold">
                                          <p:stCondLst>
                                            <p:cond delay="0"/>
                                          </p:stCondLst>
                                        </p:cTn>
                                        <p:tgtEl>
                                          <p:spTgt spid="6"/>
                                        </p:tgtEl>
                                        <p:attrNameLst>
                                          <p:attrName>style.visibility</p:attrName>
                                        </p:attrNameLst>
                                      </p:cBhvr>
                                      <p:to>
                                        <p:strVal val="visible"/>
                                      </p:to>
                                    </p:set>
                                    <p:animEffect transition="in" filter="fade">
                                      <p:cBhvr>
                                        <p:cTn id="32" dur="1000"/>
                                        <p:tgtEl>
                                          <p:spTgt spid="6"/>
                                        </p:tgtEl>
                                      </p:cBhvr>
                                    </p:animEffect>
                                    <p:anim calcmode="lin" valueType="num">
                                      <p:cBhvr>
                                        <p:cTn id="33" dur="1000" fill="hold"/>
                                        <p:tgtEl>
                                          <p:spTgt spid="6"/>
                                        </p:tgtEl>
                                        <p:attrNameLst>
                                          <p:attrName>ppt_x</p:attrName>
                                        </p:attrNameLst>
                                      </p:cBhvr>
                                      <p:tavLst>
                                        <p:tav tm="0">
                                          <p:val>
                                            <p:strVal val="#ppt_x"/>
                                          </p:val>
                                        </p:tav>
                                        <p:tav tm="100000">
                                          <p:val>
                                            <p:strVal val="#ppt_x"/>
                                          </p:val>
                                        </p:tav>
                                      </p:tavLst>
                                    </p:anim>
                                    <p:anim calcmode="lin" valueType="num">
                                      <p:cBhvr>
                                        <p:cTn id="34" dur="1000" fill="hold"/>
                                        <p:tgtEl>
                                          <p:spTgt spid="6"/>
                                        </p:tgtEl>
                                        <p:attrNameLst>
                                          <p:attrName>ppt_y</p:attrName>
                                        </p:attrNameLst>
                                      </p:cBhvr>
                                      <p:tavLst>
                                        <p:tav tm="0">
                                          <p:val>
                                            <p:strVal val="#ppt_y+.1"/>
                                          </p:val>
                                        </p:tav>
                                        <p:tav tm="100000">
                                          <p:val>
                                            <p:strVal val="#ppt_y"/>
                                          </p:val>
                                        </p:tav>
                                      </p:tavLst>
                                    </p:anim>
                                  </p:childTnLst>
                                </p:cTn>
                              </p:par>
                              <p:par>
                                <p:cTn id="35" presetID="42" presetClass="entr" presetSubtype="0" fill="hold" nodeType="withEffect">
                                  <p:stCondLst>
                                    <p:cond delay="0"/>
                                  </p:stCondLst>
                                  <p:childTnLst>
                                    <p:set>
                                      <p:cBhvr>
                                        <p:cTn id="36" dur="1" fill="hold">
                                          <p:stCondLst>
                                            <p:cond delay="0"/>
                                          </p:stCondLst>
                                        </p:cTn>
                                        <p:tgtEl>
                                          <p:spTgt spid="24"/>
                                        </p:tgtEl>
                                        <p:attrNameLst>
                                          <p:attrName>style.visibility</p:attrName>
                                        </p:attrNameLst>
                                      </p:cBhvr>
                                      <p:to>
                                        <p:strVal val="visible"/>
                                      </p:to>
                                    </p:set>
                                    <p:animEffect transition="in" filter="fade">
                                      <p:cBhvr>
                                        <p:cTn id="37" dur="1000"/>
                                        <p:tgtEl>
                                          <p:spTgt spid="24"/>
                                        </p:tgtEl>
                                      </p:cBhvr>
                                    </p:animEffect>
                                    <p:anim calcmode="lin" valueType="num">
                                      <p:cBhvr>
                                        <p:cTn id="38" dur="1000" fill="hold"/>
                                        <p:tgtEl>
                                          <p:spTgt spid="24"/>
                                        </p:tgtEl>
                                        <p:attrNameLst>
                                          <p:attrName>ppt_x</p:attrName>
                                        </p:attrNameLst>
                                      </p:cBhvr>
                                      <p:tavLst>
                                        <p:tav tm="0">
                                          <p:val>
                                            <p:strVal val="#ppt_x"/>
                                          </p:val>
                                        </p:tav>
                                        <p:tav tm="100000">
                                          <p:val>
                                            <p:strVal val="#ppt_x"/>
                                          </p:val>
                                        </p:tav>
                                      </p:tavLst>
                                    </p:anim>
                                    <p:anim calcmode="lin" valueType="num">
                                      <p:cBhvr>
                                        <p:cTn id="39" dur="1000" fill="hold"/>
                                        <p:tgtEl>
                                          <p:spTgt spid="24"/>
                                        </p:tgtEl>
                                        <p:attrNameLst>
                                          <p:attrName>ppt_y</p:attrName>
                                        </p:attrNameLst>
                                      </p:cBhvr>
                                      <p:tavLst>
                                        <p:tav tm="0">
                                          <p:val>
                                            <p:strVal val="#ppt_y+.1"/>
                                          </p:val>
                                        </p:tav>
                                        <p:tav tm="100000">
                                          <p:val>
                                            <p:strVal val="#ppt_y"/>
                                          </p:val>
                                        </p:tav>
                                      </p:tavLst>
                                    </p:anim>
                                  </p:childTnLst>
                                </p:cTn>
                              </p:par>
                              <p:par>
                                <p:cTn id="40" presetID="42" presetClass="entr" presetSubtype="0" fill="hold" nodeType="withEffect">
                                  <p:stCondLst>
                                    <p:cond delay="0"/>
                                  </p:stCondLst>
                                  <p:childTnLst>
                                    <p:set>
                                      <p:cBhvr>
                                        <p:cTn id="41" dur="1" fill="hold">
                                          <p:stCondLst>
                                            <p:cond delay="0"/>
                                          </p:stCondLst>
                                        </p:cTn>
                                        <p:tgtEl>
                                          <p:spTgt spid="21"/>
                                        </p:tgtEl>
                                        <p:attrNameLst>
                                          <p:attrName>style.visibility</p:attrName>
                                        </p:attrNameLst>
                                      </p:cBhvr>
                                      <p:to>
                                        <p:strVal val="visible"/>
                                      </p:to>
                                    </p:set>
                                    <p:animEffect transition="in" filter="fade">
                                      <p:cBhvr>
                                        <p:cTn id="42" dur="1000"/>
                                        <p:tgtEl>
                                          <p:spTgt spid="21"/>
                                        </p:tgtEl>
                                      </p:cBhvr>
                                    </p:animEffect>
                                    <p:anim calcmode="lin" valueType="num">
                                      <p:cBhvr>
                                        <p:cTn id="43" dur="1000" fill="hold"/>
                                        <p:tgtEl>
                                          <p:spTgt spid="21"/>
                                        </p:tgtEl>
                                        <p:attrNameLst>
                                          <p:attrName>ppt_x</p:attrName>
                                        </p:attrNameLst>
                                      </p:cBhvr>
                                      <p:tavLst>
                                        <p:tav tm="0">
                                          <p:val>
                                            <p:strVal val="#ppt_x"/>
                                          </p:val>
                                        </p:tav>
                                        <p:tav tm="100000">
                                          <p:val>
                                            <p:strVal val="#ppt_x"/>
                                          </p:val>
                                        </p:tav>
                                      </p:tavLst>
                                    </p:anim>
                                    <p:anim calcmode="lin" valueType="num">
                                      <p:cBhvr>
                                        <p:cTn id="44" dur="1000" fill="hold"/>
                                        <p:tgtEl>
                                          <p:spTgt spid="21"/>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0"/>
                                  </p:stCondLst>
                                  <p:childTnLst>
                                    <p:set>
                                      <p:cBhvr>
                                        <p:cTn id="46" dur="1" fill="hold">
                                          <p:stCondLst>
                                            <p:cond delay="0"/>
                                          </p:stCondLst>
                                        </p:cTn>
                                        <p:tgtEl>
                                          <p:spTgt spid="26"/>
                                        </p:tgtEl>
                                        <p:attrNameLst>
                                          <p:attrName>style.visibility</p:attrName>
                                        </p:attrNameLst>
                                      </p:cBhvr>
                                      <p:to>
                                        <p:strVal val="visible"/>
                                      </p:to>
                                    </p:set>
                                    <p:animEffect transition="in" filter="fade">
                                      <p:cBhvr>
                                        <p:cTn id="47" dur="1000"/>
                                        <p:tgtEl>
                                          <p:spTgt spid="26"/>
                                        </p:tgtEl>
                                      </p:cBhvr>
                                    </p:animEffect>
                                    <p:anim calcmode="lin" valueType="num">
                                      <p:cBhvr>
                                        <p:cTn id="48" dur="1000" fill="hold"/>
                                        <p:tgtEl>
                                          <p:spTgt spid="26"/>
                                        </p:tgtEl>
                                        <p:attrNameLst>
                                          <p:attrName>ppt_x</p:attrName>
                                        </p:attrNameLst>
                                      </p:cBhvr>
                                      <p:tavLst>
                                        <p:tav tm="0">
                                          <p:val>
                                            <p:strVal val="#ppt_x"/>
                                          </p:val>
                                        </p:tav>
                                        <p:tav tm="100000">
                                          <p:val>
                                            <p:strVal val="#ppt_x"/>
                                          </p:val>
                                        </p:tav>
                                      </p:tavLst>
                                    </p:anim>
                                    <p:anim calcmode="lin" valueType="num">
                                      <p:cBhvr>
                                        <p:cTn id="49" dur="1000" fill="hold"/>
                                        <p:tgtEl>
                                          <p:spTgt spid="2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91B96B8-B47E-ECC0-46D9-C165C6E7BC29}"/>
              </a:ext>
            </a:extLst>
          </p:cNvPr>
          <p:cNvSpPr/>
          <p:nvPr/>
        </p:nvSpPr>
        <p:spPr>
          <a:xfrm>
            <a:off x="0" y="0"/>
            <a:ext cx="12192000" cy="6858000"/>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7CA5FDF-AB3F-CBCA-0107-613D2609909D}"/>
              </a:ext>
            </a:extLst>
          </p:cNvPr>
          <p:cNvSpPr>
            <a:spLocks noGrp="1"/>
          </p:cNvSpPr>
          <p:nvPr>
            <p:ph type="title"/>
          </p:nvPr>
        </p:nvSpPr>
        <p:spPr/>
        <p:txBody>
          <a:bodyPr/>
          <a:lstStyle/>
          <a:p>
            <a:r>
              <a:rPr lang="en-US" dirty="0">
                <a:solidFill>
                  <a:srgbClr val="FFC000"/>
                </a:solidFill>
              </a:rPr>
              <a:t>France</a:t>
            </a:r>
          </a:p>
        </p:txBody>
      </p:sp>
      <p:pic>
        <p:nvPicPr>
          <p:cNvPr id="22" name="Picture 21" descr="A circular object with a picture of the eiffel tower&#10;&#10;Description automatically generated">
            <a:extLst>
              <a:ext uri="{FF2B5EF4-FFF2-40B4-BE49-F238E27FC236}">
                <a16:creationId xmlns:a16="http://schemas.microsoft.com/office/drawing/2014/main" id="{1D89430A-3E56-CA6F-101B-3BB21F9DC7F3}"/>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083856" y="3581980"/>
            <a:ext cx="1595984" cy="1547198"/>
          </a:xfrm>
          <a:prstGeom prst="ellipse">
            <a:avLst/>
          </a:prstGeom>
        </p:spPr>
      </p:pic>
      <p:pic>
        <p:nvPicPr>
          <p:cNvPr id="24" name="Picture 23" descr="A round metal object with a dog head&#10;&#10;Description automatically generated">
            <a:extLst>
              <a:ext uri="{FF2B5EF4-FFF2-40B4-BE49-F238E27FC236}">
                <a16:creationId xmlns:a16="http://schemas.microsoft.com/office/drawing/2014/main" id="{3D26C9C3-9BE5-986A-755C-34D18230682F}"/>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8638298" y="4947554"/>
            <a:ext cx="1385570" cy="1352065"/>
          </a:xfrm>
          <a:prstGeom prst="ellipse">
            <a:avLst/>
          </a:prstGeom>
        </p:spPr>
      </p:pic>
      <p:pic>
        <p:nvPicPr>
          <p:cNvPr id="26" name="Picture 25" descr="A round silver coin with a picture of people&#10;&#10;Description automatically generated">
            <a:extLst>
              <a:ext uri="{FF2B5EF4-FFF2-40B4-BE49-F238E27FC236}">
                <a16:creationId xmlns:a16="http://schemas.microsoft.com/office/drawing/2014/main" id="{ACA7E12A-1A22-9807-22B0-1353E698E99D}"/>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9487607" y="3260785"/>
            <a:ext cx="1689514" cy="1686769"/>
          </a:xfrm>
          <a:prstGeom prst="ellipse">
            <a:avLst/>
          </a:prstGeom>
        </p:spPr>
      </p:pic>
      <p:sp>
        <p:nvSpPr>
          <p:cNvPr id="28" name="TextBox 27">
            <a:extLst>
              <a:ext uri="{FF2B5EF4-FFF2-40B4-BE49-F238E27FC236}">
                <a16:creationId xmlns:a16="http://schemas.microsoft.com/office/drawing/2014/main" id="{53D5C64D-C7E9-C72B-F3EF-D1E08594A061}"/>
              </a:ext>
            </a:extLst>
          </p:cNvPr>
          <p:cNvSpPr txBox="1"/>
          <p:nvPr/>
        </p:nvSpPr>
        <p:spPr>
          <a:xfrm>
            <a:off x="8415601" y="2411539"/>
            <a:ext cx="2045761" cy="923330"/>
          </a:xfrm>
          <a:prstGeom prst="rect">
            <a:avLst/>
          </a:prstGeom>
          <a:noFill/>
        </p:spPr>
        <p:txBody>
          <a:bodyPr wrap="square" rtlCol="0">
            <a:spAutoFit/>
          </a:bodyPr>
          <a:lstStyle/>
          <a:p>
            <a:r>
              <a:rPr lang="en-US" b="1" dirty="0">
                <a:solidFill>
                  <a:srgbClr val="FFC000"/>
                </a:solidFill>
              </a:rPr>
              <a:t>19</a:t>
            </a:r>
            <a:r>
              <a:rPr lang="en-US" b="1" baseline="30000" dirty="0">
                <a:solidFill>
                  <a:srgbClr val="FFC000"/>
                </a:solidFill>
              </a:rPr>
              <a:t>th</a:t>
            </a:r>
            <a:r>
              <a:rPr lang="en-US" b="1" dirty="0">
                <a:solidFill>
                  <a:srgbClr val="FFC000"/>
                </a:solidFill>
              </a:rPr>
              <a:t> century French shell and metals</a:t>
            </a:r>
          </a:p>
        </p:txBody>
      </p:sp>
      <p:pic>
        <p:nvPicPr>
          <p:cNvPr id="4" name="Picture 3" descr="A round pink and gold object&#10;&#10;Description automatically generated">
            <a:extLst>
              <a:ext uri="{FF2B5EF4-FFF2-40B4-BE49-F238E27FC236}">
                <a16:creationId xmlns:a16="http://schemas.microsoft.com/office/drawing/2014/main" id="{FD3C199B-1422-1131-9183-C3D4953B4DD2}"/>
              </a:ext>
            </a:extLst>
          </p:cNvPr>
          <p:cNvPicPr>
            <a:picLocks noChangeAspect="1"/>
          </p:cNvPicPr>
          <p:nvPr/>
        </p:nvPicPr>
        <p:blipFill>
          <a:blip r:embed="rId6" cstate="screen">
            <a:extLst>
              <a:ext uri="{28A0092B-C50C-407E-A947-70E740481C1C}">
                <a14:useLocalDpi xmlns:a14="http://schemas.microsoft.com/office/drawing/2010/main"/>
              </a:ext>
            </a:extLst>
          </a:blip>
          <a:srcRect/>
          <a:stretch/>
        </p:blipFill>
        <p:spPr>
          <a:xfrm rot="5400000">
            <a:off x="6390004" y="2447779"/>
            <a:ext cx="1510918" cy="1468269"/>
          </a:xfrm>
          <a:prstGeom prst="ellipse">
            <a:avLst/>
          </a:prstGeom>
        </p:spPr>
      </p:pic>
      <p:pic>
        <p:nvPicPr>
          <p:cNvPr id="6" name="Picture 5" descr="A round blue button with gold and white designs&#10;&#10;Description automatically generated">
            <a:extLst>
              <a:ext uri="{FF2B5EF4-FFF2-40B4-BE49-F238E27FC236}">
                <a16:creationId xmlns:a16="http://schemas.microsoft.com/office/drawing/2014/main" id="{307F0202-B86F-8022-A733-FBCCEC53F64D}"/>
              </a:ext>
            </a:extLst>
          </p:cNvPr>
          <p:cNvPicPr>
            <a:picLocks noChangeAspect="1"/>
          </p:cNvPicPr>
          <p:nvPr/>
        </p:nvPicPr>
        <p:blipFill>
          <a:blip r:embed="rId7" cstate="screen">
            <a:extLst>
              <a:ext uri="{28A0092B-C50C-407E-A947-70E740481C1C}">
                <a14:useLocalDpi xmlns:a14="http://schemas.microsoft.com/office/drawing/2010/main"/>
              </a:ext>
            </a:extLst>
          </a:blip>
          <a:srcRect/>
          <a:stretch/>
        </p:blipFill>
        <p:spPr>
          <a:xfrm rot="10800000">
            <a:off x="823506" y="2602222"/>
            <a:ext cx="1838634" cy="1811453"/>
          </a:xfrm>
          <a:prstGeom prst="ellipse">
            <a:avLst/>
          </a:prstGeom>
        </p:spPr>
      </p:pic>
      <p:pic>
        <p:nvPicPr>
          <p:cNvPr id="9" name="Picture 8" descr="A round metal object with a blue and white flower design&#10;&#10;Description automatically generated">
            <a:extLst>
              <a:ext uri="{FF2B5EF4-FFF2-40B4-BE49-F238E27FC236}">
                <a16:creationId xmlns:a16="http://schemas.microsoft.com/office/drawing/2014/main" id="{67F8FB09-5D10-6EDE-F94C-F9C084698CF1}"/>
              </a:ext>
            </a:extLst>
          </p:cNvPr>
          <p:cNvPicPr>
            <a:picLocks noChangeAspect="1"/>
          </p:cNvPicPr>
          <p:nvPr/>
        </p:nvPicPr>
        <p:blipFill>
          <a:blip r:embed="rId8" cstate="screen">
            <a:extLst>
              <a:ext uri="{28A0092B-C50C-407E-A947-70E740481C1C}">
                <a14:useLocalDpi xmlns:a14="http://schemas.microsoft.com/office/drawing/2010/main"/>
              </a:ext>
            </a:extLst>
          </a:blip>
          <a:srcRect/>
          <a:stretch/>
        </p:blipFill>
        <p:spPr>
          <a:xfrm rot="10800000">
            <a:off x="2238563" y="1079581"/>
            <a:ext cx="1745522" cy="1770907"/>
          </a:xfrm>
          <a:prstGeom prst="ellipse">
            <a:avLst/>
          </a:prstGeom>
        </p:spPr>
      </p:pic>
      <p:pic>
        <p:nvPicPr>
          <p:cNvPr id="11" name="Picture 10" descr="A circular object with a pink and blue design&#10;&#10;Description automatically generated">
            <a:extLst>
              <a:ext uri="{FF2B5EF4-FFF2-40B4-BE49-F238E27FC236}">
                <a16:creationId xmlns:a16="http://schemas.microsoft.com/office/drawing/2014/main" id="{0E72F28E-7E23-4FB1-D243-0764C32BFF4C}"/>
              </a:ext>
            </a:extLst>
          </p:cNvPr>
          <p:cNvPicPr>
            <a:picLocks noChangeAspect="1"/>
          </p:cNvPicPr>
          <p:nvPr/>
        </p:nvPicPr>
        <p:blipFill>
          <a:blip r:embed="rId9" cstate="screen">
            <a:extLst>
              <a:ext uri="{28A0092B-C50C-407E-A947-70E740481C1C}">
                <a14:useLocalDpi xmlns:a14="http://schemas.microsoft.com/office/drawing/2010/main"/>
              </a:ext>
            </a:extLst>
          </a:blip>
          <a:srcRect/>
          <a:stretch/>
        </p:blipFill>
        <p:spPr>
          <a:xfrm rot="10800000">
            <a:off x="1430351" y="4067464"/>
            <a:ext cx="1752524" cy="1760179"/>
          </a:xfrm>
          <a:prstGeom prst="ellipse">
            <a:avLst/>
          </a:prstGeom>
        </p:spPr>
      </p:pic>
      <p:pic>
        <p:nvPicPr>
          <p:cNvPr id="13" name="Picture 12" descr="A round object with a picture on it&#10;&#10;Description automatically generated">
            <a:extLst>
              <a:ext uri="{FF2B5EF4-FFF2-40B4-BE49-F238E27FC236}">
                <a16:creationId xmlns:a16="http://schemas.microsoft.com/office/drawing/2014/main" id="{D48F3E89-F820-226A-89FD-78E2B29EDCD0}"/>
              </a:ext>
            </a:extLst>
          </p:cNvPr>
          <p:cNvPicPr>
            <a:picLocks noChangeAspect="1"/>
          </p:cNvPicPr>
          <p:nvPr/>
        </p:nvPicPr>
        <p:blipFill>
          <a:blip r:embed="rId10" cstate="screen">
            <a:extLst>
              <a:ext uri="{28A0092B-C50C-407E-A947-70E740481C1C}">
                <a14:useLocalDpi xmlns:a14="http://schemas.microsoft.com/office/drawing/2010/main"/>
              </a:ext>
            </a:extLst>
          </a:blip>
          <a:srcRect/>
          <a:stretch/>
        </p:blipFill>
        <p:spPr>
          <a:xfrm rot="10800000">
            <a:off x="4747347" y="4187270"/>
            <a:ext cx="2126507" cy="2124246"/>
          </a:xfrm>
          <a:prstGeom prst="ellipse">
            <a:avLst/>
          </a:prstGeom>
        </p:spPr>
      </p:pic>
      <p:pic>
        <p:nvPicPr>
          <p:cNvPr id="15" name="Picture 14" descr="A round object with a painting on it&#10;&#10;Description automatically generated">
            <a:extLst>
              <a:ext uri="{FF2B5EF4-FFF2-40B4-BE49-F238E27FC236}">
                <a16:creationId xmlns:a16="http://schemas.microsoft.com/office/drawing/2014/main" id="{3672698B-5BEF-C3AF-E34D-A19A8D096167}"/>
              </a:ext>
            </a:extLst>
          </p:cNvPr>
          <p:cNvPicPr>
            <a:picLocks noChangeAspect="1"/>
          </p:cNvPicPr>
          <p:nvPr/>
        </p:nvPicPr>
        <p:blipFill>
          <a:blip r:embed="rId11" cstate="screen">
            <a:extLst>
              <a:ext uri="{28A0092B-C50C-407E-A947-70E740481C1C}">
                <a14:useLocalDpi xmlns:a14="http://schemas.microsoft.com/office/drawing/2010/main"/>
              </a:ext>
            </a:extLst>
          </a:blip>
          <a:srcRect/>
          <a:stretch/>
        </p:blipFill>
        <p:spPr>
          <a:xfrm rot="10800000">
            <a:off x="4118189" y="848416"/>
            <a:ext cx="2655975" cy="2659532"/>
          </a:xfrm>
          <a:prstGeom prst="ellipse">
            <a:avLst/>
          </a:prstGeom>
        </p:spPr>
      </p:pic>
      <p:pic>
        <p:nvPicPr>
          <p:cNvPr id="21" name="Picture 20" descr="A close-up of a round box&#10;&#10;Description automatically generated">
            <a:extLst>
              <a:ext uri="{FF2B5EF4-FFF2-40B4-BE49-F238E27FC236}">
                <a16:creationId xmlns:a16="http://schemas.microsoft.com/office/drawing/2014/main" id="{388D7348-4BB3-4A02-8D1C-286115E6B0E2}"/>
              </a:ext>
            </a:extLst>
          </p:cNvPr>
          <p:cNvPicPr>
            <a:picLocks noChangeAspect="1"/>
          </p:cNvPicPr>
          <p:nvPr/>
        </p:nvPicPr>
        <p:blipFill>
          <a:blip r:embed="rId12" cstate="screen">
            <a:extLst>
              <a:ext uri="{28A0092B-C50C-407E-A947-70E740481C1C}">
                <a14:useLocalDpi xmlns:a14="http://schemas.microsoft.com/office/drawing/2010/main"/>
              </a:ext>
            </a:extLst>
          </a:blip>
          <a:srcRect/>
          <a:stretch/>
        </p:blipFill>
        <p:spPr>
          <a:xfrm rot="10800000">
            <a:off x="2964936" y="2789338"/>
            <a:ext cx="2141218" cy="2158215"/>
          </a:xfrm>
          <a:prstGeom prst="ellipse">
            <a:avLst/>
          </a:prstGeom>
        </p:spPr>
      </p:pic>
      <p:pic>
        <p:nvPicPr>
          <p:cNvPr id="25" name="Picture 24" descr="A gold round object with a red flower&#10;&#10;Description automatically generated">
            <a:extLst>
              <a:ext uri="{FF2B5EF4-FFF2-40B4-BE49-F238E27FC236}">
                <a16:creationId xmlns:a16="http://schemas.microsoft.com/office/drawing/2014/main" id="{287F4605-F55A-D428-8864-7BA434579A3D}"/>
              </a:ext>
            </a:extLst>
          </p:cNvPr>
          <p:cNvPicPr>
            <a:picLocks noChangeAspect="1"/>
          </p:cNvPicPr>
          <p:nvPr/>
        </p:nvPicPr>
        <p:blipFill>
          <a:blip r:embed="rId13" cstate="screen">
            <a:extLst>
              <a:ext uri="{28A0092B-C50C-407E-A947-70E740481C1C}">
                <a14:useLocalDpi xmlns:a14="http://schemas.microsoft.com/office/drawing/2010/main"/>
              </a:ext>
            </a:extLst>
          </a:blip>
          <a:srcRect/>
          <a:stretch/>
        </p:blipFill>
        <p:spPr>
          <a:xfrm rot="10800000">
            <a:off x="6190951" y="372518"/>
            <a:ext cx="1468269" cy="1452920"/>
          </a:xfrm>
          <a:prstGeom prst="ellipse">
            <a:avLst/>
          </a:prstGeom>
        </p:spPr>
      </p:pic>
      <p:sp>
        <p:nvSpPr>
          <p:cNvPr id="27" name="TextBox 26">
            <a:extLst>
              <a:ext uri="{FF2B5EF4-FFF2-40B4-BE49-F238E27FC236}">
                <a16:creationId xmlns:a16="http://schemas.microsoft.com/office/drawing/2014/main" id="{96759B3B-3DA4-833F-0055-5FED91FF07D6}"/>
              </a:ext>
            </a:extLst>
          </p:cNvPr>
          <p:cNvSpPr txBox="1"/>
          <p:nvPr/>
        </p:nvSpPr>
        <p:spPr>
          <a:xfrm>
            <a:off x="5217584" y="3698132"/>
            <a:ext cx="1423155" cy="369332"/>
          </a:xfrm>
          <a:prstGeom prst="rect">
            <a:avLst/>
          </a:prstGeom>
          <a:noFill/>
        </p:spPr>
        <p:txBody>
          <a:bodyPr wrap="square" rtlCol="0">
            <a:spAutoFit/>
          </a:bodyPr>
          <a:lstStyle/>
          <a:p>
            <a:r>
              <a:rPr lang="en-US" b="1" dirty="0">
                <a:solidFill>
                  <a:srgbClr val="FFC000"/>
                </a:solidFill>
              </a:rPr>
              <a:t>18</a:t>
            </a:r>
            <a:r>
              <a:rPr lang="en-US" b="1" baseline="30000" dirty="0">
                <a:solidFill>
                  <a:srgbClr val="FFC000"/>
                </a:solidFill>
              </a:rPr>
              <a:t>th</a:t>
            </a:r>
            <a:r>
              <a:rPr lang="en-US" b="1" dirty="0">
                <a:solidFill>
                  <a:srgbClr val="FFC000"/>
                </a:solidFill>
              </a:rPr>
              <a:t> century</a:t>
            </a:r>
          </a:p>
        </p:txBody>
      </p:sp>
      <p:sp>
        <p:nvSpPr>
          <p:cNvPr id="3" name="Footer Placeholder 2">
            <a:extLst>
              <a:ext uri="{FF2B5EF4-FFF2-40B4-BE49-F238E27FC236}">
                <a16:creationId xmlns:a16="http://schemas.microsoft.com/office/drawing/2014/main" id="{EE9AB17D-75E8-C908-008B-3DB747D10EF9}"/>
              </a:ext>
            </a:extLst>
          </p:cNvPr>
          <p:cNvSpPr>
            <a:spLocks noGrp="1"/>
          </p:cNvSpPr>
          <p:nvPr>
            <p:ph type="ftr" sz="quarter" idx="11"/>
          </p:nvPr>
        </p:nvSpPr>
        <p:spPr/>
        <p:txBody>
          <a:bodyPr/>
          <a:lstStyle/>
          <a:p>
            <a:r>
              <a:rPr lang="en-US"/>
              <a:t>© National Button Society, 2024</a:t>
            </a:r>
          </a:p>
        </p:txBody>
      </p:sp>
    </p:spTree>
    <p:extLst>
      <p:ext uri="{BB962C8B-B14F-4D97-AF65-F5344CB8AC3E}">
        <p14:creationId xmlns:p14="http://schemas.microsoft.com/office/powerpoint/2010/main" val="23221721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1000"/>
                                        <p:tgtEl>
                                          <p:spTgt spid="21"/>
                                        </p:tgtEl>
                                      </p:cBhvr>
                                    </p:animEffect>
                                    <p:anim calcmode="lin" valueType="num">
                                      <p:cBhvr>
                                        <p:cTn id="8" dur="1000" fill="hold"/>
                                        <p:tgtEl>
                                          <p:spTgt spid="21"/>
                                        </p:tgtEl>
                                        <p:attrNameLst>
                                          <p:attrName>ppt_x</p:attrName>
                                        </p:attrNameLst>
                                      </p:cBhvr>
                                      <p:tavLst>
                                        <p:tav tm="0">
                                          <p:val>
                                            <p:strVal val="#ppt_x"/>
                                          </p:val>
                                        </p:tav>
                                        <p:tav tm="100000">
                                          <p:val>
                                            <p:strVal val="#ppt_x"/>
                                          </p:val>
                                        </p:tav>
                                      </p:tavLst>
                                    </p:anim>
                                    <p:anim calcmode="lin" valueType="num">
                                      <p:cBhvr>
                                        <p:cTn id="9"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fade">
                                      <p:cBhvr>
                                        <p:cTn id="14" dur="1000"/>
                                        <p:tgtEl>
                                          <p:spTgt spid="9"/>
                                        </p:tgtEl>
                                      </p:cBhvr>
                                    </p:animEffect>
                                    <p:anim calcmode="lin" valueType="num">
                                      <p:cBhvr>
                                        <p:cTn id="15" dur="1000" fill="hold"/>
                                        <p:tgtEl>
                                          <p:spTgt spid="9"/>
                                        </p:tgtEl>
                                        <p:attrNameLst>
                                          <p:attrName>ppt_x</p:attrName>
                                        </p:attrNameLst>
                                      </p:cBhvr>
                                      <p:tavLst>
                                        <p:tav tm="0">
                                          <p:val>
                                            <p:strVal val="#ppt_x"/>
                                          </p:val>
                                        </p:tav>
                                        <p:tav tm="100000">
                                          <p:val>
                                            <p:strVal val="#ppt_x"/>
                                          </p:val>
                                        </p:tav>
                                      </p:tavLst>
                                    </p:anim>
                                    <p:anim calcmode="lin" valueType="num">
                                      <p:cBhvr>
                                        <p:cTn id="16"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fade">
                                      <p:cBhvr>
                                        <p:cTn id="21" dur="1000"/>
                                        <p:tgtEl>
                                          <p:spTgt spid="6"/>
                                        </p:tgtEl>
                                      </p:cBhvr>
                                    </p:animEffect>
                                    <p:anim calcmode="lin" valueType="num">
                                      <p:cBhvr>
                                        <p:cTn id="22" dur="1000" fill="hold"/>
                                        <p:tgtEl>
                                          <p:spTgt spid="6"/>
                                        </p:tgtEl>
                                        <p:attrNameLst>
                                          <p:attrName>ppt_x</p:attrName>
                                        </p:attrNameLst>
                                      </p:cBhvr>
                                      <p:tavLst>
                                        <p:tav tm="0">
                                          <p:val>
                                            <p:strVal val="#ppt_x"/>
                                          </p:val>
                                        </p:tav>
                                        <p:tav tm="100000">
                                          <p:val>
                                            <p:strVal val="#ppt_x"/>
                                          </p:val>
                                        </p:tav>
                                      </p:tavLst>
                                    </p:anim>
                                    <p:anim calcmode="lin" valueType="num">
                                      <p:cBhvr>
                                        <p:cTn id="23"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fade">
                                      <p:cBhvr>
                                        <p:cTn id="28" dur="1000"/>
                                        <p:tgtEl>
                                          <p:spTgt spid="11"/>
                                        </p:tgtEl>
                                      </p:cBhvr>
                                    </p:animEffect>
                                    <p:anim calcmode="lin" valueType="num">
                                      <p:cBhvr>
                                        <p:cTn id="29" dur="1000" fill="hold"/>
                                        <p:tgtEl>
                                          <p:spTgt spid="11"/>
                                        </p:tgtEl>
                                        <p:attrNameLst>
                                          <p:attrName>ppt_x</p:attrName>
                                        </p:attrNameLst>
                                      </p:cBhvr>
                                      <p:tavLst>
                                        <p:tav tm="0">
                                          <p:val>
                                            <p:strVal val="#ppt_x"/>
                                          </p:val>
                                        </p:tav>
                                        <p:tav tm="100000">
                                          <p:val>
                                            <p:strVal val="#ppt_x"/>
                                          </p:val>
                                        </p:tav>
                                      </p:tavLst>
                                    </p:anim>
                                    <p:anim calcmode="lin" valueType="num">
                                      <p:cBhvr>
                                        <p:cTn id="30"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25"/>
                                        </p:tgtEl>
                                        <p:attrNameLst>
                                          <p:attrName>style.visibility</p:attrName>
                                        </p:attrNameLst>
                                      </p:cBhvr>
                                      <p:to>
                                        <p:strVal val="visible"/>
                                      </p:to>
                                    </p:set>
                                    <p:animEffect transition="in" filter="fade">
                                      <p:cBhvr>
                                        <p:cTn id="35" dur="1000"/>
                                        <p:tgtEl>
                                          <p:spTgt spid="25"/>
                                        </p:tgtEl>
                                      </p:cBhvr>
                                    </p:animEffect>
                                    <p:anim calcmode="lin" valueType="num">
                                      <p:cBhvr>
                                        <p:cTn id="36" dur="1000" fill="hold"/>
                                        <p:tgtEl>
                                          <p:spTgt spid="25"/>
                                        </p:tgtEl>
                                        <p:attrNameLst>
                                          <p:attrName>ppt_x</p:attrName>
                                        </p:attrNameLst>
                                      </p:cBhvr>
                                      <p:tavLst>
                                        <p:tav tm="0">
                                          <p:val>
                                            <p:strVal val="#ppt_x"/>
                                          </p:val>
                                        </p:tav>
                                        <p:tav tm="100000">
                                          <p:val>
                                            <p:strVal val="#ppt_x"/>
                                          </p:val>
                                        </p:tav>
                                      </p:tavLst>
                                    </p:anim>
                                    <p:anim calcmode="lin" valueType="num">
                                      <p:cBhvr>
                                        <p:cTn id="37" dur="1000" fill="hold"/>
                                        <p:tgtEl>
                                          <p:spTgt spid="25"/>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4"/>
                                        </p:tgtEl>
                                        <p:attrNameLst>
                                          <p:attrName>style.visibility</p:attrName>
                                        </p:attrNameLst>
                                      </p:cBhvr>
                                      <p:to>
                                        <p:strVal val="visible"/>
                                      </p:to>
                                    </p:set>
                                    <p:animEffect transition="in" filter="fade">
                                      <p:cBhvr>
                                        <p:cTn id="42" dur="1000"/>
                                        <p:tgtEl>
                                          <p:spTgt spid="4"/>
                                        </p:tgtEl>
                                      </p:cBhvr>
                                    </p:animEffect>
                                    <p:anim calcmode="lin" valueType="num">
                                      <p:cBhvr>
                                        <p:cTn id="43" dur="1000" fill="hold"/>
                                        <p:tgtEl>
                                          <p:spTgt spid="4"/>
                                        </p:tgtEl>
                                        <p:attrNameLst>
                                          <p:attrName>ppt_x</p:attrName>
                                        </p:attrNameLst>
                                      </p:cBhvr>
                                      <p:tavLst>
                                        <p:tav tm="0">
                                          <p:val>
                                            <p:strVal val="#ppt_x"/>
                                          </p:val>
                                        </p:tav>
                                        <p:tav tm="100000">
                                          <p:val>
                                            <p:strVal val="#ppt_x"/>
                                          </p:val>
                                        </p:tav>
                                      </p:tavLst>
                                    </p:anim>
                                    <p:anim calcmode="lin" valueType="num">
                                      <p:cBhvr>
                                        <p:cTn id="44"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nodeType="clickEffect">
                                  <p:stCondLst>
                                    <p:cond delay="0"/>
                                  </p:stCondLst>
                                  <p:childTnLst>
                                    <p:set>
                                      <p:cBhvr>
                                        <p:cTn id="48" dur="1" fill="hold">
                                          <p:stCondLst>
                                            <p:cond delay="0"/>
                                          </p:stCondLst>
                                        </p:cTn>
                                        <p:tgtEl>
                                          <p:spTgt spid="13"/>
                                        </p:tgtEl>
                                        <p:attrNameLst>
                                          <p:attrName>style.visibility</p:attrName>
                                        </p:attrNameLst>
                                      </p:cBhvr>
                                      <p:to>
                                        <p:strVal val="visible"/>
                                      </p:to>
                                    </p:set>
                                    <p:animEffect transition="in" filter="fade">
                                      <p:cBhvr>
                                        <p:cTn id="49" dur="1000"/>
                                        <p:tgtEl>
                                          <p:spTgt spid="13"/>
                                        </p:tgtEl>
                                      </p:cBhvr>
                                    </p:animEffect>
                                    <p:anim calcmode="lin" valueType="num">
                                      <p:cBhvr>
                                        <p:cTn id="50" dur="1000" fill="hold"/>
                                        <p:tgtEl>
                                          <p:spTgt spid="13"/>
                                        </p:tgtEl>
                                        <p:attrNameLst>
                                          <p:attrName>ppt_x</p:attrName>
                                        </p:attrNameLst>
                                      </p:cBhvr>
                                      <p:tavLst>
                                        <p:tav tm="0">
                                          <p:val>
                                            <p:strVal val="#ppt_x"/>
                                          </p:val>
                                        </p:tav>
                                        <p:tav tm="100000">
                                          <p:val>
                                            <p:strVal val="#ppt_x"/>
                                          </p:val>
                                        </p:tav>
                                      </p:tavLst>
                                    </p:anim>
                                    <p:anim calcmode="lin" valueType="num">
                                      <p:cBhvr>
                                        <p:cTn id="51"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28"/>
                                        </p:tgtEl>
                                        <p:attrNameLst>
                                          <p:attrName>style.visibility</p:attrName>
                                        </p:attrNameLst>
                                      </p:cBhvr>
                                      <p:to>
                                        <p:strVal val="visible"/>
                                      </p:to>
                                    </p:set>
                                    <p:animEffect transition="in" filter="fade">
                                      <p:cBhvr>
                                        <p:cTn id="56" dur="1000"/>
                                        <p:tgtEl>
                                          <p:spTgt spid="28"/>
                                        </p:tgtEl>
                                      </p:cBhvr>
                                    </p:animEffect>
                                    <p:anim calcmode="lin" valueType="num">
                                      <p:cBhvr>
                                        <p:cTn id="57" dur="1000" fill="hold"/>
                                        <p:tgtEl>
                                          <p:spTgt spid="28"/>
                                        </p:tgtEl>
                                        <p:attrNameLst>
                                          <p:attrName>ppt_x</p:attrName>
                                        </p:attrNameLst>
                                      </p:cBhvr>
                                      <p:tavLst>
                                        <p:tav tm="0">
                                          <p:val>
                                            <p:strVal val="#ppt_x"/>
                                          </p:val>
                                        </p:tav>
                                        <p:tav tm="100000">
                                          <p:val>
                                            <p:strVal val="#ppt_x"/>
                                          </p:val>
                                        </p:tav>
                                      </p:tavLst>
                                    </p:anim>
                                    <p:anim calcmode="lin" valueType="num">
                                      <p:cBhvr>
                                        <p:cTn id="58" dur="1000" fill="hold"/>
                                        <p:tgtEl>
                                          <p:spTgt spid="28"/>
                                        </p:tgtEl>
                                        <p:attrNameLst>
                                          <p:attrName>ppt_y</p:attrName>
                                        </p:attrNameLst>
                                      </p:cBhvr>
                                      <p:tavLst>
                                        <p:tav tm="0">
                                          <p:val>
                                            <p:strVal val="#ppt_y+.1"/>
                                          </p:val>
                                        </p:tav>
                                        <p:tav tm="100000">
                                          <p:val>
                                            <p:strVal val="#ppt_y"/>
                                          </p:val>
                                        </p:tav>
                                      </p:tavLst>
                                    </p:anim>
                                  </p:childTnLst>
                                </p:cTn>
                              </p:par>
                              <p:par>
                                <p:cTn id="59" presetID="42" presetClass="entr" presetSubtype="0" fill="hold" nodeType="withEffect">
                                  <p:stCondLst>
                                    <p:cond delay="0"/>
                                  </p:stCondLst>
                                  <p:childTnLst>
                                    <p:set>
                                      <p:cBhvr>
                                        <p:cTn id="60" dur="1" fill="hold">
                                          <p:stCondLst>
                                            <p:cond delay="0"/>
                                          </p:stCondLst>
                                        </p:cTn>
                                        <p:tgtEl>
                                          <p:spTgt spid="22"/>
                                        </p:tgtEl>
                                        <p:attrNameLst>
                                          <p:attrName>style.visibility</p:attrName>
                                        </p:attrNameLst>
                                      </p:cBhvr>
                                      <p:to>
                                        <p:strVal val="visible"/>
                                      </p:to>
                                    </p:set>
                                    <p:animEffect transition="in" filter="fade">
                                      <p:cBhvr>
                                        <p:cTn id="61" dur="1000"/>
                                        <p:tgtEl>
                                          <p:spTgt spid="22"/>
                                        </p:tgtEl>
                                      </p:cBhvr>
                                    </p:animEffect>
                                    <p:anim calcmode="lin" valueType="num">
                                      <p:cBhvr>
                                        <p:cTn id="62" dur="1000" fill="hold"/>
                                        <p:tgtEl>
                                          <p:spTgt spid="22"/>
                                        </p:tgtEl>
                                        <p:attrNameLst>
                                          <p:attrName>ppt_x</p:attrName>
                                        </p:attrNameLst>
                                      </p:cBhvr>
                                      <p:tavLst>
                                        <p:tav tm="0">
                                          <p:val>
                                            <p:strVal val="#ppt_x"/>
                                          </p:val>
                                        </p:tav>
                                        <p:tav tm="100000">
                                          <p:val>
                                            <p:strVal val="#ppt_x"/>
                                          </p:val>
                                        </p:tav>
                                      </p:tavLst>
                                    </p:anim>
                                    <p:anim calcmode="lin" valueType="num">
                                      <p:cBhvr>
                                        <p:cTn id="63" dur="1000" fill="hold"/>
                                        <p:tgtEl>
                                          <p:spTgt spid="22"/>
                                        </p:tgtEl>
                                        <p:attrNameLst>
                                          <p:attrName>ppt_y</p:attrName>
                                        </p:attrNameLst>
                                      </p:cBhvr>
                                      <p:tavLst>
                                        <p:tav tm="0">
                                          <p:val>
                                            <p:strVal val="#ppt_y+.1"/>
                                          </p:val>
                                        </p:tav>
                                        <p:tav tm="100000">
                                          <p:val>
                                            <p:strVal val="#ppt_y"/>
                                          </p:val>
                                        </p:tav>
                                      </p:tavLst>
                                    </p:anim>
                                  </p:childTnLst>
                                </p:cTn>
                              </p:par>
                              <p:par>
                                <p:cTn id="64" presetID="42" presetClass="entr" presetSubtype="0" fill="hold" nodeType="withEffect">
                                  <p:stCondLst>
                                    <p:cond delay="0"/>
                                  </p:stCondLst>
                                  <p:childTnLst>
                                    <p:set>
                                      <p:cBhvr>
                                        <p:cTn id="65" dur="1" fill="hold">
                                          <p:stCondLst>
                                            <p:cond delay="0"/>
                                          </p:stCondLst>
                                        </p:cTn>
                                        <p:tgtEl>
                                          <p:spTgt spid="24"/>
                                        </p:tgtEl>
                                        <p:attrNameLst>
                                          <p:attrName>style.visibility</p:attrName>
                                        </p:attrNameLst>
                                      </p:cBhvr>
                                      <p:to>
                                        <p:strVal val="visible"/>
                                      </p:to>
                                    </p:set>
                                    <p:animEffect transition="in" filter="fade">
                                      <p:cBhvr>
                                        <p:cTn id="66" dur="1000"/>
                                        <p:tgtEl>
                                          <p:spTgt spid="24"/>
                                        </p:tgtEl>
                                      </p:cBhvr>
                                    </p:animEffect>
                                    <p:anim calcmode="lin" valueType="num">
                                      <p:cBhvr>
                                        <p:cTn id="67" dur="1000" fill="hold"/>
                                        <p:tgtEl>
                                          <p:spTgt spid="24"/>
                                        </p:tgtEl>
                                        <p:attrNameLst>
                                          <p:attrName>ppt_x</p:attrName>
                                        </p:attrNameLst>
                                      </p:cBhvr>
                                      <p:tavLst>
                                        <p:tav tm="0">
                                          <p:val>
                                            <p:strVal val="#ppt_x"/>
                                          </p:val>
                                        </p:tav>
                                        <p:tav tm="100000">
                                          <p:val>
                                            <p:strVal val="#ppt_x"/>
                                          </p:val>
                                        </p:tav>
                                      </p:tavLst>
                                    </p:anim>
                                    <p:anim calcmode="lin" valueType="num">
                                      <p:cBhvr>
                                        <p:cTn id="68" dur="1000" fill="hold"/>
                                        <p:tgtEl>
                                          <p:spTgt spid="24"/>
                                        </p:tgtEl>
                                        <p:attrNameLst>
                                          <p:attrName>ppt_y</p:attrName>
                                        </p:attrNameLst>
                                      </p:cBhvr>
                                      <p:tavLst>
                                        <p:tav tm="0">
                                          <p:val>
                                            <p:strVal val="#ppt_y+.1"/>
                                          </p:val>
                                        </p:tav>
                                        <p:tav tm="100000">
                                          <p:val>
                                            <p:strVal val="#ppt_y"/>
                                          </p:val>
                                        </p:tav>
                                      </p:tavLst>
                                    </p:anim>
                                  </p:childTnLst>
                                </p:cTn>
                              </p:par>
                              <p:par>
                                <p:cTn id="69" presetID="42" presetClass="entr" presetSubtype="0" fill="hold" nodeType="withEffect">
                                  <p:stCondLst>
                                    <p:cond delay="0"/>
                                  </p:stCondLst>
                                  <p:childTnLst>
                                    <p:set>
                                      <p:cBhvr>
                                        <p:cTn id="70" dur="1" fill="hold">
                                          <p:stCondLst>
                                            <p:cond delay="0"/>
                                          </p:stCondLst>
                                        </p:cTn>
                                        <p:tgtEl>
                                          <p:spTgt spid="26"/>
                                        </p:tgtEl>
                                        <p:attrNameLst>
                                          <p:attrName>style.visibility</p:attrName>
                                        </p:attrNameLst>
                                      </p:cBhvr>
                                      <p:to>
                                        <p:strVal val="visible"/>
                                      </p:to>
                                    </p:set>
                                    <p:animEffect transition="in" filter="fade">
                                      <p:cBhvr>
                                        <p:cTn id="71" dur="1000"/>
                                        <p:tgtEl>
                                          <p:spTgt spid="26"/>
                                        </p:tgtEl>
                                      </p:cBhvr>
                                    </p:animEffect>
                                    <p:anim calcmode="lin" valueType="num">
                                      <p:cBhvr>
                                        <p:cTn id="72" dur="1000" fill="hold"/>
                                        <p:tgtEl>
                                          <p:spTgt spid="26"/>
                                        </p:tgtEl>
                                        <p:attrNameLst>
                                          <p:attrName>ppt_x</p:attrName>
                                        </p:attrNameLst>
                                      </p:cBhvr>
                                      <p:tavLst>
                                        <p:tav tm="0">
                                          <p:val>
                                            <p:strVal val="#ppt_x"/>
                                          </p:val>
                                        </p:tav>
                                        <p:tav tm="100000">
                                          <p:val>
                                            <p:strVal val="#ppt_x"/>
                                          </p:val>
                                        </p:tav>
                                      </p:tavLst>
                                    </p:anim>
                                    <p:anim calcmode="lin" valueType="num">
                                      <p:cBhvr>
                                        <p:cTn id="73" dur="1000" fill="hold"/>
                                        <p:tgtEl>
                                          <p:spTgt spid="2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C900AC7-7A76-D75C-B242-0AC878A8BA60}"/>
              </a:ext>
            </a:extLst>
          </p:cNvPr>
          <p:cNvSpPr/>
          <p:nvPr/>
        </p:nvSpPr>
        <p:spPr>
          <a:xfrm>
            <a:off x="0" y="0"/>
            <a:ext cx="12192000" cy="6858000"/>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E7CA5FDF-AB3F-CBCA-0107-613D2609909D}"/>
              </a:ext>
            </a:extLst>
          </p:cNvPr>
          <p:cNvSpPr>
            <a:spLocks noGrp="1"/>
          </p:cNvSpPr>
          <p:nvPr>
            <p:ph type="title"/>
          </p:nvPr>
        </p:nvSpPr>
        <p:spPr/>
        <p:txBody>
          <a:bodyPr/>
          <a:lstStyle/>
          <a:p>
            <a:r>
              <a:rPr lang="en-US" dirty="0">
                <a:solidFill>
                  <a:srgbClr val="FFC000"/>
                </a:solidFill>
              </a:rPr>
              <a:t>Czechoslovakia</a:t>
            </a:r>
            <a:br>
              <a:rPr lang="en-US" dirty="0">
                <a:solidFill>
                  <a:srgbClr val="FFC000"/>
                </a:solidFill>
              </a:rPr>
            </a:br>
            <a:r>
              <a:rPr lang="en-US" sz="1800" dirty="0">
                <a:solidFill>
                  <a:srgbClr val="FFC000"/>
                </a:solidFill>
              </a:rPr>
              <a:t>Currently Czech Republic</a:t>
            </a:r>
            <a:endParaRPr lang="en-US" dirty="0">
              <a:solidFill>
                <a:srgbClr val="FFC000"/>
              </a:solidFill>
            </a:endParaRPr>
          </a:p>
        </p:txBody>
      </p:sp>
      <p:pic>
        <p:nvPicPr>
          <p:cNvPr id="5" name="Picture 4" descr="A green and gold circular object&#10;&#10;Description automatically generated">
            <a:extLst>
              <a:ext uri="{FF2B5EF4-FFF2-40B4-BE49-F238E27FC236}">
                <a16:creationId xmlns:a16="http://schemas.microsoft.com/office/drawing/2014/main" id="{FEEC1181-AE5B-1F60-D254-C1BD958739BE}"/>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0598607" y="1724273"/>
            <a:ext cx="1084602" cy="1019284"/>
          </a:xfrm>
          <a:prstGeom prst="ellipse">
            <a:avLst/>
          </a:prstGeom>
        </p:spPr>
      </p:pic>
      <p:sp>
        <p:nvSpPr>
          <p:cNvPr id="28" name="TextBox 27">
            <a:extLst>
              <a:ext uri="{FF2B5EF4-FFF2-40B4-BE49-F238E27FC236}">
                <a16:creationId xmlns:a16="http://schemas.microsoft.com/office/drawing/2014/main" id="{53D5C64D-C7E9-C72B-F3EF-D1E08594A061}"/>
              </a:ext>
            </a:extLst>
          </p:cNvPr>
          <p:cNvSpPr txBox="1"/>
          <p:nvPr/>
        </p:nvSpPr>
        <p:spPr>
          <a:xfrm>
            <a:off x="6403341" y="658574"/>
            <a:ext cx="3993727" cy="369332"/>
          </a:xfrm>
          <a:prstGeom prst="rect">
            <a:avLst/>
          </a:prstGeom>
          <a:noFill/>
        </p:spPr>
        <p:txBody>
          <a:bodyPr wrap="square" rtlCol="0">
            <a:spAutoFit/>
          </a:bodyPr>
          <a:lstStyle/>
          <a:p>
            <a:r>
              <a:rPr lang="en-US" b="1" dirty="0"/>
              <a:t>Antique Czech glass</a:t>
            </a:r>
          </a:p>
        </p:txBody>
      </p:sp>
      <p:pic>
        <p:nvPicPr>
          <p:cNvPr id="15" name="Picture 14" descr="A close up of a button&#10;&#10;Description automatically generated">
            <a:extLst>
              <a:ext uri="{FF2B5EF4-FFF2-40B4-BE49-F238E27FC236}">
                <a16:creationId xmlns:a16="http://schemas.microsoft.com/office/drawing/2014/main" id="{8B19C0A2-8726-AF26-2335-FEDFB1082633}"/>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rot="10800000">
            <a:off x="7654670" y="3730711"/>
            <a:ext cx="1566961" cy="1526038"/>
          </a:xfrm>
          <a:prstGeom prst="ellipse">
            <a:avLst/>
          </a:prstGeom>
        </p:spPr>
      </p:pic>
      <p:pic>
        <p:nvPicPr>
          <p:cNvPr id="17" name="Picture 16" descr="A circular object with many small stones&#10;&#10;Description automatically generated">
            <a:extLst>
              <a:ext uri="{FF2B5EF4-FFF2-40B4-BE49-F238E27FC236}">
                <a16:creationId xmlns:a16="http://schemas.microsoft.com/office/drawing/2014/main" id="{429E8C25-37F8-000F-27C8-C5EA3E1177F6}"/>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rot="10800000">
            <a:off x="2882622" y="2772965"/>
            <a:ext cx="1606562" cy="1511111"/>
          </a:xfrm>
          <a:prstGeom prst="ellipse">
            <a:avLst/>
          </a:prstGeom>
        </p:spPr>
      </p:pic>
      <p:pic>
        <p:nvPicPr>
          <p:cNvPr id="19" name="Picture 18" descr="A round blue and white object with a red string&#10;&#10;Description automatically generated">
            <a:extLst>
              <a:ext uri="{FF2B5EF4-FFF2-40B4-BE49-F238E27FC236}">
                <a16:creationId xmlns:a16="http://schemas.microsoft.com/office/drawing/2014/main" id="{289A4CE6-A58F-3A30-E2B8-ECB6EF855109}"/>
              </a:ext>
            </a:extLst>
          </p:cNvPr>
          <p:cNvPicPr>
            <a:picLocks noChangeAspect="1"/>
          </p:cNvPicPr>
          <p:nvPr/>
        </p:nvPicPr>
        <p:blipFill>
          <a:blip r:embed="rId6" cstate="screen">
            <a:extLst>
              <a:ext uri="{28A0092B-C50C-407E-A947-70E740481C1C}">
                <a14:useLocalDpi xmlns:a14="http://schemas.microsoft.com/office/drawing/2010/main"/>
              </a:ext>
            </a:extLst>
          </a:blip>
          <a:srcRect/>
          <a:stretch/>
        </p:blipFill>
        <p:spPr>
          <a:xfrm rot="10800000">
            <a:off x="3772502" y="3576668"/>
            <a:ext cx="1778540" cy="1716831"/>
          </a:xfrm>
          <a:prstGeom prst="ellipse">
            <a:avLst/>
          </a:prstGeom>
        </p:spPr>
      </p:pic>
      <p:pic>
        <p:nvPicPr>
          <p:cNvPr id="21" name="Picture 20" descr="A round green and gold object with a black string&#10;&#10;Description automatically generated with medium confidence">
            <a:extLst>
              <a:ext uri="{FF2B5EF4-FFF2-40B4-BE49-F238E27FC236}">
                <a16:creationId xmlns:a16="http://schemas.microsoft.com/office/drawing/2014/main" id="{BD66EF73-E505-831F-FED9-82197CE1AF3E}"/>
              </a:ext>
            </a:extLst>
          </p:cNvPr>
          <p:cNvPicPr>
            <a:picLocks noChangeAspect="1"/>
          </p:cNvPicPr>
          <p:nvPr/>
        </p:nvPicPr>
        <p:blipFill>
          <a:blip r:embed="rId7" cstate="screen">
            <a:extLst>
              <a:ext uri="{28A0092B-C50C-407E-A947-70E740481C1C}">
                <a14:useLocalDpi xmlns:a14="http://schemas.microsoft.com/office/drawing/2010/main"/>
              </a:ext>
            </a:extLst>
          </a:blip>
          <a:srcRect/>
          <a:stretch/>
        </p:blipFill>
        <p:spPr>
          <a:xfrm rot="10800000">
            <a:off x="2138354" y="1819015"/>
            <a:ext cx="1200622" cy="1143640"/>
          </a:xfrm>
          <a:prstGeom prst="ellipse">
            <a:avLst/>
          </a:prstGeom>
        </p:spPr>
      </p:pic>
      <p:pic>
        <p:nvPicPr>
          <p:cNvPr id="27" name="Picture 26" descr="A circular object with a wire and a string&#10;&#10;Description automatically generated with medium confidence">
            <a:extLst>
              <a:ext uri="{FF2B5EF4-FFF2-40B4-BE49-F238E27FC236}">
                <a16:creationId xmlns:a16="http://schemas.microsoft.com/office/drawing/2014/main" id="{1CC4149F-CF66-3051-2D2C-7D5596410AD8}"/>
              </a:ext>
            </a:extLst>
          </p:cNvPr>
          <p:cNvPicPr>
            <a:picLocks noChangeAspect="1"/>
          </p:cNvPicPr>
          <p:nvPr/>
        </p:nvPicPr>
        <p:blipFill>
          <a:blip r:embed="rId8" cstate="screen">
            <a:extLst>
              <a:ext uri="{28A0092B-C50C-407E-A947-70E740481C1C}">
                <a14:useLocalDpi xmlns:a14="http://schemas.microsoft.com/office/drawing/2010/main"/>
              </a:ext>
            </a:extLst>
          </a:blip>
          <a:srcRect/>
          <a:stretch/>
        </p:blipFill>
        <p:spPr>
          <a:xfrm rot="10800000">
            <a:off x="5657850" y="1453195"/>
            <a:ext cx="1698150" cy="1697460"/>
          </a:xfrm>
          <a:prstGeom prst="ellipse">
            <a:avLst/>
          </a:prstGeom>
        </p:spPr>
      </p:pic>
      <p:pic>
        <p:nvPicPr>
          <p:cNvPr id="23" name="Picture 22" descr="A close up of a button&#10;&#10;Description automatically generated">
            <a:extLst>
              <a:ext uri="{FF2B5EF4-FFF2-40B4-BE49-F238E27FC236}">
                <a16:creationId xmlns:a16="http://schemas.microsoft.com/office/drawing/2014/main" id="{D98013DA-333C-035B-E55B-FB3B9EBD2D14}"/>
              </a:ext>
            </a:extLst>
          </p:cNvPr>
          <p:cNvPicPr>
            <a:picLocks noChangeAspect="1"/>
          </p:cNvPicPr>
          <p:nvPr/>
        </p:nvPicPr>
        <p:blipFill>
          <a:blip r:embed="rId9" cstate="screen">
            <a:extLst>
              <a:ext uri="{28A0092B-C50C-407E-A947-70E740481C1C}">
                <a14:useLocalDpi xmlns:a14="http://schemas.microsoft.com/office/drawing/2010/main"/>
              </a:ext>
            </a:extLst>
          </a:blip>
          <a:srcRect/>
          <a:stretch/>
        </p:blipFill>
        <p:spPr>
          <a:xfrm rot="10800000">
            <a:off x="2312208" y="4832335"/>
            <a:ext cx="1223808" cy="1190520"/>
          </a:xfrm>
          <a:prstGeom prst="ellipse">
            <a:avLst/>
          </a:prstGeom>
        </p:spPr>
      </p:pic>
      <p:pic>
        <p:nvPicPr>
          <p:cNvPr id="25" name="Picture 24" descr="A square object with a gold pattern&#10;&#10;Description automatically generated">
            <a:extLst>
              <a:ext uri="{FF2B5EF4-FFF2-40B4-BE49-F238E27FC236}">
                <a16:creationId xmlns:a16="http://schemas.microsoft.com/office/drawing/2014/main" id="{E69AD8AE-748C-AA13-0843-95362CE17476}"/>
              </a:ext>
            </a:extLst>
          </p:cNvPr>
          <p:cNvPicPr>
            <a:picLocks noChangeAspect="1"/>
          </p:cNvPicPr>
          <p:nvPr/>
        </p:nvPicPr>
        <p:blipFill>
          <a:blip r:embed="rId10" cstate="screen">
            <a:extLst>
              <a:ext uri="{28A0092B-C50C-407E-A947-70E740481C1C}">
                <a14:useLocalDpi xmlns:a14="http://schemas.microsoft.com/office/drawing/2010/main"/>
              </a:ext>
            </a:extLst>
          </a:blip>
          <a:srcRect/>
          <a:stretch/>
        </p:blipFill>
        <p:spPr>
          <a:xfrm rot="10800000">
            <a:off x="5526016" y="4953630"/>
            <a:ext cx="1163397" cy="1190519"/>
          </a:xfrm>
          <a:prstGeom prst="roundRect">
            <a:avLst/>
          </a:prstGeom>
        </p:spPr>
      </p:pic>
      <p:pic>
        <p:nvPicPr>
          <p:cNvPr id="30" name="Picture 29" descr="A circular object with flowers and leaves&#10;&#10;Description automatically generated">
            <a:extLst>
              <a:ext uri="{FF2B5EF4-FFF2-40B4-BE49-F238E27FC236}">
                <a16:creationId xmlns:a16="http://schemas.microsoft.com/office/drawing/2014/main" id="{C0A51BE0-9703-A3BB-C6AE-057ECA737B7E}"/>
              </a:ext>
            </a:extLst>
          </p:cNvPr>
          <p:cNvPicPr>
            <a:picLocks noChangeAspect="1"/>
          </p:cNvPicPr>
          <p:nvPr/>
        </p:nvPicPr>
        <p:blipFill>
          <a:blip r:embed="rId11" cstate="screen">
            <a:extLst>
              <a:ext uri="{28A0092B-C50C-407E-A947-70E740481C1C}">
                <a14:useLocalDpi xmlns:a14="http://schemas.microsoft.com/office/drawing/2010/main"/>
              </a:ext>
            </a:extLst>
          </a:blip>
          <a:srcRect/>
          <a:stretch/>
        </p:blipFill>
        <p:spPr>
          <a:xfrm rot="10800000">
            <a:off x="7523304" y="2040836"/>
            <a:ext cx="1413380" cy="1385157"/>
          </a:xfrm>
          <a:prstGeom prst="ellipse">
            <a:avLst/>
          </a:prstGeom>
        </p:spPr>
      </p:pic>
      <p:pic>
        <p:nvPicPr>
          <p:cNvPr id="13" name="Picture 12" descr="A close up of a button&#10;&#10;Description automatically generated">
            <a:extLst>
              <a:ext uri="{FF2B5EF4-FFF2-40B4-BE49-F238E27FC236}">
                <a16:creationId xmlns:a16="http://schemas.microsoft.com/office/drawing/2014/main" id="{13FE646A-461B-131B-ED9A-21BA30BE1C9C}"/>
              </a:ext>
            </a:extLst>
          </p:cNvPr>
          <p:cNvPicPr>
            <a:picLocks noChangeAspect="1"/>
          </p:cNvPicPr>
          <p:nvPr/>
        </p:nvPicPr>
        <p:blipFill>
          <a:blip r:embed="rId12" cstate="screen">
            <a:extLst>
              <a:ext uri="{28A0092B-C50C-407E-A947-70E740481C1C}">
                <a14:useLocalDpi xmlns:a14="http://schemas.microsoft.com/office/drawing/2010/main"/>
              </a:ext>
            </a:extLst>
          </a:blip>
          <a:srcRect/>
          <a:stretch/>
        </p:blipFill>
        <p:spPr>
          <a:xfrm rot="10800000">
            <a:off x="3882016" y="1552716"/>
            <a:ext cx="1992193" cy="1876283"/>
          </a:xfrm>
          <a:prstGeom prst="ellipse">
            <a:avLst/>
          </a:prstGeom>
        </p:spPr>
      </p:pic>
      <p:pic>
        <p:nvPicPr>
          <p:cNvPr id="11" name="Picture 10" descr="A green and black round object&#10;&#10;Description automatically generated">
            <a:extLst>
              <a:ext uri="{FF2B5EF4-FFF2-40B4-BE49-F238E27FC236}">
                <a16:creationId xmlns:a16="http://schemas.microsoft.com/office/drawing/2014/main" id="{AC7F43DE-3504-2BD2-918B-57D700EE4622}"/>
              </a:ext>
            </a:extLst>
          </p:cNvPr>
          <p:cNvPicPr>
            <a:picLocks noChangeAspect="1"/>
          </p:cNvPicPr>
          <p:nvPr/>
        </p:nvPicPr>
        <p:blipFill>
          <a:blip r:embed="rId13" cstate="screen">
            <a:extLst>
              <a:ext uri="{28A0092B-C50C-407E-A947-70E740481C1C}">
                <a14:useLocalDpi xmlns:a14="http://schemas.microsoft.com/office/drawing/2010/main"/>
              </a:ext>
            </a:extLst>
          </a:blip>
          <a:srcRect/>
          <a:stretch/>
        </p:blipFill>
        <p:spPr>
          <a:xfrm rot="10800000">
            <a:off x="5951969" y="3057438"/>
            <a:ext cx="1849508" cy="1841214"/>
          </a:xfrm>
          <a:prstGeom prst="ellipse">
            <a:avLst/>
          </a:prstGeom>
        </p:spPr>
      </p:pic>
      <p:sp>
        <p:nvSpPr>
          <p:cNvPr id="3" name="TextBox 2">
            <a:extLst>
              <a:ext uri="{FF2B5EF4-FFF2-40B4-BE49-F238E27FC236}">
                <a16:creationId xmlns:a16="http://schemas.microsoft.com/office/drawing/2014/main" id="{508CA030-12B7-C2ED-D06F-5AC60F42E32B}"/>
              </a:ext>
            </a:extLst>
          </p:cNvPr>
          <p:cNvSpPr txBox="1"/>
          <p:nvPr/>
        </p:nvSpPr>
        <p:spPr>
          <a:xfrm>
            <a:off x="666140" y="4262866"/>
            <a:ext cx="2530741" cy="369332"/>
          </a:xfrm>
          <a:prstGeom prst="rect">
            <a:avLst/>
          </a:prstGeom>
          <a:noFill/>
        </p:spPr>
        <p:txBody>
          <a:bodyPr wrap="square" rtlCol="0">
            <a:spAutoFit/>
          </a:bodyPr>
          <a:lstStyle/>
          <a:p>
            <a:r>
              <a:rPr lang="en-US" b="1" dirty="0">
                <a:solidFill>
                  <a:srgbClr val="FFC000"/>
                </a:solidFill>
              </a:rPr>
              <a:t>19</a:t>
            </a:r>
            <a:r>
              <a:rPr lang="en-US" b="1" baseline="30000" dirty="0">
                <a:solidFill>
                  <a:srgbClr val="FFC000"/>
                </a:solidFill>
              </a:rPr>
              <a:t>th</a:t>
            </a:r>
            <a:r>
              <a:rPr lang="en-US" b="1" dirty="0">
                <a:solidFill>
                  <a:srgbClr val="FFC000"/>
                </a:solidFill>
              </a:rPr>
              <a:t> century lacy glass</a:t>
            </a:r>
          </a:p>
        </p:txBody>
      </p:sp>
      <p:pic>
        <p:nvPicPr>
          <p:cNvPr id="6" name="Picture 5" descr="A group of blue round objects&#10;&#10;Description automatically generated">
            <a:extLst>
              <a:ext uri="{FF2B5EF4-FFF2-40B4-BE49-F238E27FC236}">
                <a16:creationId xmlns:a16="http://schemas.microsoft.com/office/drawing/2014/main" id="{C3BE5610-E0B8-7466-2AA9-A8B3B0700F52}"/>
              </a:ext>
            </a:extLst>
          </p:cNvPr>
          <p:cNvPicPr>
            <a:picLocks noChangeAspect="1"/>
          </p:cNvPicPr>
          <p:nvPr/>
        </p:nvPicPr>
        <p:blipFill>
          <a:blip r:embed="rId14" cstate="screen">
            <a:extLst>
              <a:ext uri="{28A0092B-C50C-407E-A947-70E740481C1C}">
                <a14:useLocalDpi xmlns:a14="http://schemas.microsoft.com/office/drawing/2010/main"/>
              </a:ext>
            </a:extLst>
          </a:blip>
          <a:srcRect/>
          <a:stretch/>
        </p:blipFill>
        <p:spPr>
          <a:xfrm rot="5400000">
            <a:off x="8977597" y="2337113"/>
            <a:ext cx="1861775" cy="1890011"/>
          </a:xfrm>
          <a:prstGeom prst="ellipse">
            <a:avLst/>
          </a:prstGeom>
        </p:spPr>
      </p:pic>
      <p:pic>
        <p:nvPicPr>
          <p:cNvPr id="12" name="Picture 11" descr="A group of round buttons&#10;&#10;Description automatically generated">
            <a:extLst>
              <a:ext uri="{FF2B5EF4-FFF2-40B4-BE49-F238E27FC236}">
                <a16:creationId xmlns:a16="http://schemas.microsoft.com/office/drawing/2014/main" id="{A173F2A9-BF60-1AB8-4C0A-F9C224D16C9B}"/>
              </a:ext>
            </a:extLst>
          </p:cNvPr>
          <p:cNvPicPr>
            <a:picLocks noChangeAspect="1"/>
          </p:cNvPicPr>
          <p:nvPr/>
        </p:nvPicPr>
        <p:blipFill>
          <a:blip r:embed="rId15" cstate="screen">
            <a:extLst>
              <a:ext uri="{28A0092B-C50C-407E-A947-70E740481C1C}">
                <a14:useLocalDpi xmlns:a14="http://schemas.microsoft.com/office/drawing/2010/main"/>
              </a:ext>
            </a:extLst>
          </a:blip>
          <a:srcRect/>
          <a:stretch/>
        </p:blipFill>
        <p:spPr>
          <a:xfrm rot="5400000">
            <a:off x="10460568" y="3829943"/>
            <a:ext cx="1383335" cy="1327574"/>
          </a:xfrm>
          <a:prstGeom prst="ellipse">
            <a:avLst/>
          </a:prstGeom>
        </p:spPr>
      </p:pic>
      <p:pic>
        <p:nvPicPr>
          <p:cNvPr id="16" name="Picture 15" descr="A round green object with black strings&#10;&#10;Description automatically generated">
            <a:extLst>
              <a:ext uri="{FF2B5EF4-FFF2-40B4-BE49-F238E27FC236}">
                <a16:creationId xmlns:a16="http://schemas.microsoft.com/office/drawing/2014/main" id="{295DBFC0-BE36-1F15-22B1-B80FF12611FF}"/>
              </a:ext>
            </a:extLst>
          </p:cNvPr>
          <p:cNvPicPr>
            <a:picLocks noChangeAspect="1"/>
          </p:cNvPicPr>
          <p:nvPr/>
        </p:nvPicPr>
        <p:blipFill>
          <a:blip r:embed="rId16" cstate="screen">
            <a:extLst>
              <a:ext uri="{28A0092B-C50C-407E-A947-70E740481C1C}">
                <a14:useLocalDpi xmlns:a14="http://schemas.microsoft.com/office/drawing/2010/main"/>
              </a:ext>
            </a:extLst>
          </a:blip>
          <a:srcRect/>
          <a:stretch/>
        </p:blipFill>
        <p:spPr>
          <a:xfrm rot="5400000">
            <a:off x="9237702" y="4823834"/>
            <a:ext cx="1379658" cy="1437344"/>
          </a:xfrm>
          <a:prstGeom prst="ellipse">
            <a:avLst/>
          </a:prstGeom>
        </p:spPr>
      </p:pic>
      <p:pic>
        <p:nvPicPr>
          <p:cNvPr id="20" name="Picture 19" descr="A group of round blue and green objects&#10;&#10;Description automatically generated">
            <a:extLst>
              <a:ext uri="{FF2B5EF4-FFF2-40B4-BE49-F238E27FC236}">
                <a16:creationId xmlns:a16="http://schemas.microsoft.com/office/drawing/2014/main" id="{7709876D-9854-1B06-3622-26106DB0370E}"/>
              </a:ext>
            </a:extLst>
          </p:cNvPr>
          <p:cNvPicPr>
            <a:picLocks noChangeAspect="1"/>
          </p:cNvPicPr>
          <p:nvPr/>
        </p:nvPicPr>
        <p:blipFill>
          <a:blip r:embed="rId17" cstate="screen">
            <a:extLst>
              <a:ext uri="{28A0092B-C50C-407E-A947-70E740481C1C}">
                <a14:useLocalDpi xmlns:a14="http://schemas.microsoft.com/office/drawing/2010/main"/>
              </a:ext>
            </a:extLst>
          </a:blip>
          <a:srcRect/>
          <a:stretch/>
        </p:blipFill>
        <p:spPr>
          <a:xfrm rot="5400000">
            <a:off x="7185740" y="757982"/>
            <a:ext cx="931265" cy="911886"/>
          </a:xfrm>
          <a:prstGeom prst="ellipse">
            <a:avLst/>
          </a:prstGeom>
        </p:spPr>
      </p:pic>
      <p:pic>
        <p:nvPicPr>
          <p:cNvPr id="24" name="Picture 23" descr="A group of blue round buttons&#10;&#10;Description automatically generated">
            <a:extLst>
              <a:ext uri="{FF2B5EF4-FFF2-40B4-BE49-F238E27FC236}">
                <a16:creationId xmlns:a16="http://schemas.microsoft.com/office/drawing/2014/main" id="{045BC01C-2E0A-3CD1-7FB1-32C636D12085}"/>
              </a:ext>
            </a:extLst>
          </p:cNvPr>
          <p:cNvPicPr>
            <a:picLocks noChangeAspect="1"/>
          </p:cNvPicPr>
          <p:nvPr/>
        </p:nvPicPr>
        <p:blipFill>
          <a:blip r:embed="rId18" cstate="screen">
            <a:extLst>
              <a:ext uri="{28A0092B-C50C-407E-A947-70E740481C1C}">
                <a14:useLocalDpi xmlns:a14="http://schemas.microsoft.com/office/drawing/2010/main"/>
              </a:ext>
            </a:extLst>
          </a:blip>
          <a:srcRect/>
          <a:stretch/>
        </p:blipFill>
        <p:spPr>
          <a:xfrm rot="5400000">
            <a:off x="8677651" y="778265"/>
            <a:ext cx="1324334" cy="1327574"/>
          </a:xfrm>
          <a:prstGeom prst="ellipse">
            <a:avLst/>
          </a:prstGeom>
        </p:spPr>
      </p:pic>
      <p:sp>
        <p:nvSpPr>
          <p:cNvPr id="26" name="TextBox 25">
            <a:extLst>
              <a:ext uri="{FF2B5EF4-FFF2-40B4-BE49-F238E27FC236}">
                <a16:creationId xmlns:a16="http://schemas.microsoft.com/office/drawing/2014/main" id="{E583C1AA-452F-4BB7-369A-9FFD6D7AF573}"/>
              </a:ext>
            </a:extLst>
          </p:cNvPr>
          <p:cNvSpPr txBox="1"/>
          <p:nvPr/>
        </p:nvSpPr>
        <p:spPr>
          <a:xfrm>
            <a:off x="10178018" y="789292"/>
            <a:ext cx="2045761" cy="923330"/>
          </a:xfrm>
          <a:prstGeom prst="rect">
            <a:avLst/>
          </a:prstGeom>
          <a:noFill/>
        </p:spPr>
        <p:txBody>
          <a:bodyPr wrap="square" rtlCol="0">
            <a:spAutoFit/>
          </a:bodyPr>
          <a:lstStyle/>
          <a:p>
            <a:r>
              <a:rPr lang="en-US" b="1" dirty="0">
                <a:solidFill>
                  <a:srgbClr val="FFC000"/>
                </a:solidFill>
              </a:rPr>
              <a:t>20</a:t>
            </a:r>
            <a:r>
              <a:rPr lang="en-US" b="1" baseline="30000" dirty="0">
                <a:solidFill>
                  <a:srgbClr val="FFC000"/>
                </a:solidFill>
              </a:rPr>
              <a:t>th</a:t>
            </a:r>
            <a:r>
              <a:rPr lang="en-US" b="1" dirty="0">
                <a:solidFill>
                  <a:srgbClr val="FFC000"/>
                </a:solidFill>
              </a:rPr>
              <a:t> century vintage Czech glass</a:t>
            </a:r>
          </a:p>
        </p:txBody>
      </p:sp>
      <p:sp>
        <p:nvSpPr>
          <p:cNvPr id="4" name="Footer Placeholder 3">
            <a:extLst>
              <a:ext uri="{FF2B5EF4-FFF2-40B4-BE49-F238E27FC236}">
                <a16:creationId xmlns:a16="http://schemas.microsoft.com/office/drawing/2014/main" id="{3D7F17D7-72FB-ACA0-322C-D52C7B4CD113}"/>
              </a:ext>
            </a:extLst>
          </p:cNvPr>
          <p:cNvSpPr>
            <a:spLocks noGrp="1"/>
          </p:cNvSpPr>
          <p:nvPr>
            <p:ph type="ftr" sz="quarter" idx="11"/>
          </p:nvPr>
        </p:nvSpPr>
        <p:spPr/>
        <p:txBody>
          <a:bodyPr/>
          <a:lstStyle/>
          <a:p>
            <a:r>
              <a:rPr lang="en-US"/>
              <a:t>© National Button Society, 2024</a:t>
            </a:r>
          </a:p>
        </p:txBody>
      </p:sp>
    </p:spTree>
    <p:extLst>
      <p:ext uri="{BB962C8B-B14F-4D97-AF65-F5344CB8AC3E}">
        <p14:creationId xmlns:p14="http://schemas.microsoft.com/office/powerpoint/2010/main" val="9738758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1000"/>
                                        <p:tgtEl>
                                          <p:spTgt spid="20"/>
                                        </p:tgtEl>
                                      </p:cBhvr>
                                    </p:animEffect>
                                    <p:anim calcmode="lin" valueType="num">
                                      <p:cBhvr>
                                        <p:cTn id="8" dur="1000" fill="hold"/>
                                        <p:tgtEl>
                                          <p:spTgt spid="20"/>
                                        </p:tgtEl>
                                        <p:attrNameLst>
                                          <p:attrName>ppt_x</p:attrName>
                                        </p:attrNameLst>
                                      </p:cBhvr>
                                      <p:tavLst>
                                        <p:tav tm="0">
                                          <p:val>
                                            <p:strVal val="#ppt_x"/>
                                          </p:val>
                                        </p:tav>
                                        <p:tav tm="100000">
                                          <p:val>
                                            <p:strVal val="#ppt_x"/>
                                          </p:val>
                                        </p:tav>
                                      </p:tavLst>
                                    </p:anim>
                                    <p:anim calcmode="lin" valueType="num">
                                      <p:cBhvr>
                                        <p:cTn id="9" dur="1000" fill="hold"/>
                                        <p:tgtEl>
                                          <p:spTgt spid="20"/>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24"/>
                                        </p:tgtEl>
                                        <p:attrNameLst>
                                          <p:attrName>style.visibility</p:attrName>
                                        </p:attrNameLst>
                                      </p:cBhvr>
                                      <p:to>
                                        <p:strVal val="visible"/>
                                      </p:to>
                                    </p:set>
                                    <p:animEffect transition="in" filter="fade">
                                      <p:cBhvr>
                                        <p:cTn id="12" dur="1000"/>
                                        <p:tgtEl>
                                          <p:spTgt spid="24"/>
                                        </p:tgtEl>
                                      </p:cBhvr>
                                    </p:animEffect>
                                    <p:anim calcmode="lin" valueType="num">
                                      <p:cBhvr>
                                        <p:cTn id="13" dur="1000" fill="hold"/>
                                        <p:tgtEl>
                                          <p:spTgt spid="24"/>
                                        </p:tgtEl>
                                        <p:attrNameLst>
                                          <p:attrName>ppt_x</p:attrName>
                                        </p:attrNameLst>
                                      </p:cBhvr>
                                      <p:tavLst>
                                        <p:tav tm="0">
                                          <p:val>
                                            <p:strVal val="#ppt_x"/>
                                          </p:val>
                                        </p:tav>
                                        <p:tav tm="100000">
                                          <p:val>
                                            <p:strVal val="#ppt_x"/>
                                          </p:val>
                                        </p:tav>
                                      </p:tavLst>
                                    </p:anim>
                                    <p:anim calcmode="lin" valueType="num">
                                      <p:cBhvr>
                                        <p:cTn id="14" dur="1000" fill="hold"/>
                                        <p:tgtEl>
                                          <p:spTgt spid="24"/>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1000"/>
                                        <p:tgtEl>
                                          <p:spTgt spid="6"/>
                                        </p:tgtEl>
                                      </p:cBhvr>
                                    </p:animEffect>
                                    <p:anim calcmode="lin" valueType="num">
                                      <p:cBhvr>
                                        <p:cTn id="18" dur="1000" fill="hold"/>
                                        <p:tgtEl>
                                          <p:spTgt spid="6"/>
                                        </p:tgtEl>
                                        <p:attrNameLst>
                                          <p:attrName>ppt_x</p:attrName>
                                        </p:attrNameLst>
                                      </p:cBhvr>
                                      <p:tavLst>
                                        <p:tav tm="0">
                                          <p:val>
                                            <p:strVal val="#ppt_x"/>
                                          </p:val>
                                        </p:tav>
                                        <p:tav tm="100000">
                                          <p:val>
                                            <p:strVal val="#ppt_x"/>
                                          </p:val>
                                        </p:tav>
                                      </p:tavLst>
                                    </p:anim>
                                    <p:anim calcmode="lin" valueType="num">
                                      <p:cBhvr>
                                        <p:cTn id="19" dur="1000" fill="hold"/>
                                        <p:tgtEl>
                                          <p:spTgt spid="6"/>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fade">
                                      <p:cBhvr>
                                        <p:cTn id="22" dur="1000"/>
                                        <p:tgtEl>
                                          <p:spTgt spid="16"/>
                                        </p:tgtEl>
                                      </p:cBhvr>
                                    </p:animEffect>
                                    <p:anim calcmode="lin" valueType="num">
                                      <p:cBhvr>
                                        <p:cTn id="23" dur="1000" fill="hold"/>
                                        <p:tgtEl>
                                          <p:spTgt spid="16"/>
                                        </p:tgtEl>
                                        <p:attrNameLst>
                                          <p:attrName>ppt_x</p:attrName>
                                        </p:attrNameLst>
                                      </p:cBhvr>
                                      <p:tavLst>
                                        <p:tav tm="0">
                                          <p:val>
                                            <p:strVal val="#ppt_x"/>
                                          </p:val>
                                        </p:tav>
                                        <p:tav tm="100000">
                                          <p:val>
                                            <p:strVal val="#ppt_x"/>
                                          </p:val>
                                        </p:tav>
                                      </p:tavLst>
                                    </p:anim>
                                    <p:anim calcmode="lin" valueType="num">
                                      <p:cBhvr>
                                        <p:cTn id="24" dur="1000" fill="hold"/>
                                        <p:tgtEl>
                                          <p:spTgt spid="16"/>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fade">
                                      <p:cBhvr>
                                        <p:cTn id="27" dur="1000"/>
                                        <p:tgtEl>
                                          <p:spTgt spid="12"/>
                                        </p:tgtEl>
                                      </p:cBhvr>
                                    </p:animEffect>
                                    <p:anim calcmode="lin" valueType="num">
                                      <p:cBhvr>
                                        <p:cTn id="28" dur="1000" fill="hold"/>
                                        <p:tgtEl>
                                          <p:spTgt spid="12"/>
                                        </p:tgtEl>
                                        <p:attrNameLst>
                                          <p:attrName>ppt_x</p:attrName>
                                        </p:attrNameLst>
                                      </p:cBhvr>
                                      <p:tavLst>
                                        <p:tav tm="0">
                                          <p:val>
                                            <p:strVal val="#ppt_x"/>
                                          </p:val>
                                        </p:tav>
                                        <p:tav tm="100000">
                                          <p:val>
                                            <p:strVal val="#ppt_x"/>
                                          </p:val>
                                        </p:tav>
                                      </p:tavLst>
                                    </p:anim>
                                    <p:anim calcmode="lin" valueType="num">
                                      <p:cBhvr>
                                        <p:cTn id="29" dur="1000" fill="hold"/>
                                        <p:tgtEl>
                                          <p:spTgt spid="12"/>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0"/>
                                  </p:stCondLst>
                                  <p:childTnLst>
                                    <p:set>
                                      <p:cBhvr>
                                        <p:cTn id="31" dur="1" fill="hold">
                                          <p:stCondLst>
                                            <p:cond delay="0"/>
                                          </p:stCondLst>
                                        </p:cTn>
                                        <p:tgtEl>
                                          <p:spTgt spid="5"/>
                                        </p:tgtEl>
                                        <p:attrNameLst>
                                          <p:attrName>style.visibility</p:attrName>
                                        </p:attrNameLst>
                                      </p:cBhvr>
                                      <p:to>
                                        <p:strVal val="visible"/>
                                      </p:to>
                                    </p:set>
                                    <p:animEffect transition="in" filter="fade">
                                      <p:cBhvr>
                                        <p:cTn id="32" dur="1000"/>
                                        <p:tgtEl>
                                          <p:spTgt spid="5"/>
                                        </p:tgtEl>
                                      </p:cBhvr>
                                    </p:animEffect>
                                    <p:anim calcmode="lin" valueType="num">
                                      <p:cBhvr>
                                        <p:cTn id="33" dur="1000" fill="hold"/>
                                        <p:tgtEl>
                                          <p:spTgt spid="5"/>
                                        </p:tgtEl>
                                        <p:attrNameLst>
                                          <p:attrName>ppt_x</p:attrName>
                                        </p:attrNameLst>
                                      </p:cBhvr>
                                      <p:tavLst>
                                        <p:tav tm="0">
                                          <p:val>
                                            <p:strVal val="#ppt_x"/>
                                          </p:val>
                                        </p:tav>
                                        <p:tav tm="100000">
                                          <p:val>
                                            <p:strVal val="#ppt_x"/>
                                          </p:val>
                                        </p:tav>
                                      </p:tavLst>
                                    </p:anim>
                                    <p:anim calcmode="lin" valueType="num">
                                      <p:cBhvr>
                                        <p:cTn id="34" dur="1000" fill="hold"/>
                                        <p:tgtEl>
                                          <p:spTgt spid="5"/>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26"/>
                                        </p:tgtEl>
                                        <p:attrNameLst>
                                          <p:attrName>style.visibility</p:attrName>
                                        </p:attrNameLst>
                                      </p:cBhvr>
                                      <p:to>
                                        <p:strVal val="visible"/>
                                      </p:to>
                                    </p:set>
                                    <p:animEffect transition="in" filter="fade">
                                      <p:cBhvr>
                                        <p:cTn id="37" dur="1000"/>
                                        <p:tgtEl>
                                          <p:spTgt spid="26"/>
                                        </p:tgtEl>
                                      </p:cBhvr>
                                    </p:animEffect>
                                    <p:anim calcmode="lin" valueType="num">
                                      <p:cBhvr>
                                        <p:cTn id="38" dur="1000" fill="hold"/>
                                        <p:tgtEl>
                                          <p:spTgt spid="26"/>
                                        </p:tgtEl>
                                        <p:attrNameLst>
                                          <p:attrName>ppt_x</p:attrName>
                                        </p:attrNameLst>
                                      </p:cBhvr>
                                      <p:tavLst>
                                        <p:tav tm="0">
                                          <p:val>
                                            <p:strVal val="#ppt_x"/>
                                          </p:val>
                                        </p:tav>
                                        <p:tav tm="100000">
                                          <p:val>
                                            <p:strVal val="#ppt_x"/>
                                          </p:val>
                                        </p:tav>
                                      </p:tavLst>
                                    </p:anim>
                                    <p:anim calcmode="lin" valueType="num">
                                      <p:cBhvr>
                                        <p:cTn id="39" dur="1000" fill="hold"/>
                                        <p:tgtEl>
                                          <p:spTgt spid="2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4F3C0EE2-17C9-3CED-D300-2B71CFFD39EC}"/>
              </a:ext>
            </a:extLst>
          </p:cNvPr>
          <p:cNvSpPr/>
          <p:nvPr/>
        </p:nvSpPr>
        <p:spPr>
          <a:xfrm>
            <a:off x="0" y="0"/>
            <a:ext cx="12192000" cy="6858000"/>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7CA5FDF-AB3F-CBCA-0107-613D2609909D}"/>
              </a:ext>
            </a:extLst>
          </p:cNvPr>
          <p:cNvSpPr>
            <a:spLocks noGrp="1"/>
          </p:cNvSpPr>
          <p:nvPr>
            <p:ph type="title"/>
          </p:nvPr>
        </p:nvSpPr>
        <p:spPr/>
        <p:txBody>
          <a:bodyPr/>
          <a:lstStyle/>
          <a:p>
            <a:r>
              <a:rPr lang="en-US" dirty="0">
                <a:solidFill>
                  <a:srgbClr val="FFC000"/>
                </a:solidFill>
              </a:rPr>
              <a:t>Italy</a:t>
            </a:r>
          </a:p>
        </p:txBody>
      </p:sp>
      <p:sp>
        <p:nvSpPr>
          <p:cNvPr id="28" name="TextBox 27">
            <a:extLst>
              <a:ext uri="{FF2B5EF4-FFF2-40B4-BE49-F238E27FC236}">
                <a16:creationId xmlns:a16="http://schemas.microsoft.com/office/drawing/2014/main" id="{53D5C64D-C7E9-C72B-F3EF-D1E08594A061}"/>
              </a:ext>
            </a:extLst>
          </p:cNvPr>
          <p:cNvSpPr txBox="1"/>
          <p:nvPr/>
        </p:nvSpPr>
        <p:spPr>
          <a:xfrm>
            <a:off x="5351325" y="1913231"/>
            <a:ext cx="2164249" cy="646331"/>
          </a:xfrm>
          <a:prstGeom prst="rect">
            <a:avLst/>
          </a:prstGeom>
          <a:noFill/>
        </p:spPr>
        <p:txBody>
          <a:bodyPr wrap="square" rtlCol="0">
            <a:spAutoFit/>
          </a:bodyPr>
          <a:lstStyle/>
          <a:p>
            <a:r>
              <a:rPr lang="en-US" b="1" dirty="0">
                <a:solidFill>
                  <a:srgbClr val="FFC000"/>
                </a:solidFill>
              </a:rPr>
              <a:t>19</a:t>
            </a:r>
            <a:r>
              <a:rPr lang="en-US" b="1" baseline="30000" dirty="0">
                <a:solidFill>
                  <a:srgbClr val="FFC000"/>
                </a:solidFill>
              </a:rPr>
              <a:t>th</a:t>
            </a:r>
            <a:r>
              <a:rPr lang="en-US" b="1" dirty="0">
                <a:solidFill>
                  <a:srgbClr val="FFC000"/>
                </a:solidFill>
              </a:rPr>
              <a:t> century </a:t>
            </a:r>
            <a:r>
              <a:rPr lang="en-US" b="1" dirty="0" err="1">
                <a:solidFill>
                  <a:srgbClr val="FFC000"/>
                </a:solidFill>
              </a:rPr>
              <a:t>micromosaic</a:t>
            </a:r>
            <a:endParaRPr lang="en-US" b="1" dirty="0">
              <a:solidFill>
                <a:srgbClr val="FFC000"/>
              </a:solidFill>
            </a:endParaRPr>
          </a:p>
        </p:txBody>
      </p:sp>
      <p:pic>
        <p:nvPicPr>
          <p:cNvPr id="10" name="Picture 9" descr="A close up of a stone&#10;&#10;Description automatically generated">
            <a:extLst>
              <a:ext uri="{FF2B5EF4-FFF2-40B4-BE49-F238E27FC236}">
                <a16:creationId xmlns:a16="http://schemas.microsoft.com/office/drawing/2014/main" id="{E1D612FC-3D3B-36A1-0381-B581E8EB6F59}"/>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rot="5400000">
            <a:off x="302468" y="2121135"/>
            <a:ext cx="2746317" cy="2420452"/>
          </a:xfrm>
          <a:prstGeom prst="ellipse">
            <a:avLst/>
          </a:prstGeom>
        </p:spPr>
      </p:pic>
      <p:pic>
        <p:nvPicPr>
          <p:cNvPr id="12" name="Picture 11" descr="A close-up of a sculpture&#10;&#10;Description automatically generated">
            <a:extLst>
              <a:ext uri="{FF2B5EF4-FFF2-40B4-BE49-F238E27FC236}">
                <a16:creationId xmlns:a16="http://schemas.microsoft.com/office/drawing/2014/main" id="{DE67FBF0-E81E-BC91-99FF-DD651F7F0991}"/>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rot="5400000">
            <a:off x="2504499" y="4166142"/>
            <a:ext cx="1187892" cy="1005142"/>
          </a:xfrm>
          <a:prstGeom prst="ellipse">
            <a:avLst/>
          </a:prstGeom>
        </p:spPr>
      </p:pic>
      <p:pic>
        <p:nvPicPr>
          <p:cNvPr id="14" name="Picture 13" descr="A round black button with a painted flower on it&#10;&#10;Description automatically generated">
            <a:extLst>
              <a:ext uri="{FF2B5EF4-FFF2-40B4-BE49-F238E27FC236}">
                <a16:creationId xmlns:a16="http://schemas.microsoft.com/office/drawing/2014/main" id="{D6B3773E-7E8F-DA3C-F9C7-EFAAA3F71F1E}"/>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rot="5400000">
            <a:off x="7024894" y="1347542"/>
            <a:ext cx="1912956" cy="1913649"/>
          </a:xfrm>
          <a:prstGeom prst="ellipse">
            <a:avLst/>
          </a:prstGeom>
        </p:spPr>
      </p:pic>
      <p:pic>
        <p:nvPicPr>
          <p:cNvPr id="16" name="Picture 15" descr="A close-up of a device&#10;&#10;Description automatically generated">
            <a:extLst>
              <a:ext uri="{FF2B5EF4-FFF2-40B4-BE49-F238E27FC236}">
                <a16:creationId xmlns:a16="http://schemas.microsoft.com/office/drawing/2014/main" id="{BC8237BB-2D51-AD23-DAF2-6FA66B6804EB}"/>
              </a:ext>
            </a:extLst>
          </p:cNvPr>
          <p:cNvPicPr>
            <a:picLocks noChangeAspect="1"/>
          </p:cNvPicPr>
          <p:nvPr/>
        </p:nvPicPr>
        <p:blipFill>
          <a:blip r:embed="rId6" cstate="screen">
            <a:extLst>
              <a:ext uri="{28A0092B-C50C-407E-A947-70E740481C1C}">
                <a14:useLocalDpi xmlns:a14="http://schemas.microsoft.com/office/drawing/2010/main"/>
              </a:ext>
            </a:extLst>
          </a:blip>
          <a:srcRect/>
          <a:stretch/>
        </p:blipFill>
        <p:spPr>
          <a:xfrm rot="5400000">
            <a:off x="2961988" y="2704979"/>
            <a:ext cx="1187893" cy="1181508"/>
          </a:xfrm>
          <a:prstGeom prst="ellipse">
            <a:avLst/>
          </a:prstGeom>
        </p:spPr>
      </p:pic>
      <p:pic>
        <p:nvPicPr>
          <p:cNvPr id="18" name="Picture 17" descr="A gold and black oval object with a painting on it&#10;&#10;Description automatically generated">
            <a:extLst>
              <a:ext uri="{FF2B5EF4-FFF2-40B4-BE49-F238E27FC236}">
                <a16:creationId xmlns:a16="http://schemas.microsoft.com/office/drawing/2014/main" id="{568BDB85-D443-00C1-EC92-88F4F7BEDC1C}"/>
              </a:ext>
            </a:extLst>
          </p:cNvPr>
          <p:cNvPicPr>
            <a:picLocks noChangeAspect="1"/>
          </p:cNvPicPr>
          <p:nvPr/>
        </p:nvPicPr>
        <p:blipFill>
          <a:blip r:embed="rId7" cstate="screen">
            <a:extLst>
              <a:ext uri="{28A0092B-C50C-407E-A947-70E740481C1C}">
                <a14:useLocalDpi xmlns:a14="http://schemas.microsoft.com/office/drawing/2010/main"/>
              </a:ext>
            </a:extLst>
          </a:blip>
          <a:srcRect/>
          <a:stretch/>
        </p:blipFill>
        <p:spPr>
          <a:xfrm rot="5400000">
            <a:off x="3556646" y="948242"/>
            <a:ext cx="1912957" cy="1594131"/>
          </a:xfrm>
          <a:prstGeom prst="ellipse">
            <a:avLst/>
          </a:prstGeom>
        </p:spPr>
      </p:pic>
      <p:pic>
        <p:nvPicPr>
          <p:cNvPr id="4" name="Picture 3" descr="A oval object with a painting on it&#10;&#10;Description automatically generated">
            <a:extLst>
              <a:ext uri="{FF2B5EF4-FFF2-40B4-BE49-F238E27FC236}">
                <a16:creationId xmlns:a16="http://schemas.microsoft.com/office/drawing/2014/main" id="{2450215E-DBDD-2008-0B19-FB8EA58BED6E}"/>
              </a:ext>
            </a:extLst>
          </p:cNvPr>
          <p:cNvPicPr>
            <a:picLocks noChangeAspect="1"/>
          </p:cNvPicPr>
          <p:nvPr/>
        </p:nvPicPr>
        <p:blipFill>
          <a:blip r:embed="rId8" cstate="screen">
            <a:extLst>
              <a:ext uri="{28A0092B-C50C-407E-A947-70E740481C1C}">
                <a14:useLocalDpi xmlns:a14="http://schemas.microsoft.com/office/drawing/2010/main"/>
              </a:ext>
            </a:extLst>
          </a:blip>
          <a:srcRect/>
          <a:stretch/>
        </p:blipFill>
        <p:spPr>
          <a:xfrm>
            <a:off x="4310231" y="2868046"/>
            <a:ext cx="3383165" cy="2746728"/>
          </a:xfrm>
          <a:prstGeom prst="ellipse">
            <a:avLst/>
          </a:prstGeom>
        </p:spPr>
      </p:pic>
      <p:pic>
        <p:nvPicPr>
          <p:cNvPr id="5" name="Picture 4" descr="A oval object with a butterfly on it&#10;&#10;Description automatically generated">
            <a:extLst>
              <a:ext uri="{FF2B5EF4-FFF2-40B4-BE49-F238E27FC236}">
                <a16:creationId xmlns:a16="http://schemas.microsoft.com/office/drawing/2014/main" id="{F43EECD1-7A6D-F624-FE10-CD3C826AA19A}"/>
              </a:ext>
            </a:extLst>
          </p:cNvPr>
          <p:cNvPicPr>
            <a:picLocks noChangeAspect="1"/>
          </p:cNvPicPr>
          <p:nvPr/>
        </p:nvPicPr>
        <p:blipFill>
          <a:blip r:embed="rId9" cstate="screen">
            <a:extLst>
              <a:ext uri="{28A0092B-C50C-407E-A947-70E740481C1C}">
                <a14:useLocalDpi xmlns:a14="http://schemas.microsoft.com/office/drawing/2010/main"/>
              </a:ext>
            </a:extLst>
          </a:blip>
          <a:srcRect/>
          <a:stretch/>
        </p:blipFill>
        <p:spPr>
          <a:xfrm rot="5400000">
            <a:off x="8786736" y="2055471"/>
            <a:ext cx="2311923" cy="1886845"/>
          </a:xfrm>
          <a:prstGeom prst="ellipse">
            <a:avLst/>
          </a:prstGeom>
        </p:spPr>
      </p:pic>
      <p:sp>
        <p:nvSpPr>
          <p:cNvPr id="7" name="TextBox 6">
            <a:extLst>
              <a:ext uri="{FF2B5EF4-FFF2-40B4-BE49-F238E27FC236}">
                <a16:creationId xmlns:a16="http://schemas.microsoft.com/office/drawing/2014/main" id="{244792D8-40DD-458D-2A25-25DDE05B7055}"/>
              </a:ext>
            </a:extLst>
          </p:cNvPr>
          <p:cNvSpPr txBox="1"/>
          <p:nvPr/>
        </p:nvSpPr>
        <p:spPr>
          <a:xfrm>
            <a:off x="8569371" y="4331475"/>
            <a:ext cx="2606769" cy="369332"/>
          </a:xfrm>
          <a:prstGeom prst="rect">
            <a:avLst/>
          </a:prstGeom>
          <a:noFill/>
        </p:spPr>
        <p:txBody>
          <a:bodyPr wrap="square" rtlCol="0">
            <a:spAutoFit/>
          </a:bodyPr>
          <a:lstStyle/>
          <a:p>
            <a:r>
              <a:rPr lang="en-US" b="1" dirty="0">
                <a:solidFill>
                  <a:srgbClr val="FFC000"/>
                </a:solidFill>
              </a:rPr>
              <a:t>19</a:t>
            </a:r>
            <a:r>
              <a:rPr lang="en-US" b="1" baseline="30000" dirty="0">
                <a:solidFill>
                  <a:srgbClr val="FFC000"/>
                </a:solidFill>
              </a:rPr>
              <a:t>th</a:t>
            </a:r>
            <a:r>
              <a:rPr lang="en-US" b="1" dirty="0">
                <a:solidFill>
                  <a:srgbClr val="FFC000"/>
                </a:solidFill>
              </a:rPr>
              <a:t> century </a:t>
            </a:r>
            <a:r>
              <a:rPr lang="en-US" b="1" dirty="0" err="1">
                <a:solidFill>
                  <a:srgbClr val="FFC000"/>
                </a:solidFill>
              </a:rPr>
              <a:t>pietra</a:t>
            </a:r>
            <a:r>
              <a:rPr lang="en-US" b="1" dirty="0">
                <a:solidFill>
                  <a:srgbClr val="FFC000"/>
                </a:solidFill>
              </a:rPr>
              <a:t> dura</a:t>
            </a:r>
          </a:p>
        </p:txBody>
      </p:sp>
      <p:sp>
        <p:nvSpPr>
          <p:cNvPr id="8" name="TextBox 7">
            <a:extLst>
              <a:ext uri="{FF2B5EF4-FFF2-40B4-BE49-F238E27FC236}">
                <a16:creationId xmlns:a16="http://schemas.microsoft.com/office/drawing/2014/main" id="{6E0A9E4C-85E5-13E6-B2D6-7A942755F6A4}"/>
              </a:ext>
            </a:extLst>
          </p:cNvPr>
          <p:cNvSpPr txBox="1"/>
          <p:nvPr/>
        </p:nvSpPr>
        <p:spPr>
          <a:xfrm>
            <a:off x="431625" y="4798846"/>
            <a:ext cx="2164249" cy="646331"/>
          </a:xfrm>
          <a:prstGeom prst="rect">
            <a:avLst/>
          </a:prstGeom>
          <a:noFill/>
        </p:spPr>
        <p:txBody>
          <a:bodyPr wrap="square" rtlCol="0">
            <a:spAutoFit/>
          </a:bodyPr>
          <a:lstStyle/>
          <a:p>
            <a:r>
              <a:rPr lang="en-US" b="1" dirty="0">
                <a:solidFill>
                  <a:srgbClr val="FFC000"/>
                </a:solidFill>
              </a:rPr>
              <a:t>19</a:t>
            </a:r>
            <a:r>
              <a:rPr lang="en-US" b="1" baseline="30000" dirty="0">
                <a:solidFill>
                  <a:srgbClr val="FFC000"/>
                </a:solidFill>
              </a:rPr>
              <a:t>th</a:t>
            </a:r>
            <a:r>
              <a:rPr lang="en-US" b="1" dirty="0">
                <a:solidFill>
                  <a:srgbClr val="FFC000"/>
                </a:solidFill>
              </a:rPr>
              <a:t> century lava cameo</a:t>
            </a:r>
          </a:p>
        </p:txBody>
      </p:sp>
      <p:sp>
        <p:nvSpPr>
          <p:cNvPr id="3" name="Footer Placeholder 2">
            <a:extLst>
              <a:ext uri="{FF2B5EF4-FFF2-40B4-BE49-F238E27FC236}">
                <a16:creationId xmlns:a16="http://schemas.microsoft.com/office/drawing/2014/main" id="{4E37F5B0-EAB0-F0CC-0F52-F079F80D244C}"/>
              </a:ext>
            </a:extLst>
          </p:cNvPr>
          <p:cNvSpPr>
            <a:spLocks noGrp="1"/>
          </p:cNvSpPr>
          <p:nvPr>
            <p:ph type="ftr" sz="quarter" idx="11"/>
          </p:nvPr>
        </p:nvSpPr>
        <p:spPr/>
        <p:txBody>
          <a:bodyPr/>
          <a:lstStyle/>
          <a:p>
            <a:r>
              <a:rPr lang="en-US"/>
              <a:t>© National Button Society, 2024</a:t>
            </a:r>
          </a:p>
        </p:txBody>
      </p:sp>
    </p:spTree>
    <p:extLst>
      <p:ext uri="{BB962C8B-B14F-4D97-AF65-F5344CB8AC3E}">
        <p14:creationId xmlns:p14="http://schemas.microsoft.com/office/powerpoint/2010/main" val="27762940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1000"/>
                                        <p:tgtEl>
                                          <p:spTgt spid="12"/>
                                        </p:tgtEl>
                                      </p:cBhvr>
                                    </p:animEffect>
                                    <p:anim calcmode="lin" valueType="num">
                                      <p:cBhvr>
                                        <p:cTn id="13" dur="1000" fill="hold"/>
                                        <p:tgtEl>
                                          <p:spTgt spid="12"/>
                                        </p:tgtEl>
                                        <p:attrNameLst>
                                          <p:attrName>ppt_x</p:attrName>
                                        </p:attrNameLst>
                                      </p:cBhvr>
                                      <p:tavLst>
                                        <p:tav tm="0">
                                          <p:val>
                                            <p:strVal val="#ppt_x"/>
                                          </p:val>
                                        </p:tav>
                                        <p:tav tm="100000">
                                          <p:val>
                                            <p:strVal val="#ppt_x"/>
                                          </p:val>
                                        </p:tav>
                                      </p:tavLst>
                                    </p:anim>
                                    <p:anim calcmode="lin" valueType="num">
                                      <p:cBhvr>
                                        <p:cTn id="14" dur="1000" fill="hold"/>
                                        <p:tgtEl>
                                          <p:spTgt spid="12"/>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1000"/>
                                        <p:tgtEl>
                                          <p:spTgt spid="8"/>
                                        </p:tgtEl>
                                      </p:cBhvr>
                                    </p:animEffect>
                                    <p:anim calcmode="lin" valueType="num">
                                      <p:cBhvr>
                                        <p:cTn id="18" dur="1000" fill="hold"/>
                                        <p:tgtEl>
                                          <p:spTgt spid="8"/>
                                        </p:tgtEl>
                                        <p:attrNameLst>
                                          <p:attrName>ppt_x</p:attrName>
                                        </p:attrNameLst>
                                      </p:cBhvr>
                                      <p:tavLst>
                                        <p:tav tm="0">
                                          <p:val>
                                            <p:strVal val="#ppt_x"/>
                                          </p:val>
                                        </p:tav>
                                        <p:tav tm="100000">
                                          <p:val>
                                            <p:strVal val="#ppt_x"/>
                                          </p:val>
                                        </p:tav>
                                      </p:tavLst>
                                    </p:anim>
                                    <p:anim calcmode="lin" valueType="num">
                                      <p:cBhvr>
                                        <p:cTn id="1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nodeType="click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fade">
                                      <p:cBhvr>
                                        <p:cTn id="24" dur="1000"/>
                                        <p:tgtEl>
                                          <p:spTgt spid="5"/>
                                        </p:tgtEl>
                                      </p:cBhvr>
                                    </p:animEffect>
                                    <p:anim calcmode="lin" valueType="num">
                                      <p:cBhvr>
                                        <p:cTn id="25" dur="1000" fill="hold"/>
                                        <p:tgtEl>
                                          <p:spTgt spid="5"/>
                                        </p:tgtEl>
                                        <p:attrNameLst>
                                          <p:attrName>ppt_x</p:attrName>
                                        </p:attrNameLst>
                                      </p:cBhvr>
                                      <p:tavLst>
                                        <p:tav tm="0">
                                          <p:val>
                                            <p:strVal val="#ppt_x"/>
                                          </p:val>
                                        </p:tav>
                                        <p:tav tm="100000">
                                          <p:val>
                                            <p:strVal val="#ppt_x"/>
                                          </p:val>
                                        </p:tav>
                                      </p:tavLst>
                                    </p:anim>
                                    <p:anim calcmode="lin" valueType="num">
                                      <p:cBhvr>
                                        <p:cTn id="26" dur="1000" fill="hold"/>
                                        <p:tgtEl>
                                          <p:spTgt spid="5"/>
                                        </p:tgtEl>
                                        <p:attrNameLst>
                                          <p:attrName>ppt_y</p:attrName>
                                        </p:attrNameLst>
                                      </p:cBhvr>
                                      <p:tavLst>
                                        <p:tav tm="0">
                                          <p:val>
                                            <p:strVal val="#ppt_y+.1"/>
                                          </p:val>
                                        </p:tav>
                                        <p:tav tm="100000">
                                          <p:val>
                                            <p:strVal val="#ppt_y"/>
                                          </p:val>
                                        </p:tav>
                                      </p:tavLst>
                                    </p:anim>
                                  </p:childTnLst>
                                </p:cTn>
                              </p:par>
                              <p:par>
                                <p:cTn id="27" presetID="42" presetClass="entr" presetSubtype="0" fill="hold" grpId="0" nodeType="withEffect">
                                  <p:stCondLst>
                                    <p:cond delay="0"/>
                                  </p:stCondLst>
                                  <p:childTnLst>
                                    <p:set>
                                      <p:cBhvr>
                                        <p:cTn id="28" dur="1" fill="hold">
                                          <p:stCondLst>
                                            <p:cond delay="0"/>
                                          </p:stCondLst>
                                        </p:cTn>
                                        <p:tgtEl>
                                          <p:spTgt spid="7"/>
                                        </p:tgtEl>
                                        <p:attrNameLst>
                                          <p:attrName>style.visibility</p:attrName>
                                        </p:attrNameLst>
                                      </p:cBhvr>
                                      <p:to>
                                        <p:strVal val="visible"/>
                                      </p:to>
                                    </p:set>
                                    <p:animEffect transition="in" filter="fade">
                                      <p:cBhvr>
                                        <p:cTn id="29" dur="1000"/>
                                        <p:tgtEl>
                                          <p:spTgt spid="7"/>
                                        </p:tgtEl>
                                      </p:cBhvr>
                                    </p:animEffect>
                                    <p:anim calcmode="lin" valueType="num">
                                      <p:cBhvr>
                                        <p:cTn id="30" dur="1000" fill="hold"/>
                                        <p:tgtEl>
                                          <p:spTgt spid="7"/>
                                        </p:tgtEl>
                                        <p:attrNameLst>
                                          <p:attrName>ppt_x</p:attrName>
                                        </p:attrNameLst>
                                      </p:cBhvr>
                                      <p:tavLst>
                                        <p:tav tm="0">
                                          <p:val>
                                            <p:strVal val="#ppt_x"/>
                                          </p:val>
                                        </p:tav>
                                        <p:tav tm="100000">
                                          <p:val>
                                            <p:strVal val="#ppt_x"/>
                                          </p:val>
                                        </p:tav>
                                      </p:tavLst>
                                    </p:anim>
                                    <p:anim calcmode="lin" valueType="num">
                                      <p:cBhvr>
                                        <p:cTn id="31"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32A8480E-8477-96FD-96D2-41643D483B3D}"/>
              </a:ext>
            </a:extLst>
          </p:cNvPr>
          <p:cNvSpPr/>
          <p:nvPr/>
        </p:nvSpPr>
        <p:spPr>
          <a:xfrm>
            <a:off x="0" y="0"/>
            <a:ext cx="12192000" cy="6858000"/>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7CA5FDF-AB3F-CBCA-0107-613D2609909D}"/>
              </a:ext>
            </a:extLst>
          </p:cNvPr>
          <p:cNvSpPr>
            <a:spLocks noGrp="1"/>
          </p:cNvSpPr>
          <p:nvPr>
            <p:ph type="title"/>
          </p:nvPr>
        </p:nvSpPr>
        <p:spPr/>
        <p:txBody>
          <a:bodyPr/>
          <a:lstStyle/>
          <a:p>
            <a:r>
              <a:rPr lang="en-US" dirty="0">
                <a:solidFill>
                  <a:srgbClr val="FFC000"/>
                </a:solidFill>
              </a:rPr>
              <a:t>Japan</a:t>
            </a:r>
          </a:p>
        </p:txBody>
      </p:sp>
      <p:sp>
        <p:nvSpPr>
          <p:cNvPr id="28" name="TextBox 27">
            <a:extLst>
              <a:ext uri="{FF2B5EF4-FFF2-40B4-BE49-F238E27FC236}">
                <a16:creationId xmlns:a16="http://schemas.microsoft.com/office/drawing/2014/main" id="{53D5C64D-C7E9-C72B-F3EF-D1E08594A061}"/>
              </a:ext>
            </a:extLst>
          </p:cNvPr>
          <p:cNvSpPr txBox="1"/>
          <p:nvPr/>
        </p:nvSpPr>
        <p:spPr>
          <a:xfrm>
            <a:off x="7684249" y="2402605"/>
            <a:ext cx="2637125" cy="369332"/>
          </a:xfrm>
          <a:prstGeom prst="rect">
            <a:avLst/>
          </a:prstGeom>
          <a:noFill/>
        </p:spPr>
        <p:txBody>
          <a:bodyPr wrap="square" rtlCol="0">
            <a:spAutoFit/>
          </a:bodyPr>
          <a:lstStyle/>
          <a:p>
            <a:r>
              <a:rPr lang="en-US" b="1" dirty="0">
                <a:solidFill>
                  <a:srgbClr val="FFC000"/>
                </a:solidFill>
              </a:rPr>
              <a:t>19</a:t>
            </a:r>
            <a:r>
              <a:rPr lang="en-US" b="1" baseline="30000" dirty="0">
                <a:solidFill>
                  <a:srgbClr val="FFC000"/>
                </a:solidFill>
              </a:rPr>
              <a:t>th</a:t>
            </a:r>
            <a:r>
              <a:rPr lang="en-US" b="1" dirty="0">
                <a:solidFill>
                  <a:srgbClr val="FFC000"/>
                </a:solidFill>
              </a:rPr>
              <a:t> century </a:t>
            </a:r>
            <a:r>
              <a:rPr lang="en-US" b="1" dirty="0" err="1">
                <a:solidFill>
                  <a:srgbClr val="FFC000"/>
                </a:solidFill>
              </a:rPr>
              <a:t>Shakudo</a:t>
            </a:r>
            <a:endParaRPr lang="en-US" b="1" dirty="0">
              <a:solidFill>
                <a:srgbClr val="FFC000"/>
              </a:solidFill>
            </a:endParaRPr>
          </a:p>
        </p:txBody>
      </p:sp>
      <p:pic>
        <p:nvPicPr>
          <p:cNvPr id="8" name="Picture 7" descr="A round object with a floral design&#10;&#10;Description automatically generated">
            <a:extLst>
              <a:ext uri="{FF2B5EF4-FFF2-40B4-BE49-F238E27FC236}">
                <a16:creationId xmlns:a16="http://schemas.microsoft.com/office/drawing/2014/main" id="{EBCE82ED-F75D-CE82-30C2-FC683F403EFF}"/>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rot="10800000">
            <a:off x="2555629" y="1054597"/>
            <a:ext cx="2339312" cy="2307728"/>
          </a:xfrm>
          <a:prstGeom prst="ellipse">
            <a:avLst/>
          </a:prstGeom>
        </p:spPr>
      </p:pic>
      <p:pic>
        <p:nvPicPr>
          <p:cNvPr id="10" name="Picture 9" descr="A round object with a flower painted on it&#10;&#10;Description automatically generated">
            <a:extLst>
              <a:ext uri="{FF2B5EF4-FFF2-40B4-BE49-F238E27FC236}">
                <a16:creationId xmlns:a16="http://schemas.microsoft.com/office/drawing/2014/main" id="{8D1D2522-B0AA-7B5D-B772-A73B63F829C0}"/>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rot="10800000">
            <a:off x="3902882" y="3362324"/>
            <a:ext cx="2118233" cy="2172623"/>
          </a:xfrm>
          <a:prstGeom prst="ellipse">
            <a:avLst/>
          </a:prstGeom>
        </p:spPr>
      </p:pic>
      <p:pic>
        <p:nvPicPr>
          <p:cNvPr id="12" name="Picture 11" descr="A round metal object with a design on it&#10;&#10;Description automatically generated">
            <a:extLst>
              <a:ext uri="{FF2B5EF4-FFF2-40B4-BE49-F238E27FC236}">
                <a16:creationId xmlns:a16="http://schemas.microsoft.com/office/drawing/2014/main" id="{6592554D-CD72-4B7D-65F6-F7520D062F3E}"/>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rot="10800000">
            <a:off x="5294233" y="1331392"/>
            <a:ext cx="2317227" cy="2307728"/>
          </a:xfrm>
          <a:prstGeom prst="ellipse">
            <a:avLst/>
          </a:prstGeom>
        </p:spPr>
      </p:pic>
      <p:pic>
        <p:nvPicPr>
          <p:cNvPr id="14" name="Picture 13" descr="A round object with a painting on it&#10;&#10;Description automatically generated">
            <a:extLst>
              <a:ext uri="{FF2B5EF4-FFF2-40B4-BE49-F238E27FC236}">
                <a16:creationId xmlns:a16="http://schemas.microsoft.com/office/drawing/2014/main" id="{594EF8D5-1C80-CEAF-F4A3-D17E2E70D809}"/>
              </a:ext>
            </a:extLst>
          </p:cNvPr>
          <p:cNvPicPr>
            <a:picLocks noChangeAspect="1"/>
          </p:cNvPicPr>
          <p:nvPr/>
        </p:nvPicPr>
        <p:blipFill>
          <a:blip r:embed="rId6" cstate="screen">
            <a:extLst>
              <a:ext uri="{28A0092B-C50C-407E-A947-70E740481C1C}">
                <a14:useLocalDpi xmlns:a14="http://schemas.microsoft.com/office/drawing/2010/main"/>
              </a:ext>
            </a:extLst>
          </a:blip>
          <a:srcRect/>
          <a:stretch/>
        </p:blipFill>
        <p:spPr>
          <a:xfrm rot="5400000">
            <a:off x="8514599" y="3070484"/>
            <a:ext cx="2035058" cy="2004283"/>
          </a:xfrm>
          <a:prstGeom prst="ellipse">
            <a:avLst/>
          </a:prstGeom>
        </p:spPr>
      </p:pic>
      <p:pic>
        <p:nvPicPr>
          <p:cNvPr id="18" name="Picture 17" descr="A round object with a design on it&#10;&#10;Description automatically generated">
            <a:extLst>
              <a:ext uri="{FF2B5EF4-FFF2-40B4-BE49-F238E27FC236}">
                <a16:creationId xmlns:a16="http://schemas.microsoft.com/office/drawing/2014/main" id="{F221A299-CD04-BD6B-BDE7-20DA02ECB6BF}"/>
              </a:ext>
            </a:extLst>
          </p:cNvPr>
          <p:cNvPicPr>
            <a:picLocks noChangeAspect="1"/>
          </p:cNvPicPr>
          <p:nvPr/>
        </p:nvPicPr>
        <p:blipFill>
          <a:blip r:embed="rId7" cstate="screen">
            <a:extLst>
              <a:ext uri="{28A0092B-C50C-407E-A947-70E740481C1C}">
                <a14:useLocalDpi xmlns:a14="http://schemas.microsoft.com/office/drawing/2010/main"/>
              </a:ext>
            </a:extLst>
          </a:blip>
          <a:srcRect/>
          <a:stretch/>
        </p:blipFill>
        <p:spPr>
          <a:xfrm rot="5400000">
            <a:off x="7226871" y="730851"/>
            <a:ext cx="1654097" cy="1570559"/>
          </a:xfrm>
          <a:prstGeom prst="ellipse">
            <a:avLst/>
          </a:prstGeom>
        </p:spPr>
      </p:pic>
      <p:pic>
        <p:nvPicPr>
          <p:cNvPr id="20" name="Picture 19" descr="A blue and gold fish ring&#10;&#10;Description automatically generated">
            <a:extLst>
              <a:ext uri="{FF2B5EF4-FFF2-40B4-BE49-F238E27FC236}">
                <a16:creationId xmlns:a16="http://schemas.microsoft.com/office/drawing/2014/main" id="{41EE728E-8789-0684-42C3-DA8C42984928}"/>
              </a:ext>
            </a:extLst>
          </p:cNvPr>
          <p:cNvPicPr>
            <a:picLocks noChangeAspect="1"/>
          </p:cNvPicPr>
          <p:nvPr/>
        </p:nvPicPr>
        <p:blipFill>
          <a:blip r:embed="rId8" cstate="screen">
            <a:extLst>
              <a:ext uri="{28A0092B-C50C-407E-A947-70E740481C1C}">
                <a14:useLocalDpi xmlns:a14="http://schemas.microsoft.com/office/drawing/2010/main"/>
              </a:ext>
            </a:extLst>
          </a:blip>
          <a:srcRect/>
          <a:stretch/>
        </p:blipFill>
        <p:spPr>
          <a:xfrm rot="5400000">
            <a:off x="1398508" y="3470898"/>
            <a:ext cx="2068681" cy="2118234"/>
          </a:xfrm>
          <a:prstGeom prst="ellipse">
            <a:avLst/>
          </a:prstGeom>
        </p:spPr>
      </p:pic>
      <p:pic>
        <p:nvPicPr>
          <p:cNvPr id="22" name="Picture 21" descr="A round object with a painting on it&#10;&#10;Description automatically generated">
            <a:extLst>
              <a:ext uri="{FF2B5EF4-FFF2-40B4-BE49-F238E27FC236}">
                <a16:creationId xmlns:a16="http://schemas.microsoft.com/office/drawing/2014/main" id="{6CC3E17E-EE32-BC60-F91E-8938D3E58575}"/>
              </a:ext>
            </a:extLst>
          </p:cNvPr>
          <p:cNvPicPr>
            <a:picLocks noChangeAspect="1"/>
          </p:cNvPicPr>
          <p:nvPr/>
        </p:nvPicPr>
        <p:blipFill>
          <a:blip r:embed="rId9" cstate="screen">
            <a:extLst>
              <a:ext uri="{28A0092B-C50C-407E-A947-70E740481C1C}">
                <a14:useLocalDpi xmlns:a14="http://schemas.microsoft.com/office/drawing/2010/main"/>
              </a:ext>
            </a:extLst>
          </a:blip>
          <a:srcRect/>
          <a:stretch/>
        </p:blipFill>
        <p:spPr>
          <a:xfrm rot="5400000">
            <a:off x="8375027" y="4864937"/>
            <a:ext cx="1623178" cy="1632698"/>
          </a:xfrm>
          <a:prstGeom prst="ellipse">
            <a:avLst/>
          </a:prstGeom>
        </p:spPr>
      </p:pic>
      <p:pic>
        <p:nvPicPr>
          <p:cNvPr id="16" name="Picture 15" descr="A round object with a painting on it&#10;&#10;Description automatically generated">
            <a:extLst>
              <a:ext uri="{FF2B5EF4-FFF2-40B4-BE49-F238E27FC236}">
                <a16:creationId xmlns:a16="http://schemas.microsoft.com/office/drawing/2014/main" id="{218A5418-8C10-55B1-B99B-23611B0370DA}"/>
              </a:ext>
            </a:extLst>
          </p:cNvPr>
          <p:cNvPicPr>
            <a:picLocks noChangeAspect="1"/>
          </p:cNvPicPr>
          <p:nvPr/>
        </p:nvPicPr>
        <p:blipFill>
          <a:blip r:embed="rId10" cstate="screen">
            <a:extLst>
              <a:ext uri="{28A0092B-C50C-407E-A947-70E740481C1C}">
                <a14:useLocalDpi xmlns:a14="http://schemas.microsoft.com/office/drawing/2010/main"/>
              </a:ext>
            </a:extLst>
          </a:blip>
          <a:srcRect/>
          <a:stretch/>
        </p:blipFill>
        <p:spPr>
          <a:xfrm rot="5400000">
            <a:off x="6399821" y="3388378"/>
            <a:ext cx="2454333" cy="2424423"/>
          </a:xfrm>
          <a:prstGeom prst="ellipse">
            <a:avLst/>
          </a:prstGeom>
        </p:spPr>
      </p:pic>
      <p:sp>
        <p:nvSpPr>
          <p:cNvPr id="3" name="TextBox 2">
            <a:extLst>
              <a:ext uri="{FF2B5EF4-FFF2-40B4-BE49-F238E27FC236}">
                <a16:creationId xmlns:a16="http://schemas.microsoft.com/office/drawing/2014/main" id="{E2FBC4F8-4B1D-458A-E95F-30CCA5E8B74F}"/>
              </a:ext>
            </a:extLst>
          </p:cNvPr>
          <p:cNvSpPr txBox="1"/>
          <p:nvPr/>
        </p:nvSpPr>
        <p:spPr>
          <a:xfrm>
            <a:off x="934370" y="2617597"/>
            <a:ext cx="1800812" cy="646331"/>
          </a:xfrm>
          <a:prstGeom prst="rect">
            <a:avLst/>
          </a:prstGeom>
          <a:noFill/>
        </p:spPr>
        <p:txBody>
          <a:bodyPr wrap="square" rtlCol="0">
            <a:spAutoFit/>
          </a:bodyPr>
          <a:lstStyle/>
          <a:p>
            <a:r>
              <a:rPr lang="en-US" b="1" dirty="0">
                <a:solidFill>
                  <a:srgbClr val="FFC000"/>
                </a:solidFill>
              </a:rPr>
              <a:t>19</a:t>
            </a:r>
            <a:r>
              <a:rPr lang="en-US" b="1" baseline="30000" dirty="0">
                <a:solidFill>
                  <a:srgbClr val="FFC000"/>
                </a:solidFill>
              </a:rPr>
              <a:t>th </a:t>
            </a:r>
            <a:r>
              <a:rPr lang="en-US" b="1" dirty="0">
                <a:solidFill>
                  <a:srgbClr val="FFC000"/>
                </a:solidFill>
              </a:rPr>
              <a:t> and  20</a:t>
            </a:r>
            <a:r>
              <a:rPr lang="en-US" b="1" baseline="30000" dirty="0">
                <a:solidFill>
                  <a:srgbClr val="FFC000"/>
                </a:solidFill>
              </a:rPr>
              <a:t>th</a:t>
            </a:r>
            <a:r>
              <a:rPr lang="en-US" b="1" dirty="0">
                <a:solidFill>
                  <a:srgbClr val="FFC000"/>
                </a:solidFill>
              </a:rPr>
              <a:t> century gin </a:t>
            </a:r>
            <a:r>
              <a:rPr lang="en-US" b="1" dirty="0" err="1">
                <a:solidFill>
                  <a:srgbClr val="FFC000"/>
                </a:solidFill>
              </a:rPr>
              <a:t>bari</a:t>
            </a:r>
            <a:endParaRPr lang="en-US" b="1" dirty="0">
              <a:solidFill>
                <a:srgbClr val="FFC000"/>
              </a:solidFill>
            </a:endParaRPr>
          </a:p>
        </p:txBody>
      </p:sp>
      <p:sp>
        <p:nvSpPr>
          <p:cNvPr id="4" name="TextBox 3">
            <a:extLst>
              <a:ext uri="{FF2B5EF4-FFF2-40B4-BE49-F238E27FC236}">
                <a16:creationId xmlns:a16="http://schemas.microsoft.com/office/drawing/2014/main" id="{4F3F988F-E35B-3157-2D7C-6778B6B01660}"/>
              </a:ext>
            </a:extLst>
          </p:cNvPr>
          <p:cNvSpPr txBox="1"/>
          <p:nvPr/>
        </p:nvSpPr>
        <p:spPr>
          <a:xfrm>
            <a:off x="6021115" y="5918950"/>
            <a:ext cx="2063589" cy="646331"/>
          </a:xfrm>
          <a:prstGeom prst="rect">
            <a:avLst/>
          </a:prstGeom>
          <a:noFill/>
        </p:spPr>
        <p:txBody>
          <a:bodyPr wrap="square" rtlCol="0">
            <a:spAutoFit/>
          </a:bodyPr>
          <a:lstStyle/>
          <a:p>
            <a:r>
              <a:rPr lang="en-US" b="1" dirty="0">
                <a:solidFill>
                  <a:srgbClr val="FFC000"/>
                </a:solidFill>
              </a:rPr>
              <a:t>19</a:t>
            </a:r>
            <a:r>
              <a:rPr lang="en-US" b="1" baseline="30000" dirty="0">
                <a:solidFill>
                  <a:srgbClr val="FFC000"/>
                </a:solidFill>
              </a:rPr>
              <a:t>th </a:t>
            </a:r>
            <a:r>
              <a:rPr lang="en-US" b="1" dirty="0">
                <a:solidFill>
                  <a:srgbClr val="FFC000"/>
                </a:solidFill>
              </a:rPr>
              <a:t> and  20</a:t>
            </a:r>
            <a:r>
              <a:rPr lang="en-US" b="1" baseline="30000" dirty="0">
                <a:solidFill>
                  <a:srgbClr val="FFC000"/>
                </a:solidFill>
              </a:rPr>
              <a:t>th</a:t>
            </a:r>
            <a:r>
              <a:rPr lang="en-US" b="1" dirty="0">
                <a:solidFill>
                  <a:srgbClr val="FFC000"/>
                </a:solidFill>
              </a:rPr>
              <a:t> century Satsuma</a:t>
            </a:r>
          </a:p>
        </p:txBody>
      </p:sp>
      <p:sp>
        <p:nvSpPr>
          <p:cNvPr id="5" name="Footer Placeholder 4">
            <a:extLst>
              <a:ext uri="{FF2B5EF4-FFF2-40B4-BE49-F238E27FC236}">
                <a16:creationId xmlns:a16="http://schemas.microsoft.com/office/drawing/2014/main" id="{50D43466-8834-9C68-4945-4BE84791265D}"/>
              </a:ext>
            </a:extLst>
          </p:cNvPr>
          <p:cNvSpPr>
            <a:spLocks noGrp="1"/>
          </p:cNvSpPr>
          <p:nvPr>
            <p:ph type="ftr" sz="quarter" idx="11"/>
          </p:nvPr>
        </p:nvSpPr>
        <p:spPr/>
        <p:txBody>
          <a:bodyPr/>
          <a:lstStyle/>
          <a:p>
            <a:r>
              <a:rPr lang="en-US"/>
              <a:t>© National Button Society, 2024</a:t>
            </a:r>
          </a:p>
        </p:txBody>
      </p:sp>
    </p:spTree>
    <p:extLst>
      <p:ext uri="{BB962C8B-B14F-4D97-AF65-F5344CB8AC3E}">
        <p14:creationId xmlns:p14="http://schemas.microsoft.com/office/powerpoint/2010/main" val="38297836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fade">
                                      <p:cBhvr>
                                        <p:cTn id="7" dur="1000"/>
                                        <p:tgtEl>
                                          <p:spTgt spid="28"/>
                                        </p:tgtEl>
                                      </p:cBhvr>
                                    </p:animEffect>
                                    <p:anim calcmode="lin" valueType="num">
                                      <p:cBhvr>
                                        <p:cTn id="8" dur="1000" fill="hold"/>
                                        <p:tgtEl>
                                          <p:spTgt spid="28"/>
                                        </p:tgtEl>
                                        <p:attrNameLst>
                                          <p:attrName>ppt_x</p:attrName>
                                        </p:attrNameLst>
                                      </p:cBhvr>
                                      <p:tavLst>
                                        <p:tav tm="0">
                                          <p:val>
                                            <p:strVal val="#ppt_x"/>
                                          </p:val>
                                        </p:tav>
                                        <p:tav tm="100000">
                                          <p:val>
                                            <p:strVal val="#ppt_x"/>
                                          </p:val>
                                        </p:tav>
                                      </p:tavLst>
                                    </p:anim>
                                    <p:anim calcmode="lin" valueType="num">
                                      <p:cBhvr>
                                        <p:cTn id="9" dur="1000" fill="hold"/>
                                        <p:tgtEl>
                                          <p:spTgt spid="28"/>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1000"/>
                                        <p:tgtEl>
                                          <p:spTgt spid="12"/>
                                        </p:tgtEl>
                                      </p:cBhvr>
                                    </p:animEffect>
                                    <p:anim calcmode="lin" valueType="num">
                                      <p:cBhvr>
                                        <p:cTn id="13" dur="1000" fill="hold"/>
                                        <p:tgtEl>
                                          <p:spTgt spid="12"/>
                                        </p:tgtEl>
                                        <p:attrNameLst>
                                          <p:attrName>ppt_x</p:attrName>
                                        </p:attrNameLst>
                                      </p:cBhvr>
                                      <p:tavLst>
                                        <p:tav tm="0">
                                          <p:val>
                                            <p:strVal val="#ppt_x"/>
                                          </p:val>
                                        </p:tav>
                                        <p:tav tm="100000">
                                          <p:val>
                                            <p:strVal val="#ppt_x"/>
                                          </p:val>
                                        </p:tav>
                                      </p:tavLst>
                                    </p:anim>
                                    <p:anim calcmode="lin" valueType="num">
                                      <p:cBhvr>
                                        <p:cTn id="14" dur="1000" fill="hold"/>
                                        <p:tgtEl>
                                          <p:spTgt spid="12"/>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18"/>
                                        </p:tgtEl>
                                        <p:attrNameLst>
                                          <p:attrName>style.visibility</p:attrName>
                                        </p:attrNameLst>
                                      </p:cBhvr>
                                      <p:to>
                                        <p:strVal val="visible"/>
                                      </p:to>
                                    </p:set>
                                    <p:animEffect transition="in" filter="fade">
                                      <p:cBhvr>
                                        <p:cTn id="17" dur="1000"/>
                                        <p:tgtEl>
                                          <p:spTgt spid="18"/>
                                        </p:tgtEl>
                                      </p:cBhvr>
                                    </p:animEffect>
                                    <p:anim calcmode="lin" valueType="num">
                                      <p:cBhvr>
                                        <p:cTn id="18" dur="1000" fill="hold"/>
                                        <p:tgtEl>
                                          <p:spTgt spid="18"/>
                                        </p:tgtEl>
                                        <p:attrNameLst>
                                          <p:attrName>ppt_x</p:attrName>
                                        </p:attrNameLst>
                                      </p:cBhvr>
                                      <p:tavLst>
                                        <p:tav tm="0">
                                          <p:val>
                                            <p:strVal val="#ppt_x"/>
                                          </p:val>
                                        </p:tav>
                                        <p:tav tm="100000">
                                          <p:val>
                                            <p:strVal val="#ppt_x"/>
                                          </p:val>
                                        </p:tav>
                                      </p:tavLst>
                                    </p:anim>
                                    <p:anim calcmode="lin" valueType="num">
                                      <p:cBhvr>
                                        <p:cTn id="19"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grpId="0" nodeType="clickEffect">
                                  <p:stCondLst>
                                    <p:cond delay="0"/>
                                  </p:stCondLst>
                                  <p:childTnLst>
                                    <p:set>
                                      <p:cBhvr>
                                        <p:cTn id="23" dur="1" fill="hold">
                                          <p:stCondLst>
                                            <p:cond delay="0"/>
                                          </p:stCondLst>
                                        </p:cTn>
                                        <p:tgtEl>
                                          <p:spTgt spid="4"/>
                                        </p:tgtEl>
                                        <p:attrNameLst>
                                          <p:attrName>style.visibility</p:attrName>
                                        </p:attrNameLst>
                                      </p:cBhvr>
                                      <p:to>
                                        <p:strVal val="visible"/>
                                      </p:to>
                                    </p:set>
                                    <p:animEffect transition="in" filter="fade">
                                      <p:cBhvr>
                                        <p:cTn id="24" dur="1000"/>
                                        <p:tgtEl>
                                          <p:spTgt spid="4"/>
                                        </p:tgtEl>
                                      </p:cBhvr>
                                    </p:animEffect>
                                    <p:anim calcmode="lin" valueType="num">
                                      <p:cBhvr>
                                        <p:cTn id="25" dur="1000" fill="hold"/>
                                        <p:tgtEl>
                                          <p:spTgt spid="4"/>
                                        </p:tgtEl>
                                        <p:attrNameLst>
                                          <p:attrName>ppt_x</p:attrName>
                                        </p:attrNameLst>
                                      </p:cBhvr>
                                      <p:tavLst>
                                        <p:tav tm="0">
                                          <p:val>
                                            <p:strVal val="#ppt_x"/>
                                          </p:val>
                                        </p:tav>
                                        <p:tav tm="100000">
                                          <p:val>
                                            <p:strVal val="#ppt_x"/>
                                          </p:val>
                                        </p:tav>
                                      </p:tavLst>
                                    </p:anim>
                                    <p:anim calcmode="lin" valueType="num">
                                      <p:cBhvr>
                                        <p:cTn id="26" dur="1000" fill="hold"/>
                                        <p:tgtEl>
                                          <p:spTgt spid="4"/>
                                        </p:tgtEl>
                                        <p:attrNameLst>
                                          <p:attrName>ppt_y</p:attrName>
                                        </p:attrNameLst>
                                      </p:cBhvr>
                                      <p:tavLst>
                                        <p:tav tm="0">
                                          <p:val>
                                            <p:strVal val="#ppt_y+.1"/>
                                          </p:val>
                                        </p:tav>
                                        <p:tav tm="100000">
                                          <p:val>
                                            <p:strVal val="#ppt_y"/>
                                          </p:val>
                                        </p:tav>
                                      </p:tavLst>
                                    </p:anim>
                                  </p:childTnLst>
                                </p:cTn>
                              </p:par>
                              <p:par>
                                <p:cTn id="27" presetID="42" presetClass="entr" presetSubtype="0" fill="hold" nodeType="withEffect">
                                  <p:stCondLst>
                                    <p:cond delay="0"/>
                                  </p:stCondLst>
                                  <p:childTnLst>
                                    <p:set>
                                      <p:cBhvr>
                                        <p:cTn id="28" dur="1" fill="hold">
                                          <p:stCondLst>
                                            <p:cond delay="0"/>
                                          </p:stCondLst>
                                        </p:cTn>
                                        <p:tgtEl>
                                          <p:spTgt spid="16"/>
                                        </p:tgtEl>
                                        <p:attrNameLst>
                                          <p:attrName>style.visibility</p:attrName>
                                        </p:attrNameLst>
                                      </p:cBhvr>
                                      <p:to>
                                        <p:strVal val="visible"/>
                                      </p:to>
                                    </p:set>
                                    <p:animEffect transition="in" filter="fade">
                                      <p:cBhvr>
                                        <p:cTn id="29" dur="1000"/>
                                        <p:tgtEl>
                                          <p:spTgt spid="16"/>
                                        </p:tgtEl>
                                      </p:cBhvr>
                                    </p:animEffect>
                                    <p:anim calcmode="lin" valueType="num">
                                      <p:cBhvr>
                                        <p:cTn id="30" dur="1000" fill="hold"/>
                                        <p:tgtEl>
                                          <p:spTgt spid="16"/>
                                        </p:tgtEl>
                                        <p:attrNameLst>
                                          <p:attrName>ppt_x</p:attrName>
                                        </p:attrNameLst>
                                      </p:cBhvr>
                                      <p:tavLst>
                                        <p:tav tm="0">
                                          <p:val>
                                            <p:strVal val="#ppt_x"/>
                                          </p:val>
                                        </p:tav>
                                        <p:tav tm="100000">
                                          <p:val>
                                            <p:strVal val="#ppt_x"/>
                                          </p:val>
                                        </p:tav>
                                      </p:tavLst>
                                    </p:anim>
                                    <p:anim calcmode="lin" valueType="num">
                                      <p:cBhvr>
                                        <p:cTn id="31" dur="1000" fill="hold"/>
                                        <p:tgtEl>
                                          <p:spTgt spid="16"/>
                                        </p:tgtEl>
                                        <p:attrNameLst>
                                          <p:attrName>ppt_y</p:attrName>
                                        </p:attrNameLst>
                                      </p:cBhvr>
                                      <p:tavLst>
                                        <p:tav tm="0">
                                          <p:val>
                                            <p:strVal val="#ppt_y+.1"/>
                                          </p:val>
                                        </p:tav>
                                        <p:tav tm="100000">
                                          <p:val>
                                            <p:strVal val="#ppt_y"/>
                                          </p:val>
                                        </p:tav>
                                      </p:tavLst>
                                    </p:anim>
                                  </p:childTnLst>
                                </p:cTn>
                              </p:par>
                              <p:par>
                                <p:cTn id="32" presetID="42" presetClass="entr" presetSubtype="0" fill="hold" nodeType="withEffect">
                                  <p:stCondLst>
                                    <p:cond delay="0"/>
                                  </p:stCondLst>
                                  <p:childTnLst>
                                    <p:set>
                                      <p:cBhvr>
                                        <p:cTn id="33" dur="1" fill="hold">
                                          <p:stCondLst>
                                            <p:cond delay="0"/>
                                          </p:stCondLst>
                                        </p:cTn>
                                        <p:tgtEl>
                                          <p:spTgt spid="14"/>
                                        </p:tgtEl>
                                        <p:attrNameLst>
                                          <p:attrName>style.visibility</p:attrName>
                                        </p:attrNameLst>
                                      </p:cBhvr>
                                      <p:to>
                                        <p:strVal val="visible"/>
                                      </p:to>
                                    </p:set>
                                    <p:animEffect transition="in" filter="fade">
                                      <p:cBhvr>
                                        <p:cTn id="34" dur="1000"/>
                                        <p:tgtEl>
                                          <p:spTgt spid="14"/>
                                        </p:tgtEl>
                                      </p:cBhvr>
                                    </p:animEffect>
                                    <p:anim calcmode="lin" valueType="num">
                                      <p:cBhvr>
                                        <p:cTn id="35" dur="1000" fill="hold"/>
                                        <p:tgtEl>
                                          <p:spTgt spid="14"/>
                                        </p:tgtEl>
                                        <p:attrNameLst>
                                          <p:attrName>ppt_x</p:attrName>
                                        </p:attrNameLst>
                                      </p:cBhvr>
                                      <p:tavLst>
                                        <p:tav tm="0">
                                          <p:val>
                                            <p:strVal val="#ppt_x"/>
                                          </p:val>
                                        </p:tav>
                                        <p:tav tm="100000">
                                          <p:val>
                                            <p:strVal val="#ppt_x"/>
                                          </p:val>
                                        </p:tav>
                                      </p:tavLst>
                                    </p:anim>
                                    <p:anim calcmode="lin" valueType="num">
                                      <p:cBhvr>
                                        <p:cTn id="36" dur="1000" fill="hold"/>
                                        <p:tgtEl>
                                          <p:spTgt spid="14"/>
                                        </p:tgtEl>
                                        <p:attrNameLst>
                                          <p:attrName>ppt_y</p:attrName>
                                        </p:attrNameLst>
                                      </p:cBhvr>
                                      <p:tavLst>
                                        <p:tav tm="0">
                                          <p:val>
                                            <p:strVal val="#ppt_y+.1"/>
                                          </p:val>
                                        </p:tav>
                                        <p:tav tm="100000">
                                          <p:val>
                                            <p:strVal val="#ppt_y"/>
                                          </p:val>
                                        </p:tav>
                                      </p:tavLst>
                                    </p:anim>
                                  </p:childTnLst>
                                </p:cTn>
                              </p:par>
                              <p:par>
                                <p:cTn id="37" presetID="42" presetClass="entr" presetSubtype="0" fill="hold" nodeType="withEffect">
                                  <p:stCondLst>
                                    <p:cond delay="0"/>
                                  </p:stCondLst>
                                  <p:childTnLst>
                                    <p:set>
                                      <p:cBhvr>
                                        <p:cTn id="38" dur="1" fill="hold">
                                          <p:stCondLst>
                                            <p:cond delay="0"/>
                                          </p:stCondLst>
                                        </p:cTn>
                                        <p:tgtEl>
                                          <p:spTgt spid="22"/>
                                        </p:tgtEl>
                                        <p:attrNameLst>
                                          <p:attrName>style.visibility</p:attrName>
                                        </p:attrNameLst>
                                      </p:cBhvr>
                                      <p:to>
                                        <p:strVal val="visible"/>
                                      </p:to>
                                    </p:set>
                                    <p:animEffect transition="in" filter="fade">
                                      <p:cBhvr>
                                        <p:cTn id="39" dur="1000"/>
                                        <p:tgtEl>
                                          <p:spTgt spid="22"/>
                                        </p:tgtEl>
                                      </p:cBhvr>
                                    </p:animEffect>
                                    <p:anim calcmode="lin" valueType="num">
                                      <p:cBhvr>
                                        <p:cTn id="40" dur="1000" fill="hold"/>
                                        <p:tgtEl>
                                          <p:spTgt spid="22"/>
                                        </p:tgtEl>
                                        <p:attrNameLst>
                                          <p:attrName>ppt_x</p:attrName>
                                        </p:attrNameLst>
                                      </p:cBhvr>
                                      <p:tavLst>
                                        <p:tav tm="0">
                                          <p:val>
                                            <p:strVal val="#ppt_x"/>
                                          </p:val>
                                        </p:tav>
                                        <p:tav tm="100000">
                                          <p:val>
                                            <p:strVal val="#ppt_x"/>
                                          </p:val>
                                        </p:tav>
                                      </p:tavLst>
                                    </p:anim>
                                    <p:anim calcmode="lin" valueType="num">
                                      <p:cBhvr>
                                        <p:cTn id="41"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4"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A02C8369-D534-2075-FC15-C89D3FAD6A56}"/>
              </a:ext>
            </a:extLst>
          </p:cNvPr>
          <p:cNvSpPr/>
          <p:nvPr/>
        </p:nvSpPr>
        <p:spPr>
          <a:xfrm>
            <a:off x="0" y="0"/>
            <a:ext cx="12192000" cy="6858000"/>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7CA5FDF-AB3F-CBCA-0107-613D2609909D}"/>
              </a:ext>
            </a:extLst>
          </p:cNvPr>
          <p:cNvSpPr>
            <a:spLocks noGrp="1"/>
          </p:cNvSpPr>
          <p:nvPr>
            <p:ph type="title"/>
          </p:nvPr>
        </p:nvSpPr>
        <p:spPr/>
        <p:txBody>
          <a:bodyPr/>
          <a:lstStyle/>
          <a:p>
            <a:r>
              <a:rPr lang="en-US" dirty="0">
                <a:solidFill>
                  <a:srgbClr val="FFC000"/>
                </a:solidFill>
              </a:rPr>
              <a:t>United States</a:t>
            </a:r>
          </a:p>
        </p:txBody>
      </p:sp>
      <mc:AlternateContent xmlns:mc="http://schemas.openxmlformats.org/markup-compatibility/2006" xmlns:p14="http://schemas.microsoft.com/office/powerpoint/2010/main">
        <mc:Choice Requires="p14">
          <p:contentPart p14:bwMode="auto" r:id="rId3">
            <p14:nvContentPartPr>
              <p14:cNvPr id="32" name="Ink 31">
                <a:extLst>
                  <a:ext uri="{FF2B5EF4-FFF2-40B4-BE49-F238E27FC236}">
                    <a16:creationId xmlns:a16="http://schemas.microsoft.com/office/drawing/2014/main" id="{313E1F9C-CD98-6354-F619-675D7E6A3F79}"/>
                  </a:ext>
                </a:extLst>
              </p14:cNvPr>
              <p14:cNvContentPartPr/>
              <p14:nvPr/>
            </p14:nvContentPartPr>
            <p14:xfrm>
              <a:off x="6105255" y="1304895"/>
              <a:ext cx="360" cy="360"/>
            </p14:xfrm>
          </p:contentPart>
        </mc:Choice>
        <mc:Fallback xmlns="">
          <p:pic>
            <p:nvPicPr>
              <p:cNvPr id="32" name="Ink 31">
                <a:extLst>
                  <a:ext uri="{FF2B5EF4-FFF2-40B4-BE49-F238E27FC236}">
                    <a16:creationId xmlns:a16="http://schemas.microsoft.com/office/drawing/2014/main" id="{313E1F9C-CD98-6354-F619-675D7E6A3F79}"/>
                  </a:ext>
                </a:extLst>
              </p:cNvPr>
              <p:cNvPicPr/>
              <p:nvPr/>
            </p:nvPicPr>
            <p:blipFill>
              <a:blip r:embed="rId13"/>
              <a:stretch>
                <a:fillRect/>
              </a:stretch>
            </p:blipFill>
            <p:spPr>
              <a:xfrm>
                <a:off x="6099135" y="1298775"/>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38" name="Ink 37">
                <a:extLst>
                  <a:ext uri="{FF2B5EF4-FFF2-40B4-BE49-F238E27FC236}">
                    <a16:creationId xmlns:a16="http://schemas.microsoft.com/office/drawing/2014/main" id="{4ECD7AF4-0A82-3859-AE04-DAED79C71224}"/>
                  </a:ext>
                </a:extLst>
              </p14:cNvPr>
              <p14:cNvContentPartPr/>
              <p14:nvPr/>
            </p14:nvContentPartPr>
            <p14:xfrm>
              <a:off x="2647815" y="-447585"/>
              <a:ext cx="360" cy="360"/>
            </p14:xfrm>
          </p:contentPart>
        </mc:Choice>
        <mc:Fallback xmlns="">
          <p:pic>
            <p:nvPicPr>
              <p:cNvPr id="38" name="Ink 37">
                <a:extLst>
                  <a:ext uri="{FF2B5EF4-FFF2-40B4-BE49-F238E27FC236}">
                    <a16:creationId xmlns:a16="http://schemas.microsoft.com/office/drawing/2014/main" id="{4ECD7AF4-0A82-3859-AE04-DAED79C71224}"/>
                  </a:ext>
                </a:extLst>
              </p:cNvPr>
              <p:cNvPicPr/>
              <p:nvPr/>
            </p:nvPicPr>
            <p:blipFill>
              <a:blip r:embed="rId13"/>
              <a:stretch>
                <a:fillRect/>
              </a:stretch>
            </p:blipFill>
            <p:spPr>
              <a:xfrm>
                <a:off x="2641695" y="-453705"/>
                <a:ext cx="12600" cy="12600"/>
              </a:xfrm>
              <a:prstGeom prst="rect">
                <a:avLst/>
              </a:prstGeom>
            </p:spPr>
          </p:pic>
        </mc:Fallback>
      </mc:AlternateContent>
      <p:pic>
        <p:nvPicPr>
          <p:cNvPr id="13" name="Picture 12" descr="A card with buttons and needle&#10;&#10;Description automatically generated">
            <a:extLst>
              <a:ext uri="{FF2B5EF4-FFF2-40B4-BE49-F238E27FC236}">
                <a16:creationId xmlns:a16="http://schemas.microsoft.com/office/drawing/2014/main" id="{BB55975E-B99B-A5F1-A07F-0124B126D9F6}"/>
              </a:ext>
            </a:extLst>
          </p:cNvPr>
          <p:cNvPicPr>
            <a:picLocks noChangeAspect="1"/>
          </p:cNvPicPr>
          <p:nvPr/>
        </p:nvPicPr>
        <p:blipFill>
          <a:blip r:embed="rId15">
            <a:extLst>
              <a:ext uri="{28A0092B-C50C-407E-A947-70E740481C1C}">
                <a14:useLocalDpi xmlns:a14="http://schemas.microsoft.com/office/drawing/2010/main"/>
              </a:ext>
            </a:extLst>
          </a:blip>
          <a:stretch>
            <a:fillRect/>
          </a:stretch>
        </p:blipFill>
        <p:spPr>
          <a:xfrm>
            <a:off x="4645586" y="493646"/>
            <a:ext cx="1792609" cy="2579294"/>
          </a:xfrm>
          <a:prstGeom prst="rect">
            <a:avLst/>
          </a:prstGeom>
        </p:spPr>
      </p:pic>
      <p:pic>
        <p:nvPicPr>
          <p:cNvPr id="9" name="Picture 8" descr="A group of white buttons in a package&#10;&#10;Description automatically generated">
            <a:extLst>
              <a:ext uri="{FF2B5EF4-FFF2-40B4-BE49-F238E27FC236}">
                <a16:creationId xmlns:a16="http://schemas.microsoft.com/office/drawing/2014/main" id="{069BADC0-194E-D163-F420-7BD92F28245C}"/>
              </a:ext>
            </a:extLst>
          </p:cNvPr>
          <p:cNvPicPr>
            <a:picLocks noChangeAspect="1"/>
          </p:cNvPicPr>
          <p:nvPr/>
        </p:nvPicPr>
        <p:blipFill>
          <a:blip r:embed="rId16">
            <a:extLst>
              <a:ext uri="{28A0092B-C50C-407E-A947-70E740481C1C}">
                <a14:useLocalDpi xmlns:a14="http://schemas.microsoft.com/office/drawing/2010/main"/>
              </a:ext>
            </a:extLst>
          </a:blip>
          <a:stretch>
            <a:fillRect/>
          </a:stretch>
        </p:blipFill>
        <p:spPr>
          <a:xfrm rot="790266">
            <a:off x="2687714" y="1594732"/>
            <a:ext cx="2304288" cy="3039699"/>
          </a:xfrm>
          <a:prstGeom prst="rect">
            <a:avLst/>
          </a:prstGeom>
        </p:spPr>
      </p:pic>
      <p:sp>
        <p:nvSpPr>
          <p:cNvPr id="14" name="TextBox 13">
            <a:extLst>
              <a:ext uri="{FF2B5EF4-FFF2-40B4-BE49-F238E27FC236}">
                <a16:creationId xmlns:a16="http://schemas.microsoft.com/office/drawing/2014/main" id="{DDCC1F87-CFCE-2C68-097D-A3A8E5462FDF}"/>
              </a:ext>
            </a:extLst>
          </p:cNvPr>
          <p:cNvSpPr txBox="1"/>
          <p:nvPr/>
        </p:nvSpPr>
        <p:spPr>
          <a:xfrm>
            <a:off x="2726642" y="4797825"/>
            <a:ext cx="2093092" cy="646331"/>
          </a:xfrm>
          <a:prstGeom prst="rect">
            <a:avLst/>
          </a:prstGeom>
          <a:noFill/>
        </p:spPr>
        <p:txBody>
          <a:bodyPr wrap="square" rtlCol="0">
            <a:spAutoFit/>
          </a:bodyPr>
          <a:lstStyle/>
          <a:p>
            <a:r>
              <a:rPr lang="en-US" b="1" dirty="0">
                <a:solidFill>
                  <a:srgbClr val="FFC000"/>
                </a:solidFill>
              </a:rPr>
              <a:t>Vintage Pearl Button Cards</a:t>
            </a:r>
          </a:p>
        </p:txBody>
      </p:sp>
      <p:pic>
        <p:nvPicPr>
          <p:cNvPr id="5" name="Picture 4" descr="A card with a picture of a person and buttons&#10;&#10;Description automatically generated">
            <a:extLst>
              <a:ext uri="{FF2B5EF4-FFF2-40B4-BE49-F238E27FC236}">
                <a16:creationId xmlns:a16="http://schemas.microsoft.com/office/drawing/2014/main" id="{280D610F-4717-3709-1449-F25B9927E653}"/>
              </a:ext>
            </a:extLst>
          </p:cNvPr>
          <p:cNvPicPr>
            <a:picLocks noChangeAspect="1"/>
          </p:cNvPicPr>
          <p:nvPr/>
        </p:nvPicPr>
        <p:blipFill>
          <a:blip r:embed="rId17" cstate="screen">
            <a:extLst>
              <a:ext uri="{28A0092B-C50C-407E-A947-70E740481C1C}">
                <a14:useLocalDpi xmlns:a14="http://schemas.microsoft.com/office/drawing/2010/main"/>
              </a:ext>
            </a:extLst>
          </a:blip>
          <a:srcRect/>
          <a:stretch/>
        </p:blipFill>
        <p:spPr>
          <a:xfrm>
            <a:off x="4420640" y="3322808"/>
            <a:ext cx="1747786" cy="2798891"/>
          </a:xfrm>
          <a:prstGeom prst="rect">
            <a:avLst/>
          </a:prstGeom>
        </p:spPr>
      </p:pic>
      <p:pic>
        <p:nvPicPr>
          <p:cNvPr id="10" name="Picture 9" descr="A group of buttons on a card&#10;&#10;Description automatically generated">
            <a:extLst>
              <a:ext uri="{FF2B5EF4-FFF2-40B4-BE49-F238E27FC236}">
                <a16:creationId xmlns:a16="http://schemas.microsoft.com/office/drawing/2014/main" id="{48BA054C-D17D-D973-8C3E-CDC72E569047}"/>
              </a:ext>
            </a:extLst>
          </p:cNvPr>
          <p:cNvPicPr>
            <a:picLocks noChangeAspect="1"/>
          </p:cNvPicPr>
          <p:nvPr/>
        </p:nvPicPr>
        <p:blipFill>
          <a:blip r:embed="rId18">
            <a:extLst>
              <a:ext uri="{28A0092B-C50C-407E-A947-70E740481C1C}">
                <a14:useLocalDpi xmlns:a14="http://schemas.microsoft.com/office/drawing/2010/main"/>
              </a:ext>
            </a:extLst>
          </a:blip>
          <a:stretch>
            <a:fillRect/>
          </a:stretch>
        </p:blipFill>
        <p:spPr>
          <a:xfrm>
            <a:off x="953049" y="1390952"/>
            <a:ext cx="1981077" cy="2711389"/>
          </a:xfrm>
          <a:prstGeom prst="rect">
            <a:avLst/>
          </a:prstGeom>
        </p:spPr>
      </p:pic>
      <p:pic>
        <p:nvPicPr>
          <p:cNvPr id="17" name="Picture 16" descr="A close-up of a card&#10;&#10;Description automatically generated">
            <a:extLst>
              <a:ext uri="{FF2B5EF4-FFF2-40B4-BE49-F238E27FC236}">
                <a16:creationId xmlns:a16="http://schemas.microsoft.com/office/drawing/2014/main" id="{F711C0FE-A30A-5362-6859-21B024DE13AF}"/>
              </a:ext>
            </a:extLst>
          </p:cNvPr>
          <p:cNvPicPr>
            <a:picLocks noChangeAspect="1"/>
          </p:cNvPicPr>
          <p:nvPr/>
        </p:nvPicPr>
        <p:blipFill>
          <a:blip r:embed="rId19" cstate="screen">
            <a:extLst>
              <a:ext uri="{28A0092B-C50C-407E-A947-70E740481C1C}">
                <a14:useLocalDpi xmlns:a14="http://schemas.microsoft.com/office/drawing/2010/main"/>
              </a:ext>
            </a:extLst>
          </a:blip>
          <a:srcRect/>
          <a:stretch/>
        </p:blipFill>
        <p:spPr>
          <a:xfrm rot="21247782">
            <a:off x="914404" y="3981082"/>
            <a:ext cx="1687739" cy="2521082"/>
          </a:xfrm>
          <a:prstGeom prst="rect">
            <a:avLst/>
          </a:prstGeom>
        </p:spPr>
      </p:pic>
      <p:grpSp>
        <p:nvGrpSpPr>
          <p:cNvPr id="27" name="Group 26">
            <a:extLst>
              <a:ext uri="{FF2B5EF4-FFF2-40B4-BE49-F238E27FC236}">
                <a16:creationId xmlns:a16="http://schemas.microsoft.com/office/drawing/2014/main" id="{EB522435-A4B0-7361-3A75-5B933213210E}"/>
              </a:ext>
            </a:extLst>
          </p:cNvPr>
          <p:cNvGrpSpPr/>
          <p:nvPr/>
        </p:nvGrpSpPr>
        <p:grpSpPr>
          <a:xfrm>
            <a:off x="6840199" y="1390952"/>
            <a:ext cx="4726318" cy="4778594"/>
            <a:chOff x="6840199" y="1390952"/>
            <a:chExt cx="4726318" cy="4778594"/>
          </a:xfrm>
        </p:grpSpPr>
        <p:pic>
          <p:nvPicPr>
            <p:cNvPr id="12" name="Picture 11" descr="A silver and blue pin&#10;&#10;Description automatically generated">
              <a:extLst>
                <a:ext uri="{FF2B5EF4-FFF2-40B4-BE49-F238E27FC236}">
                  <a16:creationId xmlns:a16="http://schemas.microsoft.com/office/drawing/2014/main" id="{4E02E162-EB84-F675-552C-837A9EBF164B}"/>
                </a:ext>
              </a:extLst>
            </p:cNvPr>
            <p:cNvPicPr>
              <a:picLocks noChangeAspect="1"/>
            </p:cNvPicPr>
            <p:nvPr/>
          </p:nvPicPr>
          <p:blipFill rotWithShape="1">
            <a:blip r:embed="rId20" cstate="screen">
              <a:extLst>
                <a:ext uri="{28A0092B-C50C-407E-A947-70E740481C1C}">
                  <a14:useLocalDpi xmlns:a14="http://schemas.microsoft.com/office/drawing/2010/main"/>
                </a:ext>
              </a:extLst>
            </a:blip>
            <a:srcRect/>
            <a:stretch/>
          </p:blipFill>
          <p:spPr>
            <a:xfrm>
              <a:off x="7571936" y="4792769"/>
              <a:ext cx="1433192" cy="1376777"/>
            </a:xfrm>
            <a:prstGeom prst="ellipse">
              <a:avLst/>
            </a:prstGeom>
          </p:spPr>
        </p:pic>
        <p:pic>
          <p:nvPicPr>
            <p:cNvPr id="16" name="Picture 15" descr="A group of silver buttons with green stones&#10;&#10;Description automatically generated">
              <a:extLst>
                <a:ext uri="{FF2B5EF4-FFF2-40B4-BE49-F238E27FC236}">
                  <a16:creationId xmlns:a16="http://schemas.microsoft.com/office/drawing/2014/main" id="{8E4722E1-49E0-A603-8A1B-BF87B6FE3335}"/>
                </a:ext>
              </a:extLst>
            </p:cNvPr>
            <p:cNvPicPr>
              <a:picLocks noChangeAspect="1"/>
            </p:cNvPicPr>
            <p:nvPr/>
          </p:nvPicPr>
          <p:blipFill rotWithShape="1">
            <a:blip r:embed="rId21" cstate="screen">
              <a:extLst>
                <a:ext uri="{28A0092B-C50C-407E-A947-70E740481C1C}">
                  <a14:useLocalDpi xmlns:a14="http://schemas.microsoft.com/office/drawing/2010/main"/>
                </a:ext>
              </a:extLst>
            </a:blip>
            <a:srcRect/>
            <a:stretch/>
          </p:blipFill>
          <p:spPr>
            <a:xfrm>
              <a:off x="6840199" y="3442177"/>
              <a:ext cx="1433192" cy="1376401"/>
            </a:xfrm>
            <a:prstGeom prst="ellipse">
              <a:avLst/>
            </a:prstGeom>
          </p:spPr>
        </p:pic>
        <p:sp>
          <p:nvSpPr>
            <p:cNvPr id="28" name="TextBox 27">
              <a:extLst>
                <a:ext uri="{FF2B5EF4-FFF2-40B4-BE49-F238E27FC236}">
                  <a16:creationId xmlns:a16="http://schemas.microsoft.com/office/drawing/2014/main" id="{53D5C64D-C7E9-C72B-F3EF-D1E08594A061}"/>
                </a:ext>
              </a:extLst>
            </p:cNvPr>
            <p:cNvSpPr txBox="1"/>
            <p:nvPr/>
          </p:nvSpPr>
          <p:spPr>
            <a:xfrm>
              <a:off x="8535783" y="3484046"/>
              <a:ext cx="1151198" cy="646331"/>
            </a:xfrm>
            <a:prstGeom prst="rect">
              <a:avLst/>
            </a:prstGeom>
            <a:noFill/>
          </p:spPr>
          <p:txBody>
            <a:bodyPr wrap="square" rtlCol="0">
              <a:spAutoFit/>
            </a:bodyPr>
            <a:lstStyle/>
            <a:p>
              <a:r>
                <a:rPr lang="en-US" b="1" dirty="0">
                  <a:solidFill>
                    <a:srgbClr val="FFC000"/>
                  </a:solidFill>
                </a:rPr>
                <a:t>Vintage Navajo</a:t>
              </a:r>
            </a:p>
          </p:txBody>
        </p:sp>
        <p:pic>
          <p:nvPicPr>
            <p:cNvPr id="19" name="Picture 18" descr="A group of silver circular objects&#10;&#10;Description automatically generated">
              <a:extLst>
                <a:ext uri="{FF2B5EF4-FFF2-40B4-BE49-F238E27FC236}">
                  <a16:creationId xmlns:a16="http://schemas.microsoft.com/office/drawing/2014/main" id="{B8DEECFF-F677-1E99-4ADD-0169B3F8D48C}"/>
                </a:ext>
              </a:extLst>
            </p:cNvPr>
            <p:cNvPicPr>
              <a:picLocks noChangeAspect="1"/>
            </p:cNvPicPr>
            <p:nvPr/>
          </p:nvPicPr>
          <p:blipFill>
            <a:blip r:embed="rId22" cstate="screen">
              <a:extLst>
                <a:ext uri="{28A0092B-C50C-407E-A947-70E740481C1C}">
                  <a14:useLocalDpi xmlns:a14="http://schemas.microsoft.com/office/drawing/2010/main"/>
                </a:ext>
              </a:extLst>
            </a:blip>
            <a:srcRect/>
            <a:stretch/>
          </p:blipFill>
          <p:spPr>
            <a:xfrm>
              <a:off x="9258080" y="4630960"/>
              <a:ext cx="1515257" cy="1500022"/>
            </a:xfrm>
            <a:prstGeom prst="ellipse">
              <a:avLst/>
            </a:prstGeom>
          </p:spPr>
        </p:pic>
        <p:pic>
          <p:nvPicPr>
            <p:cNvPr id="24" name="Picture 23" descr="A group of silver round objects&#10;&#10;Description automatically generated">
              <a:extLst>
                <a:ext uri="{FF2B5EF4-FFF2-40B4-BE49-F238E27FC236}">
                  <a16:creationId xmlns:a16="http://schemas.microsoft.com/office/drawing/2014/main" id="{909C8B64-A836-A3A0-9C4D-6D5D58869361}"/>
                </a:ext>
              </a:extLst>
            </p:cNvPr>
            <p:cNvPicPr>
              <a:picLocks noChangeAspect="1"/>
            </p:cNvPicPr>
            <p:nvPr/>
          </p:nvPicPr>
          <p:blipFill>
            <a:blip r:embed="rId23" cstate="screen">
              <a:extLst>
                <a:ext uri="{28A0092B-C50C-407E-A947-70E740481C1C}">
                  <a14:useLocalDpi xmlns:a14="http://schemas.microsoft.com/office/drawing/2010/main"/>
                </a:ext>
              </a:extLst>
            </a:blip>
            <a:srcRect/>
            <a:stretch/>
          </p:blipFill>
          <p:spPr>
            <a:xfrm>
              <a:off x="9225031" y="1390952"/>
              <a:ext cx="1920120" cy="1832068"/>
            </a:xfrm>
            <a:prstGeom prst="ellipse">
              <a:avLst/>
            </a:prstGeom>
          </p:spPr>
        </p:pic>
        <p:pic>
          <p:nvPicPr>
            <p:cNvPr id="26" name="Picture 25" descr="A metal button with a pattern on it&#10;&#10;Description automatically generated">
              <a:extLst>
                <a:ext uri="{FF2B5EF4-FFF2-40B4-BE49-F238E27FC236}">
                  <a16:creationId xmlns:a16="http://schemas.microsoft.com/office/drawing/2014/main" id="{B3A8C789-D1AC-8C7C-D739-09ED18307FEE}"/>
                </a:ext>
              </a:extLst>
            </p:cNvPr>
            <p:cNvPicPr>
              <a:picLocks noChangeAspect="1"/>
            </p:cNvPicPr>
            <p:nvPr/>
          </p:nvPicPr>
          <p:blipFill>
            <a:blip r:embed="rId24" cstate="screen">
              <a:extLst>
                <a:ext uri="{28A0092B-C50C-407E-A947-70E740481C1C}">
                  <a14:useLocalDpi xmlns:a14="http://schemas.microsoft.com/office/drawing/2010/main"/>
                </a:ext>
              </a:extLst>
            </a:blip>
            <a:srcRect/>
            <a:stretch/>
          </p:blipFill>
          <p:spPr>
            <a:xfrm>
              <a:off x="6883995" y="1418860"/>
              <a:ext cx="1897154" cy="1864093"/>
            </a:xfrm>
            <a:prstGeom prst="ellipse">
              <a:avLst/>
            </a:prstGeom>
          </p:spPr>
        </p:pic>
        <p:pic>
          <p:nvPicPr>
            <p:cNvPr id="20" name="Picture 19" descr="A close-up of a metal button&#10;&#10;Description automatically generated">
              <a:extLst>
                <a:ext uri="{FF2B5EF4-FFF2-40B4-BE49-F238E27FC236}">
                  <a16:creationId xmlns:a16="http://schemas.microsoft.com/office/drawing/2014/main" id="{87092BDD-6A8F-019F-7D93-027E5323CD2E}"/>
                </a:ext>
              </a:extLst>
            </p:cNvPr>
            <p:cNvPicPr>
              <a:picLocks noChangeAspect="1"/>
            </p:cNvPicPr>
            <p:nvPr/>
          </p:nvPicPr>
          <p:blipFill rotWithShape="1">
            <a:blip r:embed="rId25" cstate="screen">
              <a:extLst>
                <a:ext uri="{28A0092B-C50C-407E-A947-70E740481C1C}">
                  <a14:useLocalDpi xmlns:a14="http://schemas.microsoft.com/office/drawing/2010/main"/>
                </a:ext>
              </a:extLst>
            </a:blip>
            <a:srcRect/>
            <a:stretch/>
          </p:blipFill>
          <p:spPr>
            <a:xfrm>
              <a:off x="9736865" y="2890974"/>
              <a:ext cx="1829652" cy="1707676"/>
            </a:xfrm>
            <a:prstGeom prst="ellipse">
              <a:avLst/>
            </a:prstGeom>
          </p:spPr>
        </p:pic>
      </p:grpSp>
      <p:sp>
        <p:nvSpPr>
          <p:cNvPr id="3" name="Footer Placeholder 2">
            <a:extLst>
              <a:ext uri="{FF2B5EF4-FFF2-40B4-BE49-F238E27FC236}">
                <a16:creationId xmlns:a16="http://schemas.microsoft.com/office/drawing/2014/main" id="{88DC99D4-2291-6AAD-30AC-4CC9290EC7C9}"/>
              </a:ext>
            </a:extLst>
          </p:cNvPr>
          <p:cNvSpPr>
            <a:spLocks noGrp="1"/>
          </p:cNvSpPr>
          <p:nvPr>
            <p:ph type="ftr" sz="quarter" idx="11"/>
          </p:nvPr>
        </p:nvSpPr>
        <p:spPr/>
        <p:txBody>
          <a:bodyPr/>
          <a:lstStyle/>
          <a:p>
            <a:r>
              <a:rPr lang="en-US"/>
              <a:t>© National Button Society, 2024</a:t>
            </a:r>
          </a:p>
        </p:txBody>
      </p:sp>
    </p:spTree>
    <p:extLst>
      <p:ext uri="{BB962C8B-B14F-4D97-AF65-F5344CB8AC3E}">
        <p14:creationId xmlns:p14="http://schemas.microsoft.com/office/powerpoint/2010/main" val="28766850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additive="base">
                                        <p:cTn id="7" dur="500" fill="hold"/>
                                        <p:tgtEl>
                                          <p:spTgt spid="27"/>
                                        </p:tgtEl>
                                        <p:attrNameLst>
                                          <p:attrName>ppt_x</p:attrName>
                                        </p:attrNameLst>
                                      </p:cBhvr>
                                      <p:tavLst>
                                        <p:tav tm="0">
                                          <p:val>
                                            <p:strVal val="#ppt_x"/>
                                          </p:val>
                                        </p:tav>
                                        <p:tav tm="100000">
                                          <p:val>
                                            <p:strVal val="#ppt_x"/>
                                          </p:val>
                                        </p:tav>
                                      </p:tavLst>
                                    </p:anim>
                                    <p:anim calcmode="lin" valueType="num">
                                      <p:cBhvr additive="base">
                                        <p:cTn id="8" dur="500" fill="hold"/>
                                        <p:tgtEl>
                                          <p:spTgt spid="2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2C1CEC54-5509-CA5F-11AC-CF3C5E776F0A}"/>
              </a:ext>
            </a:extLst>
          </p:cNvPr>
          <p:cNvSpPr/>
          <p:nvPr/>
        </p:nvSpPr>
        <p:spPr>
          <a:xfrm>
            <a:off x="0" y="0"/>
            <a:ext cx="12192000" cy="6858000"/>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4634D33-7A2C-433B-D9C0-9D9FDEB38852}"/>
              </a:ext>
            </a:extLst>
          </p:cNvPr>
          <p:cNvSpPr>
            <a:spLocks noGrp="1"/>
          </p:cNvSpPr>
          <p:nvPr>
            <p:ph type="title"/>
          </p:nvPr>
        </p:nvSpPr>
        <p:spPr/>
        <p:txBody>
          <a:bodyPr/>
          <a:lstStyle/>
          <a:p>
            <a:r>
              <a:rPr lang="en-US" dirty="0">
                <a:solidFill>
                  <a:srgbClr val="FFC000"/>
                </a:solidFill>
              </a:rPr>
              <a:t>Buttons teach us history</a:t>
            </a:r>
          </a:p>
        </p:txBody>
      </p:sp>
      <p:sp>
        <p:nvSpPr>
          <p:cNvPr id="3" name="Content Placeholder 2">
            <a:extLst>
              <a:ext uri="{FF2B5EF4-FFF2-40B4-BE49-F238E27FC236}">
                <a16:creationId xmlns:a16="http://schemas.microsoft.com/office/drawing/2014/main" id="{55C9192B-F83B-17C8-6C42-839CC4A3173D}"/>
              </a:ext>
            </a:extLst>
          </p:cNvPr>
          <p:cNvSpPr>
            <a:spLocks noGrp="1"/>
          </p:cNvSpPr>
          <p:nvPr>
            <p:ph idx="1"/>
          </p:nvPr>
        </p:nvSpPr>
        <p:spPr/>
        <p:txBody>
          <a:bodyPr/>
          <a:lstStyle/>
          <a:p>
            <a:r>
              <a:rPr lang="en-US" dirty="0">
                <a:solidFill>
                  <a:schemeClr val="bg1">
                    <a:lumMod val="75000"/>
                  </a:schemeClr>
                </a:solidFill>
              </a:rPr>
              <a:t>Social and cultural</a:t>
            </a:r>
          </a:p>
          <a:p>
            <a:r>
              <a:rPr lang="en-US" dirty="0">
                <a:solidFill>
                  <a:schemeClr val="bg1">
                    <a:lumMod val="75000"/>
                  </a:schemeClr>
                </a:solidFill>
              </a:rPr>
              <a:t>Political</a:t>
            </a:r>
          </a:p>
          <a:p>
            <a:r>
              <a:rPr lang="en-US" dirty="0">
                <a:solidFill>
                  <a:schemeClr val="bg1">
                    <a:lumMod val="75000"/>
                  </a:schemeClr>
                </a:solidFill>
              </a:rPr>
              <a:t>Art</a:t>
            </a:r>
          </a:p>
          <a:p>
            <a:r>
              <a:rPr lang="en-US" dirty="0">
                <a:solidFill>
                  <a:schemeClr val="bg1">
                    <a:lumMod val="75000"/>
                  </a:schemeClr>
                </a:solidFill>
              </a:rPr>
              <a:t>Fashion</a:t>
            </a:r>
          </a:p>
          <a:p>
            <a:endParaRPr lang="en-US" dirty="0">
              <a:solidFill>
                <a:schemeClr val="bg1"/>
              </a:solidFill>
            </a:endParaRPr>
          </a:p>
        </p:txBody>
      </p:sp>
      <p:pic>
        <p:nvPicPr>
          <p:cNvPr id="6" name="Picture 5" descr="A person and person playing instruments&#10;&#10;Description automatically generated">
            <a:extLst>
              <a:ext uri="{FF2B5EF4-FFF2-40B4-BE49-F238E27FC236}">
                <a16:creationId xmlns:a16="http://schemas.microsoft.com/office/drawing/2014/main" id="{2CAC772A-0212-F672-22FB-D91E7E6FAF52}"/>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7194784" y="-60804"/>
            <a:ext cx="4997216" cy="6918804"/>
          </a:xfrm>
          <a:prstGeom prst="rect">
            <a:avLst/>
          </a:prstGeom>
        </p:spPr>
      </p:pic>
      <p:sp>
        <p:nvSpPr>
          <p:cNvPr id="5" name="Footer Placeholder 4">
            <a:extLst>
              <a:ext uri="{FF2B5EF4-FFF2-40B4-BE49-F238E27FC236}">
                <a16:creationId xmlns:a16="http://schemas.microsoft.com/office/drawing/2014/main" id="{273C68A9-8F0A-E2C6-74F4-859D3C82EC08}"/>
              </a:ext>
            </a:extLst>
          </p:cNvPr>
          <p:cNvSpPr>
            <a:spLocks noGrp="1"/>
          </p:cNvSpPr>
          <p:nvPr>
            <p:ph type="ftr" sz="quarter" idx="11"/>
          </p:nvPr>
        </p:nvSpPr>
        <p:spPr/>
        <p:txBody>
          <a:bodyPr/>
          <a:lstStyle/>
          <a:p>
            <a:r>
              <a:rPr lang="en-US"/>
              <a:t>© National Button Society, 2024</a:t>
            </a:r>
          </a:p>
        </p:txBody>
      </p:sp>
    </p:spTree>
    <p:extLst>
      <p:ext uri="{BB962C8B-B14F-4D97-AF65-F5344CB8AC3E}">
        <p14:creationId xmlns:p14="http://schemas.microsoft.com/office/powerpoint/2010/main" val="165284004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2C1CEC54-5509-CA5F-11AC-CF3C5E776F0A}"/>
              </a:ext>
            </a:extLst>
          </p:cNvPr>
          <p:cNvSpPr/>
          <p:nvPr/>
        </p:nvSpPr>
        <p:spPr>
          <a:xfrm>
            <a:off x="0" y="0"/>
            <a:ext cx="12192000" cy="6858000"/>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4634D33-7A2C-433B-D9C0-9D9FDEB38852}"/>
              </a:ext>
            </a:extLst>
          </p:cNvPr>
          <p:cNvSpPr>
            <a:spLocks noGrp="1"/>
          </p:cNvSpPr>
          <p:nvPr>
            <p:ph type="title"/>
          </p:nvPr>
        </p:nvSpPr>
        <p:spPr/>
        <p:txBody>
          <a:bodyPr/>
          <a:lstStyle/>
          <a:p>
            <a:r>
              <a:rPr lang="en-US" dirty="0">
                <a:solidFill>
                  <a:srgbClr val="FFC000"/>
                </a:solidFill>
              </a:rPr>
              <a:t>Social and cultural history</a:t>
            </a:r>
          </a:p>
        </p:txBody>
      </p:sp>
      <p:pic>
        <p:nvPicPr>
          <p:cNvPr id="5" name="Picture 4" descr="A round white button with a gold rim&#10;&#10;Description automatically generated">
            <a:extLst>
              <a:ext uri="{FF2B5EF4-FFF2-40B4-BE49-F238E27FC236}">
                <a16:creationId xmlns:a16="http://schemas.microsoft.com/office/drawing/2014/main" id="{1778B018-5DC4-F6C7-BB52-1D3ABD10FFBA}"/>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268423" y="1758076"/>
            <a:ext cx="2578020" cy="2527597"/>
          </a:xfrm>
          <a:prstGeom prst="ellipse">
            <a:avLst/>
          </a:prstGeom>
        </p:spPr>
      </p:pic>
      <p:pic>
        <p:nvPicPr>
          <p:cNvPr id="7" name="Picture 6" descr="A close-up of a silver coin&#10;&#10;Description automatically generated">
            <a:extLst>
              <a:ext uri="{FF2B5EF4-FFF2-40B4-BE49-F238E27FC236}">
                <a16:creationId xmlns:a16="http://schemas.microsoft.com/office/drawing/2014/main" id="{00F2CFF8-B1D8-164D-AF1F-F11376DAC7C6}"/>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3356010" y="3901629"/>
            <a:ext cx="1700489" cy="1679005"/>
          </a:xfrm>
          <a:prstGeom prst="ellipse">
            <a:avLst/>
          </a:prstGeom>
        </p:spPr>
      </p:pic>
      <p:pic>
        <p:nvPicPr>
          <p:cNvPr id="9" name="Picture 8" descr="A round object with a circle with a circle and a circle with a circle with a circle with a circle with a circle with a circle with a circle with a circle with a circle with a circle&#10;&#10;Description automatically generated">
            <a:extLst>
              <a:ext uri="{FF2B5EF4-FFF2-40B4-BE49-F238E27FC236}">
                <a16:creationId xmlns:a16="http://schemas.microsoft.com/office/drawing/2014/main" id="{15BA2897-10E4-FA55-4DD4-D7B337696BEF}"/>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8130057" y="452844"/>
            <a:ext cx="2334743" cy="2288299"/>
          </a:xfrm>
          <a:prstGeom prst="ellipse">
            <a:avLst/>
          </a:prstGeom>
        </p:spPr>
      </p:pic>
      <p:pic>
        <p:nvPicPr>
          <p:cNvPr id="15" name="Picture 14" descr="A round object with a painting on it&#10;&#10;Description automatically generated">
            <a:extLst>
              <a:ext uri="{FF2B5EF4-FFF2-40B4-BE49-F238E27FC236}">
                <a16:creationId xmlns:a16="http://schemas.microsoft.com/office/drawing/2014/main" id="{0C5E760C-8226-BCAB-4DEC-635B9CFA3E5D}"/>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5082651" y="2190184"/>
            <a:ext cx="3880471" cy="3702615"/>
          </a:xfrm>
          <a:prstGeom prst="ellipse">
            <a:avLst/>
          </a:prstGeom>
        </p:spPr>
      </p:pic>
      <p:sp>
        <p:nvSpPr>
          <p:cNvPr id="6" name="TextBox 5">
            <a:extLst>
              <a:ext uri="{FF2B5EF4-FFF2-40B4-BE49-F238E27FC236}">
                <a16:creationId xmlns:a16="http://schemas.microsoft.com/office/drawing/2014/main" id="{63A7FF65-0EB5-1CF1-0403-05529A9A310C}"/>
              </a:ext>
            </a:extLst>
          </p:cNvPr>
          <p:cNvSpPr txBox="1"/>
          <p:nvPr/>
        </p:nvSpPr>
        <p:spPr>
          <a:xfrm>
            <a:off x="4019280" y="1758076"/>
            <a:ext cx="2553571" cy="830997"/>
          </a:xfrm>
          <a:prstGeom prst="rect">
            <a:avLst/>
          </a:prstGeom>
          <a:noFill/>
        </p:spPr>
        <p:txBody>
          <a:bodyPr wrap="square" rtlCol="0">
            <a:spAutoFit/>
          </a:bodyPr>
          <a:lstStyle/>
          <a:p>
            <a:r>
              <a:rPr lang="en-US" sz="2400" dirty="0">
                <a:solidFill>
                  <a:schemeClr val="bg1">
                    <a:lumMod val="75000"/>
                  </a:schemeClr>
                </a:solidFill>
              </a:rPr>
              <a:t>Courtship and love</a:t>
            </a:r>
          </a:p>
        </p:txBody>
      </p:sp>
      <p:sp>
        <p:nvSpPr>
          <p:cNvPr id="3" name="Footer Placeholder 2">
            <a:extLst>
              <a:ext uri="{FF2B5EF4-FFF2-40B4-BE49-F238E27FC236}">
                <a16:creationId xmlns:a16="http://schemas.microsoft.com/office/drawing/2014/main" id="{54E2D549-1FDB-63D3-795B-57E2F422703E}"/>
              </a:ext>
            </a:extLst>
          </p:cNvPr>
          <p:cNvSpPr>
            <a:spLocks noGrp="1"/>
          </p:cNvSpPr>
          <p:nvPr>
            <p:ph type="ftr" sz="quarter" idx="11"/>
          </p:nvPr>
        </p:nvSpPr>
        <p:spPr/>
        <p:txBody>
          <a:bodyPr/>
          <a:lstStyle/>
          <a:p>
            <a:r>
              <a:rPr lang="en-US"/>
              <a:t>© National Button Society, 2024</a:t>
            </a:r>
          </a:p>
        </p:txBody>
      </p:sp>
    </p:spTree>
    <p:extLst>
      <p:ext uri="{BB962C8B-B14F-4D97-AF65-F5344CB8AC3E}">
        <p14:creationId xmlns:p14="http://schemas.microsoft.com/office/powerpoint/2010/main" val="7471288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0C6EB13C-83E8-968F-1A4D-B79EED70DD79}"/>
              </a:ext>
            </a:extLst>
          </p:cNvPr>
          <p:cNvSpPr/>
          <p:nvPr/>
        </p:nvSpPr>
        <p:spPr>
          <a:xfrm>
            <a:off x="0" y="0"/>
            <a:ext cx="12192000" cy="6858000"/>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5A6EBD0-15BC-72F3-416A-11F503839F5F}"/>
              </a:ext>
            </a:extLst>
          </p:cNvPr>
          <p:cNvSpPr>
            <a:spLocks noGrp="1"/>
          </p:cNvSpPr>
          <p:nvPr>
            <p:ph type="title"/>
          </p:nvPr>
        </p:nvSpPr>
        <p:spPr/>
        <p:txBody>
          <a:bodyPr/>
          <a:lstStyle/>
          <a:p>
            <a:r>
              <a:rPr lang="en-US" dirty="0">
                <a:solidFill>
                  <a:srgbClr val="FFC000"/>
                </a:solidFill>
              </a:rPr>
              <a:t>Social and cultural history</a:t>
            </a:r>
          </a:p>
        </p:txBody>
      </p:sp>
      <p:sp>
        <p:nvSpPr>
          <p:cNvPr id="3" name="Content Placeholder 2">
            <a:extLst>
              <a:ext uri="{FF2B5EF4-FFF2-40B4-BE49-F238E27FC236}">
                <a16:creationId xmlns:a16="http://schemas.microsoft.com/office/drawing/2014/main" id="{5239CE41-4783-9E54-2E91-44235812F9B9}"/>
              </a:ext>
            </a:extLst>
          </p:cNvPr>
          <p:cNvSpPr>
            <a:spLocks noGrp="1"/>
          </p:cNvSpPr>
          <p:nvPr>
            <p:ph idx="1"/>
          </p:nvPr>
        </p:nvSpPr>
        <p:spPr>
          <a:xfrm>
            <a:off x="7322685" y="4453898"/>
            <a:ext cx="2476501" cy="563892"/>
          </a:xfrm>
        </p:spPr>
        <p:txBody>
          <a:bodyPr>
            <a:normAutofit/>
          </a:bodyPr>
          <a:lstStyle/>
          <a:p>
            <a:pPr marL="0" indent="0">
              <a:buNone/>
            </a:pPr>
            <a:r>
              <a:rPr lang="en-US" sz="2400" dirty="0">
                <a:solidFill>
                  <a:schemeClr val="bg1">
                    <a:lumMod val="75000"/>
                  </a:schemeClr>
                </a:solidFill>
              </a:rPr>
              <a:t>Loss and grieving</a:t>
            </a:r>
          </a:p>
        </p:txBody>
      </p:sp>
      <p:pic>
        <p:nvPicPr>
          <p:cNvPr id="5" name="Picture 4" descr="A round white box with a floral design&#10;&#10;Description automatically generated">
            <a:extLst>
              <a:ext uri="{FF2B5EF4-FFF2-40B4-BE49-F238E27FC236}">
                <a16:creationId xmlns:a16="http://schemas.microsoft.com/office/drawing/2014/main" id="{4A604907-3F02-309D-1D8B-0ADAD68BAE4B}"/>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rot="5400000">
            <a:off x="4625364" y="3773379"/>
            <a:ext cx="2233905" cy="2239892"/>
          </a:xfrm>
          <a:prstGeom prst="ellipse">
            <a:avLst/>
          </a:prstGeom>
        </p:spPr>
      </p:pic>
      <p:pic>
        <p:nvPicPr>
          <p:cNvPr id="6" name="Picture 5" descr="A close up of a button&#10;&#10;Description automatically generated">
            <a:extLst>
              <a:ext uri="{FF2B5EF4-FFF2-40B4-BE49-F238E27FC236}">
                <a16:creationId xmlns:a16="http://schemas.microsoft.com/office/drawing/2014/main" id="{CE915E48-6C64-D69A-C24B-93E4E846BDC2}"/>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7569630" y="2238507"/>
            <a:ext cx="1664061" cy="1667572"/>
          </a:xfrm>
          <a:prstGeom prst="ellipse">
            <a:avLst/>
          </a:prstGeom>
        </p:spPr>
      </p:pic>
      <p:pic>
        <p:nvPicPr>
          <p:cNvPr id="8" name="Picture 7" descr="A close-up of a coin&#10;&#10;Description automatically generated">
            <a:extLst>
              <a:ext uri="{FF2B5EF4-FFF2-40B4-BE49-F238E27FC236}">
                <a16:creationId xmlns:a16="http://schemas.microsoft.com/office/drawing/2014/main" id="{395F84E7-5A1D-03A1-64D7-4EC6354D308A}"/>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1267676" y="3385390"/>
            <a:ext cx="1893218" cy="2419112"/>
          </a:xfrm>
          <a:prstGeom prst="ellipse">
            <a:avLst/>
          </a:prstGeom>
        </p:spPr>
      </p:pic>
      <p:pic>
        <p:nvPicPr>
          <p:cNvPr id="12" name="Picture 11" descr="A close-up of a button&#10;&#10;Description automatically generated">
            <a:extLst>
              <a:ext uri="{FF2B5EF4-FFF2-40B4-BE49-F238E27FC236}">
                <a16:creationId xmlns:a16="http://schemas.microsoft.com/office/drawing/2014/main" id="{2A804BB5-8EFA-C963-1EA3-2A3E112DA6F0}"/>
              </a:ext>
            </a:extLst>
          </p:cNvPr>
          <p:cNvPicPr>
            <a:picLocks noChangeAspect="1"/>
          </p:cNvPicPr>
          <p:nvPr/>
        </p:nvPicPr>
        <p:blipFill>
          <a:blip r:embed="rId6" cstate="screen">
            <a:extLst>
              <a:ext uri="{28A0092B-C50C-407E-A947-70E740481C1C}">
                <a14:useLocalDpi xmlns:a14="http://schemas.microsoft.com/office/drawing/2010/main"/>
              </a:ext>
            </a:extLst>
          </a:blip>
          <a:srcRect/>
          <a:stretch/>
        </p:blipFill>
        <p:spPr>
          <a:xfrm>
            <a:off x="5404064" y="1610676"/>
            <a:ext cx="2077279" cy="2078967"/>
          </a:xfrm>
          <a:prstGeom prst="ellipse">
            <a:avLst/>
          </a:prstGeom>
        </p:spPr>
      </p:pic>
      <p:pic>
        <p:nvPicPr>
          <p:cNvPr id="14" name="Picture 13" descr="A close-up of a round object&#10;&#10;Description automatically generated">
            <a:extLst>
              <a:ext uri="{FF2B5EF4-FFF2-40B4-BE49-F238E27FC236}">
                <a16:creationId xmlns:a16="http://schemas.microsoft.com/office/drawing/2014/main" id="{D1B043FD-62C6-5E95-3827-30247309CC8F}"/>
              </a:ext>
            </a:extLst>
          </p:cNvPr>
          <p:cNvPicPr>
            <a:picLocks noChangeAspect="1"/>
          </p:cNvPicPr>
          <p:nvPr/>
        </p:nvPicPr>
        <p:blipFill>
          <a:blip r:embed="rId7" cstate="screen">
            <a:extLst>
              <a:ext uri="{28A0092B-C50C-407E-A947-70E740481C1C}">
                <a14:useLocalDpi xmlns:a14="http://schemas.microsoft.com/office/drawing/2010/main"/>
              </a:ext>
            </a:extLst>
          </a:blip>
          <a:srcRect/>
          <a:stretch/>
        </p:blipFill>
        <p:spPr>
          <a:xfrm>
            <a:off x="2336800" y="1589264"/>
            <a:ext cx="2824745" cy="2773187"/>
          </a:xfrm>
          <a:prstGeom prst="ellipse">
            <a:avLst/>
          </a:prstGeom>
        </p:spPr>
      </p:pic>
      <p:sp>
        <p:nvSpPr>
          <p:cNvPr id="4" name="Footer Placeholder 3">
            <a:extLst>
              <a:ext uri="{FF2B5EF4-FFF2-40B4-BE49-F238E27FC236}">
                <a16:creationId xmlns:a16="http://schemas.microsoft.com/office/drawing/2014/main" id="{1D66DC21-E17E-E0BC-32F0-01C50683CFFD}"/>
              </a:ext>
            </a:extLst>
          </p:cNvPr>
          <p:cNvSpPr>
            <a:spLocks noGrp="1"/>
          </p:cNvSpPr>
          <p:nvPr>
            <p:ph type="ftr" sz="quarter" idx="11"/>
          </p:nvPr>
        </p:nvSpPr>
        <p:spPr/>
        <p:txBody>
          <a:bodyPr/>
          <a:lstStyle/>
          <a:p>
            <a:r>
              <a:rPr lang="en-US"/>
              <a:t>© National Button Society, 2024</a:t>
            </a:r>
          </a:p>
        </p:txBody>
      </p:sp>
    </p:spTree>
    <p:extLst>
      <p:ext uri="{BB962C8B-B14F-4D97-AF65-F5344CB8AC3E}">
        <p14:creationId xmlns:p14="http://schemas.microsoft.com/office/powerpoint/2010/main" val="228212090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2C1CEC54-5509-CA5F-11AC-CF3C5E776F0A}"/>
              </a:ext>
            </a:extLst>
          </p:cNvPr>
          <p:cNvSpPr/>
          <p:nvPr/>
        </p:nvSpPr>
        <p:spPr>
          <a:xfrm>
            <a:off x="0" y="0"/>
            <a:ext cx="12192000" cy="6858000"/>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4634D33-7A2C-433B-D9C0-9D9FDEB38852}"/>
              </a:ext>
            </a:extLst>
          </p:cNvPr>
          <p:cNvSpPr>
            <a:spLocks noGrp="1"/>
          </p:cNvSpPr>
          <p:nvPr>
            <p:ph type="title"/>
          </p:nvPr>
        </p:nvSpPr>
        <p:spPr/>
        <p:txBody>
          <a:bodyPr/>
          <a:lstStyle/>
          <a:p>
            <a:r>
              <a:rPr lang="en-US" dirty="0">
                <a:solidFill>
                  <a:srgbClr val="FFC000"/>
                </a:solidFill>
              </a:rPr>
              <a:t>Social and cultural history</a:t>
            </a:r>
          </a:p>
        </p:txBody>
      </p:sp>
      <p:sp>
        <p:nvSpPr>
          <p:cNvPr id="8" name="TextBox 7">
            <a:extLst>
              <a:ext uri="{FF2B5EF4-FFF2-40B4-BE49-F238E27FC236}">
                <a16:creationId xmlns:a16="http://schemas.microsoft.com/office/drawing/2014/main" id="{1D07846E-1C8E-4DA1-25F3-85BCC80828DB}"/>
              </a:ext>
            </a:extLst>
          </p:cNvPr>
          <p:cNvSpPr txBox="1"/>
          <p:nvPr/>
        </p:nvSpPr>
        <p:spPr>
          <a:xfrm>
            <a:off x="4987683" y="2151309"/>
            <a:ext cx="2338101" cy="830997"/>
          </a:xfrm>
          <a:prstGeom prst="rect">
            <a:avLst/>
          </a:prstGeom>
          <a:noFill/>
        </p:spPr>
        <p:txBody>
          <a:bodyPr wrap="square" rtlCol="0">
            <a:spAutoFit/>
          </a:bodyPr>
          <a:lstStyle/>
          <a:p>
            <a:r>
              <a:rPr lang="en-US" sz="2400" dirty="0">
                <a:solidFill>
                  <a:schemeClr val="bg1">
                    <a:lumMod val="75000"/>
                  </a:schemeClr>
                </a:solidFill>
              </a:rPr>
              <a:t>Status and wealth</a:t>
            </a:r>
          </a:p>
        </p:txBody>
      </p:sp>
      <p:pic>
        <p:nvPicPr>
          <p:cNvPr id="11" name="Picture 10" descr="A close-up of a coin&#10;&#10;Description automatically generated">
            <a:extLst>
              <a:ext uri="{FF2B5EF4-FFF2-40B4-BE49-F238E27FC236}">
                <a16:creationId xmlns:a16="http://schemas.microsoft.com/office/drawing/2014/main" id="{E0B72050-2D6C-03A2-1377-5B891095DB2E}"/>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7690507" y="4376115"/>
            <a:ext cx="1578553" cy="1638124"/>
          </a:xfrm>
          <a:prstGeom prst="ellipse">
            <a:avLst/>
          </a:prstGeom>
        </p:spPr>
      </p:pic>
      <p:pic>
        <p:nvPicPr>
          <p:cNvPr id="13" name="Picture 12" descr="A silver coin with a mermaid on it&#10;&#10;Description automatically generated">
            <a:extLst>
              <a:ext uri="{FF2B5EF4-FFF2-40B4-BE49-F238E27FC236}">
                <a16:creationId xmlns:a16="http://schemas.microsoft.com/office/drawing/2014/main" id="{4FD16D99-6ED3-CC4A-1CF6-1265EDF8BE54}"/>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9376455" y="2984190"/>
            <a:ext cx="1808781" cy="1754934"/>
          </a:xfrm>
          <a:prstGeom prst="ellipse">
            <a:avLst/>
          </a:prstGeom>
        </p:spPr>
      </p:pic>
      <p:pic>
        <p:nvPicPr>
          <p:cNvPr id="16" name="Picture 15" descr="A gold coin with a lion and a flag&#10;&#10;Description automatically generated">
            <a:extLst>
              <a:ext uri="{FF2B5EF4-FFF2-40B4-BE49-F238E27FC236}">
                <a16:creationId xmlns:a16="http://schemas.microsoft.com/office/drawing/2014/main" id="{886FBAA7-4BE1-94AC-6143-C0923AF27C91}"/>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9327456" y="1036978"/>
            <a:ext cx="1630620" cy="1657755"/>
          </a:xfrm>
          <a:prstGeom prst="ellipse">
            <a:avLst/>
          </a:prstGeom>
        </p:spPr>
      </p:pic>
      <p:pic>
        <p:nvPicPr>
          <p:cNvPr id="18" name="Picture 17" descr="A close-up of a coin&#10;&#10;Description automatically generated">
            <a:extLst>
              <a:ext uri="{FF2B5EF4-FFF2-40B4-BE49-F238E27FC236}">
                <a16:creationId xmlns:a16="http://schemas.microsoft.com/office/drawing/2014/main" id="{20E56878-0368-8C2D-5076-97E6DFAADC9C}"/>
              </a:ext>
            </a:extLst>
          </p:cNvPr>
          <p:cNvPicPr>
            <a:picLocks noChangeAspect="1"/>
          </p:cNvPicPr>
          <p:nvPr/>
        </p:nvPicPr>
        <p:blipFill>
          <a:blip r:embed="rId6" cstate="screen">
            <a:extLst>
              <a:ext uri="{28A0092B-C50C-407E-A947-70E740481C1C}">
                <a14:useLocalDpi xmlns:a14="http://schemas.microsoft.com/office/drawing/2010/main"/>
              </a:ext>
            </a:extLst>
          </a:blip>
          <a:srcRect/>
          <a:stretch/>
        </p:blipFill>
        <p:spPr>
          <a:xfrm>
            <a:off x="7277736" y="902877"/>
            <a:ext cx="1630620" cy="1654548"/>
          </a:xfrm>
          <a:prstGeom prst="ellipse">
            <a:avLst/>
          </a:prstGeom>
        </p:spPr>
      </p:pic>
      <p:pic>
        <p:nvPicPr>
          <p:cNvPr id="20" name="Picture 19" descr="A close-up of a button&#10;&#10;Description automatically generated">
            <a:extLst>
              <a:ext uri="{FF2B5EF4-FFF2-40B4-BE49-F238E27FC236}">
                <a16:creationId xmlns:a16="http://schemas.microsoft.com/office/drawing/2014/main" id="{EA7C73B2-43D4-C019-3856-A22E28922353}"/>
              </a:ext>
            </a:extLst>
          </p:cNvPr>
          <p:cNvPicPr>
            <a:picLocks noChangeAspect="1"/>
          </p:cNvPicPr>
          <p:nvPr/>
        </p:nvPicPr>
        <p:blipFill>
          <a:blip r:embed="rId7" cstate="screen">
            <a:extLst>
              <a:ext uri="{28A0092B-C50C-407E-A947-70E740481C1C}">
                <a14:useLocalDpi xmlns:a14="http://schemas.microsoft.com/office/drawing/2010/main"/>
              </a:ext>
            </a:extLst>
          </a:blip>
          <a:srcRect/>
          <a:stretch/>
        </p:blipFill>
        <p:spPr>
          <a:xfrm>
            <a:off x="7086846" y="2853245"/>
            <a:ext cx="1358810" cy="1325563"/>
          </a:xfrm>
          <a:prstGeom prst="ellipse">
            <a:avLst/>
          </a:prstGeom>
        </p:spPr>
      </p:pic>
      <p:pic>
        <p:nvPicPr>
          <p:cNvPr id="5" name="Picture 4" descr="A gold and silver brooch with a diamond&#10;&#10;Description automatically generated">
            <a:extLst>
              <a:ext uri="{FF2B5EF4-FFF2-40B4-BE49-F238E27FC236}">
                <a16:creationId xmlns:a16="http://schemas.microsoft.com/office/drawing/2014/main" id="{F18C4F42-0C8A-A1AA-1DE4-2562474AF5F4}"/>
              </a:ext>
            </a:extLst>
          </p:cNvPr>
          <p:cNvPicPr>
            <a:picLocks noChangeAspect="1"/>
          </p:cNvPicPr>
          <p:nvPr/>
        </p:nvPicPr>
        <p:blipFill>
          <a:blip r:embed="rId8" cstate="screen">
            <a:extLst>
              <a:ext uri="{28A0092B-C50C-407E-A947-70E740481C1C}">
                <a14:useLocalDpi xmlns:a14="http://schemas.microsoft.com/office/drawing/2010/main"/>
              </a:ext>
            </a:extLst>
          </a:blip>
          <a:srcRect/>
          <a:stretch/>
        </p:blipFill>
        <p:spPr>
          <a:xfrm rot="5400000">
            <a:off x="2905905" y="2472839"/>
            <a:ext cx="2006548" cy="1942217"/>
          </a:xfrm>
          <a:prstGeom prst="ellipse">
            <a:avLst/>
          </a:prstGeom>
        </p:spPr>
      </p:pic>
      <p:pic>
        <p:nvPicPr>
          <p:cNvPr id="7" name="Picture 6" descr="A red and white round object with small stones&#10;&#10;Description automatically generated">
            <a:extLst>
              <a:ext uri="{FF2B5EF4-FFF2-40B4-BE49-F238E27FC236}">
                <a16:creationId xmlns:a16="http://schemas.microsoft.com/office/drawing/2014/main" id="{DC5BE895-F8F1-E7EF-40C2-BF0471BA5C49}"/>
              </a:ext>
            </a:extLst>
          </p:cNvPr>
          <p:cNvPicPr>
            <a:picLocks noChangeAspect="1"/>
          </p:cNvPicPr>
          <p:nvPr/>
        </p:nvPicPr>
        <p:blipFill>
          <a:blip r:embed="rId9" cstate="screen">
            <a:extLst>
              <a:ext uri="{28A0092B-C50C-407E-A947-70E740481C1C}">
                <a14:useLocalDpi xmlns:a14="http://schemas.microsoft.com/office/drawing/2010/main"/>
              </a:ext>
            </a:extLst>
          </a:blip>
          <a:srcRect/>
          <a:stretch/>
        </p:blipFill>
        <p:spPr>
          <a:xfrm rot="5400000">
            <a:off x="1345134" y="2055009"/>
            <a:ext cx="1378096" cy="1379703"/>
          </a:xfrm>
          <a:prstGeom prst="ellipse">
            <a:avLst/>
          </a:prstGeom>
        </p:spPr>
      </p:pic>
      <p:pic>
        <p:nvPicPr>
          <p:cNvPr id="14" name="Picture 13" descr="A blue and white circle with diamonds&#10;&#10;Description automatically generated">
            <a:extLst>
              <a:ext uri="{FF2B5EF4-FFF2-40B4-BE49-F238E27FC236}">
                <a16:creationId xmlns:a16="http://schemas.microsoft.com/office/drawing/2014/main" id="{2A943F73-CEAE-68C9-AD7C-2946B670DD85}"/>
              </a:ext>
            </a:extLst>
          </p:cNvPr>
          <p:cNvPicPr>
            <a:picLocks noChangeAspect="1"/>
          </p:cNvPicPr>
          <p:nvPr/>
        </p:nvPicPr>
        <p:blipFill>
          <a:blip r:embed="rId10" cstate="screen">
            <a:extLst>
              <a:ext uri="{28A0092B-C50C-407E-A947-70E740481C1C}">
                <a14:useLocalDpi xmlns:a14="http://schemas.microsoft.com/office/drawing/2010/main"/>
              </a:ext>
            </a:extLst>
          </a:blip>
          <a:srcRect/>
          <a:stretch/>
        </p:blipFill>
        <p:spPr>
          <a:xfrm rot="5400000">
            <a:off x="915307" y="3707425"/>
            <a:ext cx="2109855" cy="2092137"/>
          </a:xfrm>
          <a:prstGeom prst="ellipse">
            <a:avLst/>
          </a:prstGeom>
        </p:spPr>
      </p:pic>
      <p:pic>
        <p:nvPicPr>
          <p:cNvPr id="17" name="Picture 16" descr="A round white object with a round stone in the middle&#10;&#10;Description automatically generated with medium confidence">
            <a:extLst>
              <a:ext uri="{FF2B5EF4-FFF2-40B4-BE49-F238E27FC236}">
                <a16:creationId xmlns:a16="http://schemas.microsoft.com/office/drawing/2014/main" id="{EFECD0BD-29FE-3D29-F4C6-C23C5737B5C3}"/>
              </a:ext>
            </a:extLst>
          </p:cNvPr>
          <p:cNvPicPr>
            <a:picLocks noChangeAspect="1"/>
          </p:cNvPicPr>
          <p:nvPr/>
        </p:nvPicPr>
        <p:blipFill>
          <a:blip r:embed="rId11" cstate="screen">
            <a:extLst>
              <a:ext uri="{28A0092B-C50C-407E-A947-70E740481C1C}">
                <a14:useLocalDpi xmlns:a14="http://schemas.microsoft.com/office/drawing/2010/main"/>
              </a:ext>
            </a:extLst>
          </a:blip>
          <a:srcRect/>
          <a:stretch/>
        </p:blipFill>
        <p:spPr>
          <a:xfrm rot="5400000">
            <a:off x="4228586" y="3736238"/>
            <a:ext cx="1586448" cy="1578554"/>
          </a:xfrm>
          <a:prstGeom prst="ellipse">
            <a:avLst/>
          </a:prstGeom>
        </p:spPr>
      </p:pic>
      <p:sp>
        <p:nvSpPr>
          <p:cNvPr id="3" name="Footer Placeholder 2">
            <a:extLst>
              <a:ext uri="{FF2B5EF4-FFF2-40B4-BE49-F238E27FC236}">
                <a16:creationId xmlns:a16="http://schemas.microsoft.com/office/drawing/2014/main" id="{828003B3-5EE7-FEDC-31C8-5D7D6FEF649D}"/>
              </a:ext>
            </a:extLst>
          </p:cNvPr>
          <p:cNvSpPr>
            <a:spLocks noGrp="1"/>
          </p:cNvSpPr>
          <p:nvPr>
            <p:ph type="ftr" sz="quarter" idx="11"/>
          </p:nvPr>
        </p:nvSpPr>
        <p:spPr/>
        <p:txBody>
          <a:bodyPr/>
          <a:lstStyle/>
          <a:p>
            <a:r>
              <a:rPr lang="en-US"/>
              <a:t>© National Button Society, 2024</a:t>
            </a:r>
          </a:p>
        </p:txBody>
      </p:sp>
    </p:spTree>
    <p:extLst>
      <p:ext uri="{BB962C8B-B14F-4D97-AF65-F5344CB8AC3E}">
        <p14:creationId xmlns:p14="http://schemas.microsoft.com/office/powerpoint/2010/main" val="8764952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1000" fill="hold"/>
                                        <p:tgtEl>
                                          <p:spTgt spid="11"/>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20"/>
                                        </p:tgtEl>
                                        <p:attrNameLst>
                                          <p:attrName>style.visibility</p:attrName>
                                        </p:attrNameLst>
                                      </p:cBhvr>
                                      <p:to>
                                        <p:strVal val="visible"/>
                                      </p:to>
                                    </p:set>
                                    <p:animEffect transition="in" filter="fade">
                                      <p:cBhvr>
                                        <p:cTn id="12" dur="1000"/>
                                        <p:tgtEl>
                                          <p:spTgt spid="20"/>
                                        </p:tgtEl>
                                      </p:cBhvr>
                                    </p:animEffect>
                                    <p:anim calcmode="lin" valueType="num">
                                      <p:cBhvr>
                                        <p:cTn id="13" dur="1000" fill="hold"/>
                                        <p:tgtEl>
                                          <p:spTgt spid="20"/>
                                        </p:tgtEl>
                                        <p:attrNameLst>
                                          <p:attrName>ppt_x</p:attrName>
                                        </p:attrNameLst>
                                      </p:cBhvr>
                                      <p:tavLst>
                                        <p:tav tm="0">
                                          <p:val>
                                            <p:strVal val="#ppt_x"/>
                                          </p:val>
                                        </p:tav>
                                        <p:tav tm="100000">
                                          <p:val>
                                            <p:strVal val="#ppt_x"/>
                                          </p:val>
                                        </p:tav>
                                      </p:tavLst>
                                    </p:anim>
                                    <p:anim calcmode="lin" valueType="num">
                                      <p:cBhvr>
                                        <p:cTn id="14" dur="1000" fill="hold"/>
                                        <p:tgtEl>
                                          <p:spTgt spid="20"/>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18"/>
                                        </p:tgtEl>
                                        <p:attrNameLst>
                                          <p:attrName>style.visibility</p:attrName>
                                        </p:attrNameLst>
                                      </p:cBhvr>
                                      <p:to>
                                        <p:strVal val="visible"/>
                                      </p:to>
                                    </p:set>
                                    <p:animEffect transition="in" filter="fade">
                                      <p:cBhvr>
                                        <p:cTn id="17" dur="1000"/>
                                        <p:tgtEl>
                                          <p:spTgt spid="18"/>
                                        </p:tgtEl>
                                      </p:cBhvr>
                                    </p:animEffect>
                                    <p:anim calcmode="lin" valueType="num">
                                      <p:cBhvr>
                                        <p:cTn id="18" dur="1000" fill="hold"/>
                                        <p:tgtEl>
                                          <p:spTgt spid="18"/>
                                        </p:tgtEl>
                                        <p:attrNameLst>
                                          <p:attrName>ppt_x</p:attrName>
                                        </p:attrNameLst>
                                      </p:cBhvr>
                                      <p:tavLst>
                                        <p:tav tm="0">
                                          <p:val>
                                            <p:strVal val="#ppt_x"/>
                                          </p:val>
                                        </p:tav>
                                        <p:tav tm="100000">
                                          <p:val>
                                            <p:strVal val="#ppt_x"/>
                                          </p:val>
                                        </p:tav>
                                      </p:tavLst>
                                    </p:anim>
                                    <p:anim calcmode="lin" valueType="num">
                                      <p:cBhvr>
                                        <p:cTn id="19" dur="1000" fill="hold"/>
                                        <p:tgtEl>
                                          <p:spTgt spid="18"/>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fade">
                                      <p:cBhvr>
                                        <p:cTn id="22" dur="1000"/>
                                        <p:tgtEl>
                                          <p:spTgt spid="16"/>
                                        </p:tgtEl>
                                      </p:cBhvr>
                                    </p:animEffect>
                                    <p:anim calcmode="lin" valueType="num">
                                      <p:cBhvr>
                                        <p:cTn id="23" dur="1000" fill="hold"/>
                                        <p:tgtEl>
                                          <p:spTgt spid="16"/>
                                        </p:tgtEl>
                                        <p:attrNameLst>
                                          <p:attrName>ppt_x</p:attrName>
                                        </p:attrNameLst>
                                      </p:cBhvr>
                                      <p:tavLst>
                                        <p:tav tm="0">
                                          <p:val>
                                            <p:strVal val="#ppt_x"/>
                                          </p:val>
                                        </p:tav>
                                        <p:tav tm="100000">
                                          <p:val>
                                            <p:strVal val="#ppt_x"/>
                                          </p:val>
                                        </p:tav>
                                      </p:tavLst>
                                    </p:anim>
                                    <p:anim calcmode="lin" valueType="num">
                                      <p:cBhvr>
                                        <p:cTn id="24" dur="1000" fill="hold"/>
                                        <p:tgtEl>
                                          <p:spTgt spid="16"/>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fade">
                                      <p:cBhvr>
                                        <p:cTn id="27" dur="1000"/>
                                        <p:tgtEl>
                                          <p:spTgt spid="13"/>
                                        </p:tgtEl>
                                      </p:cBhvr>
                                    </p:animEffect>
                                    <p:anim calcmode="lin" valueType="num">
                                      <p:cBhvr>
                                        <p:cTn id="28" dur="1000" fill="hold"/>
                                        <p:tgtEl>
                                          <p:spTgt spid="13"/>
                                        </p:tgtEl>
                                        <p:attrNameLst>
                                          <p:attrName>ppt_x</p:attrName>
                                        </p:attrNameLst>
                                      </p:cBhvr>
                                      <p:tavLst>
                                        <p:tav tm="0">
                                          <p:val>
                                            <p:strVal val="#ppt_x"/>
                                          </p:val>
                                        </p:tav>
                                        <p:tav tm="100000">
                                          <p:val>
                                            <p:strVal val="#ppt_x"/>
                                          </p:val>
                                        </p:tav>
                                      </p:tavLst>
                                    </p:anim>
                                    <p:anim calcmode="lin" valueType="num">
                                      <p:cBhvr>
                                        <p:cTn id="29"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2C1CEC54-5509-CA5F-11AC-CF3C5E776F0A}"/>
              </a:ext>
            </a:extLst>
          </p:cNvPr>
          <p:cNvSpPr/>
          <p:nvPr/>
        </p:nvSpPr>
        <p:spPr>
          <a:xfrm>
            <a:off x="0" y="0"/>
            <a:ext cx="12192000" cy="6858000"/>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4634D33-7A2C-433B-D9C0-9D9FDEB38852}"/>
              </a:ext>
            </a:extLst>
          </p:cNvPr>
          <p:cNvSpPr>
            <a:spLocks noGrp="1"/>
          </p:cNvSpPr>
          <p:nvPr>
            <p:ph type="title"/>
          </p:nvPr>
        </p:nvSpPr>
        <p:spPr/>
        <p:txBody>
          <a:bodyPr/>
          <a:lstStyle/>
          <a:p>
            <a:r>
              <a:rPr lang="en-US" dirty="0">
                <a:solidFill>
                  <a:srgbClr val="FFC000"/>
                </a:solidFill>
              </a:rPr>
              <a:t>Social and cultural history</a:t>
            </a:r>
          </a:p>
        </p:txBody>
      </p:sp>
      <p:sp>
        <p:nvSpPr>
          <p:cNvPr id="8" name="TextBox 7">
            <a:extLst>
              <a:ext uri="{FF2B5EF4-FFF2-40B4-BE49-F238E27FC236}">
                <a16:creationId xmlns:a16="http://schemas.microsoft.com/office/drawing/2014/main" id="{1D07846E-1C8E-4DA1-25F3-85BCC80828DB}"/>
              </a:ext>
            </a:extLst>
          </p:cNvPr>
          <p:cNvSpPr txBox="1"/>
          <p:nvPr/>
        </p:nvSpPr>
        <p:spPr>
          <a:xfrm>
            <a:off x="5470792" y="4975146"/>
            <a:ext cx="1364425" cy="461665"/>
          </a:xfrm>
          <a:prstGeom prst="rect">
            <a:avLst/>
          </a:prstGeom>
          <a:noFill/>
        </p:spPr>
        <p:txBody>
          <a:bodyPr wrap="square" rtlCol="0">
            <a:spAutoFit/>
          </a:bodyPr>
          <a:lstStyle/>
          <a:p>
            <a:r>
              <a:rPr lang="en-US" sz="2400" dirty="0">
                <a:solidFill>
                  <a:schemeClr val="bg1">
                    <a:lumMod val="75000"/>
                  </a:schemeClr>
                </a:solidFill>
              </a:rPr>
              <a:t>Sporting</a:t>
            </a:r>
          </a:p>
        </p:txBody>
      </p:sp>
      <p:pic>
        <p:nvPicPr>
          <p:cNvPr id="5" name="Picture 4" descr="A close up of a coin&#10;&#10;Description automatically generated">
            <a:extLst>
              <a:ext uri="{FF2B5EF4-FFF2-40B4-BE49-F238E27FC236}">
                <a16:creationId xmlns:a16="http://schemas.microsoft.com/office/drawing/2014/main" id="{50CED39D-3842-6052-EAF3-8934992931E7}"/>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rot="10250590">
            <a:off x="1535312" y="1554612"/>
            <a:ext cx="1885920" cy="1879835"/>
          </a:xfrm>
          <a:prstGeom prst="ellipse">
            <a:avLst/>
          </a:prstGeom>
        </p:spPr>
      </p:pic>
      <p:pic>
        <p:nvPicPr>
          <p:cNvPr id="7" name="Picture 6" descr="A gold coin with a horse on it&#10;&#10;Description automatically generated">
            <a:extLst>
              <a:ext uri="{FF2B5EF4-FFF2-40B4-BE49-F238E27FC236}">
                <a16:creationId xmlns:a16="http://schemas.microsoft.com/office/drawing/2014/main" id="{0391874F-A8AC-8D4F-A72F-AAE3B9EC0901}"/>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rot="10800000">
            <a:off x="2906999" y="4929284"/>
            <a:ext cx="1174200" cy="1169493"/>
          </a:xfrm>
          <a:prstGeom prst="ellipse">
            <a:avLst/>
          </a:prstGeom>
        </p:spPr>
      </p:pic>
      <p:pic>
        <p:nvPicPr>
          <p:cNvPr id="10" name="Picture 9" descr="A circular gold object with a picture on it&#10;&#10;Description automatically generated">
            <a:extLst>
              <a:ext uri="{FF2B5EF4-FFF2-40B4-BE49-F238E27FC236}">
                <a16:creationId xmlns:a16="http://schemas.microsoft.com/office/drawing/2014/main" id="{3D7ECC89-88D2-C8D7-DB06-6303333E834B}"/>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rot="10800000">
            <a:off x="636378" y="3469629"/>
            <a:ext cx="2037621" cy="2044402"/>
          </a:xfrm>
          <a:prstGeom prst="ellipse">
            <a:avLst/>
          </a:prstGeom>
        </p:spPr>
      </p:pic>
      <p:pic>
        <p:nvPicPr>
          <p:cNvPr id="12" name="Picture 11" descr="A close up of a button&#10;&#10;Description automatically generated">
            <a:extLst>
              <a:ext uri="{FF2B5EF4-FFF2-40B4-BE49-F238E27FC236}">
                <a16:creationId xmlns:a16="http://schemas.microsoft.com/office/drawing/2014/main" id="{E33FC630-0778-F429-8C3B-3666B32F32C5}"/>
              </a:ext>
            </a:extLst>
          </p:cNvPr>
          <p:cNvPicPr>
            <a:picLocks noChangeAspect="1"/>
          </p:cNvPicPr>
          <p:nvPr/>
        </p:nvPicPr>
        <p:blipFill>
          <a:blip r:embed="rId6" cstate="screen">
            <a:extLst>
              <a:ext uri="{28A0092B-C50C-407E-A947-70E740481C1C}">
                <a14:useLocalDpi xmlns:a14="http://schemas.microsoft.com/office/drawing/2010/main"/>
              </a:ext>
            </a:extLst>
          </a:blip>
          <a:srcRect/>
          <a:stretch/>
        </p:blipFill>
        <p:spPr>
          <a:xfrm rot="10516080">
            <a:off x="3353444" y="2354714"/>
            <a:ext cx="2638426" cy="2633493"/>
          </a:xfrm>
          <a:prstGeom prst="ellipse">
            <a:avLst/>
          </a:prstGeom>
        </p:spPr>
      </p:pic>
      <p:pic>
        <p:nvPicPr>
          <p:cNvPr id="16" name="Picture 15" descr="A circular object with a drawing on it&#10;&#10;Description automatically generated">
            <a:extLst>
              <a:ext uri="{FF2B5EF4-FFF2-40B4-BE49-F238E27FC236}">
                <a16:creationId xmlns:a16="http://schemas.microsoft.com/office/drawing/2014/main" id="{D10BB2B2-CCDD-927D-58E7-BE7C7FF75F1B}"/>
              </a:ext>
            </a:extLst>
          </p:cNvPr>
          <p:cNvPicPr>
            <a:picLocks noChangeAspect="1"/>
          </p:cNvPicPr>
          <p:nvPr/>
        </p:nvPicPr>
        <p:blipFill>
          <a:blip r:embed="rId7" cstate="screen">
            <a:extLst>
              <a:ext uri="{28A0092B-C50C-407E-A947-70E740481C1C}">
                <a14:useLocalDpi xmlns:a14="http://schemas.microsoft.com/office/drawing/2010/main"/>
              </a:ext>
            </a:extLst>
          </a:blip>
          <a:srcRect/>
          <a:stretch/>
        </p:blipFill>
        <p:spPr>
          <a:xfrm rot="5400000">
            <a:off x="9404919" y="1363122"/>
            <a:ext cx="1325562" cy="1315432"/>
          </a:xfrm>
          <a:prstGeom prst="ellipse">
            <a:avLst/>
          </a:prstGeom>
        </p:spPr>
      </p:pic>
      <p:pic>
        <p:nvPicPr>
          <p:cNvPr id="18" name="Picture 17" descr="A close-up of a button&#10;&#10;Description automatically generated">
            <a:extLst>
              <a:ext uri="{FF2B5EF4-FFF2-40B4-BE49-F238E27FC236}">
                <a16:creationId xmlns:a16="http://schemas.microsoft.com/office/drawing/2014/main" id="{A9FFC05F-C1AB-5C87-A996-340470325104}"/>
              </a:ext>
            </a:extLst>
          </p:cNvPr>
          <p:cNvPicPr>
            <a:picLocks noChangeAspect="1"/>
          </p:cNvPicPr>
          <p:nvPr/>
        </p:nvPicPr>
        <p:blipFill>
          <a:blip r:embed="rId8" cstate="screen">
            <a:extLst>
              <a:ext uri="{28A0092B-C50C-407E-A947-70E740481C1C}">
                <a14:useLocalDpi xmlns:a14="http://schemas.microsoft.com/office/drawing/2010/main"/>
              </a:ext>
            </a:extLst>
          </a:blip>
          <a:srcRect/>
          <a:stretch/>
        </p:blipFill>
        <p:spPr>
          <a:xfrm rot="5400000">
            <a:off x="6172997" y="2130421"/>
            <a:ext cx="1581618" cy="1621602"/>
          </a:xfrm>
          <a:prstGeom prst="ellipse">
            <a:avLst/>
          </a:prstGeom>
        </p:spPr>
      </p:pic>
      <p:pic>
        <p:nvPicPr>
          <p:cNvPr id="20" name="Picture 19" descr="A round object with a bird drawing on it&#10;&#10;Description automatically generated">
            <a:extLst>
              <a:ext uri="{FF2B5EF4-FFF2-40B4-BE49-F238E27FC236}">
                <a16:creationId xmlns:a16="http://schemas.microsoft.com/office/drawing/2014/main" id="{13A96507-ED00-C9BD-D6C4-FFA4D378B73E}"/>
              </a:ext>
            </a:extLst>
          </p:cNvPr>
          <p:cNvPicPr>
            <a:picLocks noChangeAspect="1"/>
          </p:cNvPicPr>
          <p:nvPr/>
        </p:nvPicPr>
        <p:blipFill>
          <a:blip r:embed="rId9" cstate="screen">
            <a:extLst>
              <a:ext uri="{28A0092B-C50C-407E-A947-70E740481C1C}">
                <a14:useLocalDpi xmlns:a14="http://schemas.microsoft.com/office/drawing/2010/main"/>
              </a:ext>
            </a:extLst>
          </a:blip>
          <a:srcRect/>
          <a:stretch/>
        </p:blipFill>
        <p:spPr>
          <a:xfrm rot="5400000">
            <a:off x="9672767" y="3217636"/>
            <a:ext cx="1785129" cy="1793132"/>
          </a:xfrm>
          <a:prstGeom prst="ellipse">
            <a:avLst/>
          </a:prstGeom>
        </p:spPr>
      </p:pic>
      <p:pic>
        <p:nvPicPr>
          <p:cNvPr id="22" name="Picture 21" descr="A round object with a drawing of a bird&#10;&#10;Description automatically generated">
            <a:extLst>
              <a:ext uri="{FF2B5EF4-FFF2-40B4-BE49-F238E27FC236}">
                <a16:creationId xmlns:a16="http://schemas.microsoft.com/office/drawing/2014/main" id="{D6BF0F71-7E64-CF4D-5B8E-9552D6E51A1C}"/>
              </a:ext>
            </a:extLst>
          </p:cNvPr>
          <p:cNvPicPr>
            <a:picLocks noChangeAspect="1"/>
          </p:cNvPicPr>
          <p:nvPr/>
        </p:nvPicPr>
        <p:blipFill>
          <a:blip r:embed="rId10" cstate="screen">
            <a:extLst>
              <a:ext uri="{28A0092B-C50C-407E-A947-70E740481C1C}">
                <a14:useLocalDpi xmlns:a14="http://schemas.microsoft.com/office/drawing/2010/main"/>
              </a:ext>
            </a:extLst>
          </a:blip>
          <a:srcRect/>
          <a:stretch/>
        </p:blipFill>
        <p:spPr>
          <a:xfrm rot="5400000">
            <a:off x="7023890" y="3798594"/>
            <a:ext cx="1389320" cy="1425449"/>
          </a:xfrm>
          <a:prstGeom prst="ellipse">
            <a:avLst/>
          </a:prstGeom>
        </p:spPr>
      </p:pic>
      <p:pic>
        <p:nvPicPr>
          <p:cNvPr id="24" name="Picture 23" descr="A close-up of a button&#10;&#10;Description automatically generated">
            <a:extLst>
              <a:ext uri="{FF2B5EF4-FFF2-40B4-BE49-F238E27FC236}">
                <a16:creationId xmlns:a16="http://schemas.microsoft.com/office/drawing/2014/main" id="{646D4680-D651-F8E5-67EF-7DF9796FFE9C}"/>
              </a:ext>
            </a:extLst>
          </p:cNvPr>
          <p:cNvPicPr>
            <a:picLocks noChangeAspect="1"/>
          </p:cNvPicPr>
          <p:nvPr/>
        </p:nvPicPr>
        <p:blipFill>
          <a:blip r:embed="rId11" cstate="screen">
            <a:extLst>
              <a:ext uri="{28A0092B-C50C-407E-A947-70E740481C1C}">
                <a14:useLocalDpi xmlns:a14="http://schemas.microsoft.com/office/drawing/2010/main"/>
              </a:ext>
            </a:extLst>
          </a:blip>
          <a:srcRect/>
          <a:stretch/>
        </p:blipFill>
        <p:spPr>
          <a:xfrm rot="5400000">
            <a:off x="8091890" y="2325675"/>
            <a:ext cx="1608228" cy="1621601"/>
          </a:xfrm>
          <a:prstGeom prst="ellipse">
            <a:avLst/>
          </a:prstGeom>
        </p:spPr>
      </p:pic>
      <p:sp>
        <p:nvSpPr>
          <p:cNvPr id="3" name="Footer Placeholder 2">
            <a:extLst>
              <a:ext uri="{FF2B5EF4-FFF2-40B4-BE49-F238E27FC236}">
                <a16:creationId xmlns:a16="http://schemas.microsoft.com/office/drawing/2014/main" id="{10486DE2-5CFC-F197-FBB7-9D248C8B3388}"/>
              </a:ext>
            </a:extLst>
          </p:cNvPr>
          <p:cNvSpPr>
            <a:spLocks noGrp="1"/>
          </p:cNvSpPr>
          <p:nvPr>
            <p:ph type="ftr" sz="quarter" idx="11"/>
          </p:nvPr>
        </p:nvSpPr>
        <p:spPr/>
        <p:txBody>
          <a:bodyPr/>
          <a:lstStyle/>
          <a:p>
            <a:r>
              <a:rPr lang="en-US"/>
              <a:t>© National Button Society, 2024</a:t>
            </a:r>
          </a:p>
        </p:txBody>
      </p:sp>
    </p:spTree>
    <p:extLst>
      <p:ext uri="{BB962C8B-B14F-4D97-AF65-F5344CB8AC3E}">
        <p14:creationId xmlns:p14="http://schemas.microsoft.com/office/powerpoint/2010/main" val="405356844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7FE19C4F-6600-A30E-2F3E-E6A050B15CB8}"/>
              </a:ext>
            </a:extLst>
          </p:cNvPr>
          <p:cNvSpPr/>
          <p:nvPr/>
        </p:nvSpPr>
        <p:spPr>
          <a:xfrm>
            <a:off x="0" y="0"/>
            <a:ext cx="12192000" cy="6858000"/>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EC03412-6C01-D4AC-1CAC-FC878394563E}"/>
              </a:ext>
            </a:extLst>
          </p:cNvPr>
          <p:cNvSpPr>
            <a:spLocks noGrp="1"/>
          </p:cNvSpPr>
          <p:nvPr>
            <p:ph type="title"/>
          </p:nvPr>
        </p:nvSpPr>
        <p:spPr/>
        <p:txBody>
          <a:bodyPr/>
          <a:lstStyle/>
          <a:p>
            <a:r>
              <a:rPr lang="en-US" dirty="0">
                <a:solidFill>
                  <a:srgbClr val="FFC000"/>
                </a:solidFill>
              </a:rPr>
              <a:t>Political history</a:t>
            </a:r>
          </a:p>
        </p:txBody>
      </p:sp>
      <p:sp>
        <p:nvSpPr>
          <p:cNvPr id="8" name="TextBox 7">
            <a:extLst>
              <a:ext uri="{FF2B5EF4-FFF2-40B4-BE49-F238E27FC236}">
                <a16:creationId xmlns:a16="http://schemas.microsoft.com/office/drawing/2014/main" id="{C99DD1A9-ED83-BB41-995C-756E9C03085A}"/>
              </a:ext>
            </a:extLst>
          </p:cNvPr>
          <p:cNvSpPr txBox="1"/>
          <p:nvPr/>
        </p:nvSpPr>
        <p:spPr>
          <a:xfrm>
            <a:off x="2394025" y="1771445"/>
            <a:ext cx="2139385" cy="461665"/>
          </a:xfrm>
          <a:prstGeom prst="rect">
            <a:avLst/>
          </a:prstGeom>
          <a:noFill/>
        </p:spPr>
        <p:txBody>
          <a:bodyPr wrap="square" rtlCol="0">
            <a:spAutoFit/>
          </a:bodyPr>
          <a:lstStyle/>
          <a:p>
            <a:r>
              <a:rPr lang="en-US" sz="2400" dirty="0">
                <a:solidFill>
                  <a:schemeClr val="bg1">
                    <a:lumMod val="75000"/>
                  </a:schemeClr>
                </a:solidFill>
              </a:rPr>
              <a:t>United States</a:t>
            </a:r>
          </a:p>
        </p:txBody>
      </p:sp>
      <p:pic>
        <p:nvPicPr>
          <p:cNvPr id="19" name="Picture 18" descr="A close-up of a coin&#10;&#10;Description automatically generated">
            <a:extLst>
              <a:ext uri="{FF2B5EF4-FFF2-40B4-BE49-F238E27FC236}">
                <a16:creationId xmlns:a16="http://schemas.microsoft.com/office/drawing/2014/main" id="{A6C2A5AA-43BA-8E0B-2880-018399F53900}"/>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3949849" y="1593751"/>
            <a:ext cx="4292302" cy="4179403"/>
          </a:xfrm>
          <a:prstGeom prst="ellipse">
            <a:avLst/>
          </a:prstGeom>
        </p:spPr>
      </p:pic>
      <p:pic>
        <p:nvPicPr>
          <p:cNvPr id="1030" name="Picture 6" descr="A SMALL CARD OF DIVISION ONE JACKSONIAN BUTTONS">
            <a:extLst>
              <a:ext uri="{FF2B5EF4-FFF2-40B4-BE49-F238E27FC236}">
                <a16:creationId xmlns:a16="http://schemas.microsoft.com/office/drawing/2014/main" id="{5EE00371-C9A3-8A97-5FB8-78C55F80F576}"/>
              </a:ext>
            </a:extLst>
          </p:cNvPr>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a:stretch/>
        </p:blipFill>
        <p:spPr bwMode="auto">
          <a:xfrm>
            <a:off x="9228426" y="1363062"/>
            <a:ext cx="1063256" cy="1075068"/>
          </a:xfrm>
          <a:prstGeom prst="ellipse">
            <a:avLst/>
          </a:prstGeom>
          <a:noFill/>
          <a:extLst>
            <a:ext uri="{909E8E84-426E-40DD-AFC4-6F175D3DCCD1}">
              <a14:hiddenFill xmlns:a14="http://schemas.microsoft.com/office/drawing/2010/main">
                <a:solidFill>
                  <a:srgbClr val="FFFFFF"/>
                </a:solidFill>
              </a14:hiddenFill>
            </a:ext>
          </a:extLst>
        </p:spPr>
      </p:pic>
      <p:pic>
        <p:nvPicPr>
          <p:cNvPr id="6" name="Picture 5" descr="A close up of a coin&#10;&#10;Description automatically generated">
            <a:extLst>
              <a:ext uri="{FF2B5EF4-FFF2-40B4-BE49-F238E27FC236}">
                <a16:creationId xmlns:a16="http://schemas.microsoft.com/office/drawing/2014/main" id="{B75BA2B3-094E-B25E-D016-013527EF2F1A}"/>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8979886" y="4508205"/>
            <a:ext cx="1067881" cy="1055437"/>
          </a:xfrm>
          <a:prstGeom prst="ellipse">
            <a:avLst/>
          </a:prstGeom>
        </p:spPr>
      </p:pic>
      <p:pic>
        <p:nvPicPr>
          <p:cNvPr id="10" name="Picture 9" descr="A gold coin with a face on it&#10;&#10;Description automatically generated">
            <a:extLst>
              <a:ext uri="{FF2B5EF4-FFF2-40B4-BE49-F238E27FC236}">
                <a16:creationId xmlns:a16="http://schemas.microsoft.com/office/drawing/2014/main" id="{44FFD77E-A53A-8773-8BEF-CDA9292E1A36}"/>
              </a:ext>
            </a:extLst>
          </p:cNvPr>
          <p:cNvPicPr>
            <a:picLocks noChangeAspect="1"/>
          </p:cNvPicPr>
          <p:nvPr/>
        </p:nvPicPr>
        <p:blipFill>
          <a:blip r:embed="rId6" cstate="screen">
            <a:extLst>
              <a:ext uri="{28A0092B-C50C-407E-A947-70E740481C1C}">
                <a14:useLocalDpi xmlns:a14="http://schemas.microsoft.com/office/drawing/2010/main"/>
              </a:ext>
            </a:extLst>
          </a:blip>
          <a:srcRect/>
          <a:stretch/>
        </p:blipFill>
        <p:spPr>
          <a:xfrm>
            <a:off x="8528271" y="2594456"/>
            <a:ext cx="1063256" cy="1041991"/>
          </a:xfrm>
          <a:prstGeom prst="ellipse">
            <a:avLst/>
          </a:prstGeom>
        </p:spPr>
      </p:pic>
      <p:pic>
        <p:nvPicPr>
          <p:cNvPr id="14" name="Picture 13" descr="A round gold coin with a bird on it&#10;&#10;Description automatically generated">
            <a:extLst>
              <a:ext uri="{FF2B5EF4-FFF2-40B4-BE49-F238E27FC236}">
                <a16:creationId xmlns:a16="http://schemas.microsoft.com/office/drawing/2014/main" id="{6764BA7F-790E-95F9-A640-B1A57F01FD4C}"/>
              </a:ext>
            </a:extLst>
          </p:cNvPr>
          <p:cNvPicPr>
            <a:picLocks noChangeAspect="1"/>
          </p:cNvPicPr>
          <p:nvPr/>
        </p:nvPicPr>
        <p:blipFill>
          <a:blip r:embed="rId7" cstate="screen">
            <a:extLst>
              <a:ext uri="{28A0092B-C50C-407E-A947-70E740481C1C}">
                <a14:useLocalDpi xmlns:a14="http://schemas.microsoft.com/office/drawing/2010/main"/>
              </a:ext>
            </a:extLst>
          </a:blip>
          <a:srcRect/>
          <a:stretch/>
        </p:blipFill>
        <p:spPr>
          <a:xfrm>
            <a:off x="10318698" y="3902036"/>
            <a:ext cx="1027661" cy="1055437"/>
          </a:xfrm>
          <a:prstGeom prst="ellipse">
            <a:avLst/>
          </a:prstGeom>
        </p:spPr>
      </p:pic>
      <p:pic>
        <p:nvPicPr>
          <p:cNvPr id="20" name="Picture 19" descr="A round gold coin with a picture of a farmer in a basket&#10;&#10;Description automatically generated">
            <a:extLst>
              <a:ext uri="{FF2B5EF4-FFF2-40B4-BE49-F238E27FC236}">
                <a16:creationId xmlns:a16="http://schemas.microsoft.com/office/drawing/2014/main" id="{9CB688E5-CAA5-8454-21C5-EF202C560734}"/>
              </a:ext>
            </a:extLst>
          </p:cNvPr>
          <p:cNvPicPr>
            <a:picLocks noChangeAspect="1"/>
          </p:cNvPicPr>
          <p:nvPr/>
        </p:nvPicPr>
        <p:blipFill>
          <a:blip r:embed="rId8" cstate="screen">
            <a:extLst>
              <a:ext uri="{28A0092B-C50C-407E-A947-70E740481C1C}">
                <a14:useLocalDpi xmlns:a14="http://schemas.microsoft.com/office/drawing/2010/main"/>
              </a:ext>
            </a:extLst>
          </a:blip>
          <a:srcRect/>
          <a:stretch/>
        </p:blipFill>
        <p:spPr>
          <a:xfrm>
            <a:off x="9877647" y="2631460"/>
            <a:ext cx="947371" cy="972977"/>
          </a:xfrm>
          <a:prstGeom prst="ellipse">
            <a:avLst/>
          </a:prstGeom>
        </p:spPr>
      </p:pic>
      <p:grpSp>
        <p:nvGrpSpPr>
          <p:cNvPr id="29" name="Group 28">
            <a:extLst>
              <a:ext uri="{FF2B5EF4-FFF2-40B4-BE49-F238E27FC236}">
                <a16:creationId xmlns:a16="http://schemas.microsoft.com/office/drawing/2014/main" id="{6BDCCF95-A550-F829-D93B-05D0B14BE4A9}"/>
              </a:ext>
            </a:extLst>
          </p:cNvPr>
          <p:cNvGrpSpPr/>
          <p:nvPr/>
        </p:nvGrpSpPr>
        <p:grpSpPr>
          <a:xfrm>
            <a:off x="-666945" y="2158411"/>
            <a:ext cx="3617314" cy="3499559"/>
            <a:chOff x="-666945" y="2158411"/>
            <a:chExt cx="3617314" cy="3499559"/>
          </a:xfrm>
        </p:grpSpPr>
        <mc:AlternateContent xmlns:mc="http://schemas.openxmlformats.org/markup-compatibility/2006" xmlns:p14="http://schemas.microsoft.com/office/powerpoint/2010/main">
          <mc:Choice Requires="p14">
            <p:contentPart p14:bwMode="auto" r:id="rId9">
              <p14:nvContentPartPr>
                <p14:cNvPr id="18" name="Ink 17">
                  <a:extLst>
                    <a:ext uri="{FF2B5EF4-FFF2-40B4-BE49-F238E27FC236}">
                      <a16:creationId xmlns:a16="http://schemas.microsoft.com/office/drawing/2014/main" id="{6534B5BB-81F3-0C42-DA57-5367BDFF40A2}"/>
                    </a:ext>
                  </a:extLst>
                </p14:cNvPr>
                <p14:cNvContentPartPr/>
                <p14:nvPr/>
              </p14:nvContentPartPr>
              <p14:xfrm>
                <a:off x="-666945" y="2438130"/>
                <a:ext cx="360" cy="360"/>
              </p14:xfrm>
            </p:contentPart>
          </mc:Choice>
          <mc:Fallback xmlns="">
            <p:pic>
              <p:nvPicPr>
                <p:cNvPr id="18" name="Ink 17">
                  <a:extLst>
                    <a:ext uri="{FF2B5EF4-FFF2-40B4-BE49-F238E27FC236}">
                      <a16:creationId xmlns:a16="http://schemas.microsoft.com/office/drawing/2014/main" id="{6534B5BB-81F3-0C42-DA57-5367BDFF40A2}"/>
                    </a:ext>
                  </a:extLst>
                </p:cNvPr>
                <p:cNvPicPr/>
                <p:nvPr/>
              </p:nvPicPr>
              <p:blipFill>
                <a:blip r:embed="rId10"/>
                <a:stretch>
                  <a:fillRect/>
                </a:stretch>
              </p:blipFill>
              <p:spPr>
                <a:xfrm>
                  <a:off x="-673065" y="2432010"/>
                  <a:ext cx="12600" cy="12600"/>
                </a:xfrm>
                <a:prstGeom prst="rect">
                  <a:avLst/>
                </a:prstGeom>
              </p:spPr>
            </p:pic>
          </mc:Fallback>
        </mc:AlternateContent>
        <p:grpSp>
          <p:nvGrpSpPr>
            <p:cNvPr id="28" name="Group 27">
              <a:extLst>
                <a:ext uri="{FF2B5EF4-FFF2-40B4-BE49-F238E27FC236}">
                  <a16:creationId xmlns:a16="http://schemas.microsoft.com/office/drawing/2014/main" id="{258CAE3B-EE7A-0B73-BC1A-24ABFE211D82}"/>
                </a:ext>
              </a:extLst>
            </p:cNvPr>
            <p:cNvGrpSpPr/>
            <p:nvPr/>
          </p:nvGrpSpPr>
          <p:grpSpPr>
            <a:xfrm>
              <a:off x="-495529" y="3604437"/>
              <a:ext cx="3445898" cy="2053533"/>
              <a:chOff x="-495529" y="3604437"/>
              <a:chExt cx="3445898" cy="2053533"/>
            </a:xfrm>
          </p:grpSpPr>
          <p:pic>
            <p:nvPicPr>
              <p:cNvPr id="9" name="Picture 8" descr="A small round gold object with a mirror inside&#10;&#10;Description automatically generated">
                <a:extLst>
                  <a:ext uri="{FF2B5EF4-FFF2-40B4-BE49-F238E27FC236}">
                    <a16:creationId xmlns:a16="http://schemas.microsoft.com/office/drawing/2014/main" id="{3C4D56E9-01B2-31E6-D397-D22E9370083D}"/>
                  </a:ext>
                </a:extLst>
              </p:cNvPr>
              <p:cNvPicPr>
                <a:picLocks noChangeAspect="1"/>
              </p:cNvPicPr>
              <p:nvPr/>
            </p:nvPicPr>
            <p:blipFill>
              <a:blip r:embed="rId11" cstate="screen">
                <a:extLst>
                  <a:ext uri="{28A0092B-C50C-407E-A947-70E740481C1C}">
                    <a14:useLocalDpi xmlns:a14="http://schemas.microsoft.com/office/drawing/2010/main"/>
                  </a:ext>
                </a:extLst>
              </a:blip>
              <a:srcRect/>
              <a:stretch/>
            </p:blipFill>
            <p:spPr>
              <a:xfrm rot="5400000">
                <a:off x="1152491" y="3492522"/>
                <a:ext cx="1658159" cy="1881990"/>
              </a:xfrm>
              <a:prstGeom prst="ellipse">
                <a:avLst/>
              </a:prstGeom>
            </p:spPr>
          </p:pic>
          <p:grpSp>
            <p:nvGrpSpPr>
              <p:cNvPr id="27" name="Group 26">
                <a:extLst>
                  <a:ext uri="{FF2B5EF4-FFF2-40B4-BE49-F238E27FC236}">
                    <a16:creationId xmlns:a16="http://schemas.microsoft.com/office/drawing/2014/main" id="{9B970D70-92CC-62F1-5D14-B70914E2BE61}"/>
                  </a:ext>
                </a:extLst>
              </p:cNvPr>
              <p:cNvGrpSpPr/>
              <p:nvPr/>
            </p:nvGrpSpPr>
            <p:grpSpPr>
              <a:xfrm>
                <a:off x="-495529" y="3769519"/>
                <a:ext cx="3445898" cy="1888451"/>
                <a:chOff x="-495529" y="3769519"/>
                <a:chExt cx="3445898" cy="1888451"/>
              </a:xfrm>
            </p:grpSpPr>
            <mc:AlternateContent xmlns:mc="http://schemas.openxmlformats.org/markup-compatibility/2006" xmlns:p14="http://schemas.microsoft.com/office/powerpoint/2010/main">
              <mc:Choice Requires="p14">
                <p:contentPart p14:bwMode="auto" r:id="rId12">
                  <p14:nvContentPartPr>
                    <p14:cNvPr id="15" name="Ink 14">
                      <a:extLst>
                        <a:ext uri="{FF2B5EF4-FFF2-40B4-BE49-F238E27FC236}">
                          <a16:creationId xmlns:a16="http://schemas.microsoft.com/office/drawing/2014/main" id="{86B946F4-2B8D-D0CF-D58E-3642440B5C9C}"/>
                        </a:ext>
                      </a:extLst>
                    </p14:cNvPr>
                    <p14:cNvContentPartPr/>
                    <p14:nvPr/>
                  </p14:nvContentPartPr>
                  <p14:xfrm>
                    <a:off x="1040575" y="5032585"/>
                    <a:ext cx="692" cy="1108"/>
                  </p14:xfrm>
                </p:contentPart>
              </mc:Choice>
              <mc:Fallback xmlns="">
                <p:pic>
                  <p:nvPicPr>
                    <p:cNvPr id="15" name="Ink 14">
                      <a:extLst>
                        <a:ext uri="{FF2B5EF4-FFF2-40B4-BE49-F238E27FC236}">
                          <a16:creationId xmlns:a16="http://schemas.microsoft.com/office/drawing/2014/main" id="{86B946F4-2B8D-D0CF-D58E-3642440B5C9C}"/>
                        </a:ext>
                      </a:extLst>
                    </p:cNvPr>
                    <p:cNvPicPr/>
                    <p:nvPr/>
                  </p:nvPicPr>
                  <p:blipFill>
                    <a:blip r:embed="rId10"/>
                    <a:stretch>
                      <a:fillRect/>
                    </a:stretch>
                  </p:blipFill>
                  <p:spPr>
                    <a:xfrm>
                      <a:off x="1028811" y="5013749"/>
                      <a:ext cx="24220" cy="38780"/>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11" name="Ink 10">
                      <a:extLst>
                        <a:ext uri="{FF2B5EF4-FFF2-40B4-BE49-F238E27FC236}">
                          <a16:creationId xmlns:a16="http://schemas.microsoft.com/office/drawing/2014/main" id="{0AD7D36B-56EE-644E-51CF-E14BBB6C0D3A}"/>
                        </a:ext>
                      </a:extLst>
                    </p14:cNvPr>
                    <p14:cNvContentPartPr/>
                    <p14:nvPr/>
                  </p14:nvContentPartPr>
                  <p14:xfrm>
                    <a:off x="-495529" y="5237522"/>
                    <a:ext cx="692" cy="1108"/>
                  </p14:xfrm>
                </p:contentPart>
              </mc:Choice>
              <mc:Fallback xmlns="">
                <p:pic>
                  <p:nvPicPr>
                    <p:cNvPr id="11" name="Ink 10">
                      <a:extLst>
                        <a:ext uri="{FF2B5EF4-FFF2-40B4-BE49-F238E27FC236}">
                          <a16:creationId xmlns:a16="http://schemas.microsoft.com/office/drawing/2014/main" id="{0AD7D36B-56EE-644E-51CF-E14BBB6C0D3A}"/>
                        </a:ext>
                      </a:extLst>
                    </p:cNvPr>
                    <p:cNvPicPr/>
                    <p:nvPr/>
                  </p:nvPicPr>
                  <p:blipFill>
                    <a:blip r:embed="rId10"/>
                    <a:stretch>
                      <a:fillRect/>
                    </a:stretch>
                  </p:blipFill>
                  <p:spPr>
                    <a:xfrm>
                      <a:off x="-507293" y="5218686"/>
                      <a:ext cx="24220" cy="38780"/>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17" name="Ink 16">
                      <a:extLst>
                        <a:ext uri="{FF2B5EF4-FFF2-40B4-BE49-F238E27FC236}">
                          <a16:creationId xmlns:a16="http://schemas.microsoft.com/office/drawing/2014/main" id="{68DEA145-B22E-037C-82F4-508F277F6108}"/>
                        </a:ext>
                      </a:extLst>
                    </p14:cNvPr>
                    <p14:cNvContentPartPr/>
                    <p14:nvPr/>
                  </p14:nvContentPartPr>
                  <p14:xfrm>
                    <a:off x="2333295" y="5657610"/>
                    <a:ext cx="360" cy="360"/>
                  </p14:xfrm>
                </p:contentPart>
              </mc:Choice>
              <mc:Fallback xmlns="">
                <p:pic>
                  <p:nvPicPr>
                    <p:cNvPr id="17" name="Ink 16">
                      <a:extLst>
                        <a:ext uri="{FF2B5EF4-FFF2-40B4-BE49-F238E27FC236}">
                          <a16:creationId xmlns:a16="http://schemas.microsoft.com/office/drawing/2014/main" id="{68DEA145-B22E-037C-82F4-508F277F6108}"/>
                        </a:ext>
                      </a:extLst>
                    </p:cNvPr>
                    <p:cNvPicPr/>
                    <p:nvPr/>
                  </p:nvPicPr>
                  <p:blipFill>
                    <a:blip r:embed="rId10"/>
                    <a:stretch>
                      <a:fillRect/>
                    </a:stretch>
                  </p:blipFill>
                  <p:spPr>
                    <a:xfrm>
                      <a:off x="2327175" y="5651490"/>
                      <a:ext cx="12600" cy="12600"/>
                    </a:xfrm>
                    <a:prstGeom prst="rect">
                      <a:avLst/>
                    </a:prstGeom>
                  </p:spPr>
                </p:pic>
              </mc:Fallback>
            </mc:AlternateContent>
            <p:sp>
              <p:nvSpPr>
                <p:cNvPr id="31" name="Straight Arrow Connector 30">
                  <a:extLst>
                    <a:ext uri="{FF2B5EF4-FFF2-40B4-BE49-F238E27FC236}">
                      <a16:creationId xmlns:a16="http://schemas.microsoft.com/office/drawing/2014/main" id="{B84DB11E-2544-4B12-A49B-6BA7CE9E807E}"/>
                    </a:ext>
                  </a:extLst>
                </p:cNvPr>
                <p:cNvSpPr/>
                <p:nvPr/>
              </p:nvSpPr>
              <p:spPr>
                <a:xfrm rot="9903939">
                  <a:off x="1745425" y="5442840"/>
                  <a:ext cx="914400" cy="0"/>
                </a:xfrm>
                <a:prstGeom prst="straightConnector1">
                  <a:avLst/>
                </a:prstGeom>
                <a:solidFill>
                  <a:srgbClr val="000000">
                    <a:alpha val="5000"/>
                  </a:srgbClr>
                </a:solidFill>
                <a:ln w="12600">
                  <a:solidFill>
                    <a:srgbClr val="000000"/>
                  </a:solidFill>
                </a:ln>
              </p:spPr>
              <p:style>
                <a:lnRef idx="2">
                  <a:schemeClr val="accent1"/>
                </a:lnRef>
                <a:fillRef idx="0">
                  <a:schemeClr val="accent1"/>
                </a:fillRef>
                <a:effectRef idx="1">
                  <a:schemeClr val="accent1"/>
                </a:effectRef>
                <a:fontRef idx="minor">
                  <a:schemeClr val="tx1"/>
                </a:fontRef>
              </p:style>
              <p:txBody>
                <a:bodyPr wrap="none" rtlCol="0" anchor="ctr" anchorCtr="1"/>
                <a:lstStyle/>
                <a:p>
                  <a:endParaRPr lang="en-US">
                    <a:solidFill>
                      <a:srgbClr val="000000"/>
                    </a:solidFill>
                  </a:endParaRPr>
                </a:p>
              </p:txBody>
            </p:sp>
            <p:sp>
              <p:nvSpPr>
                <p:cNvPr id="23" name="Freeform: Shape 22">
                  <a:extLst>
                    <a:ext uri="{FF2B5EF4-FFF2-40B4-BE49-F238E27FC236}">
                      <a16:creationId xmlns:a16="http://schemas.microsoft.com/office/drawing/2014/main" id="{4BDAD601-E77D-ACDA-1AFD-7175FDF67B85}"/>
                    </a:ext>
                  </a:extLst>
                </p:cNvPr>
                <p:cNvSpPr/>
                <p:nvPr/>
              </p:nvSpPr>
              <p:spPr>
                <a:xfrm>
                  <a:off x="1340864" y="4828976"/>
                  <a:ext cx="1205502" cy="637838"/>
                </a:xfrm>
                <a:custGeom>
                  <a:avLst/>
                  <a:gdLst>
                    <a:gd name="connsiteX0" fmla="*/ 0 w 1216932"/>
                    <a:gd name="connsiteY0" fmla="*/ 240148 h 653103"/>
                    <a:gd name="connsiteX1" fmla="*/ 36871 w 1216932"/>
                    <a:gd name="connsiteY1" fmla="*/ 247522 h 653103"/>
                    <a:gd name="connsiteX2" fmla="*/ 81116 w 1216932"/>
                    <a:gd name="connsiteY2" fmla="*/ 269645 h 653103"/>
                    <a:gd name="connsiteX3" fmla="*/ 191729 w 1216932"/>
                    <a:gd name="connsiteY3" fmla="*/ 284393 h 653103"/>
                    <a:gd name="connsiteX4" fmla="*/ 331839 w 1216932"/>
                    <a:gd name="connsiteY4" fmla="*/ 284393 h 653103"/>
                    <a:gd name="connsiteX5" fmla="*/ 368710 w 1216932"/>
                    <a:gd name="connsiteY5" fmla="*/ 254897 h 653103"/>
                    <a:gd name="connsiteX6" fmla="*/ 383458 w 1216932"/>
                    <a:gd name="connsiteY6" fmla="*/ 225400 h 653103"/>
                    <a:gd name="connsiteX7" fmla="*/ 398206 w 1216932"/>
                    <a:gd name="connsiteY7" fmla="*/ 203277 h 653103"/>
                    <a:gd name="connsiteX8" fmla="*/ 405581 w 1216932"/>
                    <a:gd name="connsiteY8" fmla="*/ 181155 h 653103"/>
                    <a:gd name="connsiteX9" fmla="*/ 435077 w 1216932"/>
                    <a:gd name="connsiteY9" fmla="*/ 122161 h 653103"/>
                    <a:gd name="connsiteX10" fmla="*/ 464574 w 1216932"/>
                    <a:gd name="connsiteY10" fmla="*/ 100038 h 653103"/>
                    <a:gd name="connsiteX11" fmla="*/ 471948 w 1216932"/>
                    <a:gd name="connsiteY11" fmla="*/ 77916 h 653103"/>
                    <a:gd name="connsiteX12" fmla="*/ 479323 w 1216932"/>
                    <a:gd name="connsiteY12" fmla="*/ 4174 h 653103"/>
                    <a:gd name="connsiteX13" fmla="*/ 523568 w 1216932"/>
                    <a:gd name="connsiteY13" fmla="*/ 11548 h 653103"/>
                    <a:gd name="connsiteX14" fmla="*/ 516194 w 1216932"/>
                    <a:gd name="connsiteY14" fmla="*/ 33671 h 653103"/>
                    <a:gd name="connsiteX15" fmla="*/ 545690 w 1216932"/>
                    <a:gd name="connsiteY15" fmla="*/ 114787 h 653103"/>
                    <a:gd name="connsiteX16" fmla="*/ 575187 w 1216932"/>
                    <a:gd name="connsiteY16" fmla="*/ 129535 h 653103"/>
                    <a:gd name="connsiteX17" fmla="*/ 612058 w 1216932"/>
                    <a:gd name="connsiteY17" fmla="*/ 188529 h 653103"/>
                    <a:gd name="connsiteX18" fmla="*/ 648929 w 1216932"/>
                    <a:gd name="connsiteY18" fmla="*/ 225400 h 653103"/>
                    <a:gd name="connsiteX19" fmla="*/ 700548 w 1216932"/>
                    <a:gd name="connsiteY19" fmla="*/ 262271 h 653103"/>
                    <a:gd name="connsiteX20" fmla="*/ 722671 w 1216932"/>
                    <a:gd name="connsiteY20" fmla="*/ 284393 h 653103"/>
                    <a:gd name="connsiteX21" fmla="*/ 737419 w 1216932"/>
                    <a:gd name="connsiteY21" fmla="*/ 306516 h 653103"/>
                    <a:gd name="connsiteX22" fmla="*/ 781665 w 1216932"/>
                    <a:gd name="connsiteY22" fmla="*/ 321264 h 653103"/>
                    <a:gd name="connsiteX23" fmla="*/ 803787 w 1216932"/>
                    <a:gd name="connsiteY23" fmla="*/ 336013 h 653103"/>
                    <a:gd name="connsiteX24" fmla="*/ 899652 w 1216932"/>
                    <a:gd name="connsiteY24" fmla="*/ 365509 h 653103"/>
                    <a:gd name="connsiteX25" fmla="*/ 921774 w 1216932"/>
                    <a:gd name="connsiteY25" fmla="*/ 372884 h 653103"/>
                    <a:gd name="connsiteX26" fmla="*/ 1172497 w 1216932"/>
                    <a:gd name="connsiteY26" fmla="*/ 365509 h 653103"/>
                    <a:gd name="connsiteX27" fmla="*/ 1216742 w 1216932"/>
                    <a:gd name="connsiteY27" fmla="*/ 372884 h 653103"/>
                    <a:gd name="connsiteX28" fmla="*/ 1179871 w 1216932"/>
                    <a:gd name="connsiteY28" fmla="*/ 409755 h 653103"/>
                    <a:gd name="connsiteX29" fmla="*/ 1165123 w 1216932"/>
                    <a:gd name="connsiteY29" fmla="*/ 431877 h 653103"/>
                    <a:gd name="connsiteX30" fmla="*/ 1098755 w 1216932"/>
                    <a:gd name="connsiteY30" fmla="*/ 476122 h 653103"/>
                    <a:gd name="connsiteX31" fmla="*/ 921774 w 1216932"/>
                    <a:gd name="connsiteY31" fmla="*/ 571987 h 653103"/>
                    <a:gd name="connsiteX32" fmla="*/ 818536 w 1216932"/>
                    <a:gd name="connsiteY32" fmla="*/ 608858 h 653103"/>
                    <a:gd name="connsiteX33" fmla="*/ 766916 w 1216932"/>
                    <a:gd name="connsiteY33" fmla="*/ 630980 h 653103"/>
                    <a:gd name="connsiteX34" fmla="*/ 656303 w 1216932"/>
                    <a:gd name="connsiteY34" fmla="*/ 653103 h 653103"/>
                    <a:gd name="connsiteX35" fmla="*/ 464574 w 1216932"/>
                    <a:gd name="connsiteY35" fmla="*/ 645729 h 653103"/>
                    <a:gd name="connsiteX36" fmla="*/ 420329 w 1216932"/>
                    <a:gd name="connsiteY36" fmla="*/ 630980 h 653103"/>
                    <a:gd name="connsiteX37" fmla="*/ 339213 w 1216932"/>
                    <a:gd name="connsiteY37" fmla="*/ 586735 h 653103"/>
                    <a:gd name="connsiteX38" fmla="*/ 243348 w 1216932"/>
                    <a:gd name="connsiteY38" fmla="*/ 527742 h 653103"/>
                    <a:gd name="connsiteX39" fmla="*/ 184355 w 1216932"/>
                    <a:gd name="connsiteY39" fmla="*/ 468748 h 653103"/>
                    <a:gd name="connsiteX40" fmla="*/ 169606 w 1216932"/>
                    <a:gd name="connsiteY40" fmla="*/ 431877 h 653103"/>
                    <a:gd name="connsiteX41" fmla="*/ 162232 w 1216932"/>
                    <a:gd name="connsiteY41" fmla="*/ 409755 h 653103"/>
                    <a:gd name="connsiteX42" fmla="*/ 125361 w 1216932"/>
                    <a:gd name="connsiteY42" fmla="*/ 372884 h 653103"/>
                    <a:gd name="connsiteX43" fmla="*/ 117987 w 1216932"/>
                    <a:gd name="connsiteY43" fmla="*/ 350761 h 653103"/>
                    <a:gd name="connsiteX44" fmla="*/ 95865 w 1216932"/>
                    <a:gd name="connsiteY44" fmla="*/ 343387 h 653103"/>
                    <a:gd name="connsiteX45" fmla="*/ 81116 w 1216932"/>
                    <a:gd name="connsiteY45" fmla="*/ 328638 h 653103"/>
                    <a:gd name="connsiteX46" fmla="*/ 73742 w 1216932"/>
                    <a:gd name="connsiteY46" fmla="*/ 306516 h 653103"/>
                    <a:gd name="connsiteX47" fmla="*/ 88490 w 1216932"/>
                    <a:gd name="connsiteY47" fmla="*/ 247522 h 653103"/>
                    <a:gd name="connsiteX0" fmla="*/ 0 w 1216932"/>
                    <a:gd name="connsiteY0" fmla="*/ 240148 h 653103"/>
                    <a:gd name="connsiteX1" fmla="*/ 36871 w 1216932"/>
                    <a:gd name="connsiteY1" fmla="*/ 247522 h 653103"/>
                    <a:gd name="connsiteX2" fmla="*/ 81116 w 1216932"/>
                    <a:gd name="connsiteY2" fmla="*/ 269645 h 653103"/>
                    <a:gd name="connsiteX3" fmla="*/ 191729 w 1216932"/>
                    <a:gd name="connsiteY3" fmla="*/ 284393 h 653103"/>
                    <a:gd name="connsiteX4" fmla="*/ 310408 w 1216932"/>
                    <a:gd name="connsiteY4" fmla="*/ 262961 h 653103"/>
                    <a:gd name="connsiteX5" fmla="*/ 368710 w 1216932"/>
                    <a:gd name="connsiteY5" fmla="*/ 254897 h 653103"/>
                    <a:gd name="connsiteX6" fmla="*/ 383458 w 1216932"/>
                    <a:gd name="connsiteY6" fmla="*/ 225400 h 653103"/>
                    <a:gd name="connsiteX7" fmla="*/ 398206 w 1216932"/>
                    <a:gd name="connsiteY7" fmla="*/ 203277 h 653103"/>
                    <a:gd name="connsiteX8" fmla="*/ 405581 w 1216932"/>
                    <a:gd name="connsiteY8" fmla="*/ 181155 h 653103"/>
                    <a:gd name="connsiteX9" fmla="*/ 435077 w 1216932"/>
                    <a:gd name="connsiteY9" fmla="*/ 122161 h 653103"/>
                    <a:gd name="connsiteX10" fmla="*/ 464574 w 1216932"/>
                    <a:gd name="connsiteY10" fmla="*/ 100038 h 653103"/>
                    <a:gd name="connsiteX11" fmla="*/ 471948 w 1216932"/>
                    <a:gd name="connsiteY11" fmla="*/ 77916 h 653103"/>
                    <a:gd name="connsiteX12" fmla="*/ 479323 w 1216932"/>
                    <a:gd name="connsiteY12" fmla="*/ 4174 h 653103"/>
                    <a:gd name="connsiteX13" fmla="*/ 523568 w 1216932"/>
                    <a:gd name="connsiteY13" fmla="*/ 11548 h 653103"/>
                    <a:gd name="connsiteX14" fmla="*/ 516194 w 1216932"/>
                    <a:gd name="connsiteY14" fmla="*/ 33671 h 653103"/>
                    <a:gd name="connsiteX15" fmla="*/ 545690 w 1216932"/>
                    <a:gd name="connsiteY15" fmla="*/ 114787 h 653103"/>
                    <a:gd name="connsiteX16" fmla="*/ 575187 w 1216932"/>
                    <a:gd name="connsiteY16" fmla="*/ 129535 h 653103"/>
                    <a:gd name="connsiteX17" fmla="*/ 612058 w 1216932"/>
                    <a:gd name="connsiteY17" fmla="*/ 188529 h 653103"/>
                    <a:gd name="connsiteX18" fmla="*/ 648929 w 1216932"/>
                    <a:gd name="connsiteY18" fmla="*/ 225400 h 653103"/>
                    <a:gd name="connsiteX19" fmla="*/ 700548 w 1216932"/>
                    <a:gd name="connsiteY19" fmla="*/ 262271 h 653103"/>
                    <a:gd name="connsiteX20" fmla="*/ 722671 w 1216932"/>
                    <a:gd name="connsiteY20" fmla="*/ 284393 h 653103"/>
                    <a:gd name="connsiteX21" fmla="*/ 737419 w 1216932"/>
                    <a:gd name="connsiteY21" fmla="*/ 306516 h 653103"/>
                    <a:gd name="connsiteX22" fmla="*/ 781665 w 1216932"/>
                    <a:gd name="connsiteY22" fmla="*/ 321264 h 653103"/>
                    <a:gd name="connsiteX23" fmla="*/ 803787 w 1216932"/>
                    <a:gd name="connsiteY23" fmla="*/ 336013 h 653103"/>
                    <a:gd name="connsiteX24" fmla="*/ 899652 w 1216932"/>
                    <a:gd name="connsiteY24" fmla="*/ 365509 h 653103"/>
                    <a:gd name="connsiteX25" fmla="*/ 921774 w 1216932"/>
                    <a:gd name="connsiteY25" fmla="*/ 372884 h 653103"/>
                    <a:gd name="connsiteX26" fmla="*/ 1172497 w 1216932"/>
                    <a:gd name="connsiteY26" fmla="*/ 365509 h 653103"/>
                    <a:gd name="connsiteX27" fmla="*/ 1216742 w 1216932"/>
                    <a:gd name="connsiteY27" fmla="*/ 372884 h 653103"/>
                    <a:gd name="connsiteX28" fmla="*/ 1179871 w 1216932"/>
                    <a:gd name="connsiteY28" fmla="*/ 409755 h 653103"/>
                    <a:gd name="connsiteX29" fmla="*/ 1165123 w 1216932"/>
                    <a:gd name="connsiteY29" fmla="*/ 431877 h 653103"/>
                    <a:gd name="connsiteX30" fmla="*/ 1098755 w 1216932"/>
                    <a:gd name="connsiteY30" fmla="*/ 476122 h 653103"/>
                    <a:gd name="connsiteX31" fmla="*/ 921774 w 1216932"/>
                    <a:gd name="connsiteY31" fmla="*/ 571987 h 653103"/>
                    <a:gd name="connsiteX32" fmla="*/ 818536 w 1216932"/>
                    <a:gd name="connsiteY32" fmla="*/ 608858 h 653103"/>
                    <a:gd name="connsiteX33" fmla="*/ 766916 w 1216932"/>
                    <a:gd name="connsiteY33" fmla="*/ 630980 h 653103"/>
                    <a:gd name="connsiteX34" fmla="*/ 656303 w 1216932"/>
                    <a:gd name="connsiteY34" fmla="*/ 653103 h 653103"/>
                    <a:gd name="connsiteX35" fmla="*/ 464574 w 1216932"/>
                    <a:gd name="connsiteY35" fmla="*/ 645729 h 653103"/>
                    <a:gd name="connsiteX36" fmla="*/ 420329 w 1216932"/>
                    <a:gd name="connsiteY36" fmla="*/ 630980 h 653103"/>
                    <a:gd name="connsiteX37" fmla="*/ 339213 w 1216932"/>
                    <a:gd name="connsiteY37" fmla="*/ 586735 h 653103"/>
                    <a:gd name="connsiteX38" fmla="*/ 243348 w 1216932"/>
                    <a:gd name="connsiteY38" fmla="*/ 527742 h 653103"/>
                    <a:gd name="connsiteX39" fmla="*/ 184355 w 1216932"/>
                    <a:gd name="connsiteY39" fmla="*/ 468748 h 653103"/>
                    <a:gd name="connsiteX40" fmla="*/ 169606 w 1216932"/>
                    <a:gd name="connsiteY40" fmla="*/ 431877 h 653103"/>
                    <a:gd name="connsiteX41" fmla="*/ 162232 w 1216932"/>
                    <a:gd name="connsiteY41" fmla="*/ 409755 h 653103"/>
                    <a:gd name="connsiteX42" fmla="*/ 125361 w 1216932"/>
                    <a:gd name="connsiteY42" fmla="*/ 372884 h 653103"/>
                    <a:gd name="connsiteX43" fmla="*/ 117987 w 1216932"/>
                    <a:gd name="connsiteY43" fmla="*/ 350761 h 653103"/>
                    <a:gd name="connsiteX44" fmla="*/ 95865 w 1216932"/>
                    <a:gd name="connsiteY44" fmla="*/ 343387 h 653103"/>
                    <a:gd name="connsiteX45" fmla="*/ 81116 w 1216932"/>
                    <a:gd name="connsiteY45" fmla="*/ 328638 h 653103"/>
                    <a:gd name="connsiteX46" fmla="*/ 73742 w 1216932"/>
                    <a:gd name="connsiteY46" fmla="*/ 306516 h 653103"/>
                    <a:gd name="connsiteX47" fmla="*/ 88490 w 1216932"/>
                    <a:gd name="connsiteY47" fmla="*/ 247522 h 653103"/>
                    <a:gd name="connsiteX0" fmla="*/ 0 w 1216932"/>
                    <a:gd name="connsiteY0" fmla="*/ 240148 h 653103"/>
                    <a:gd name="connsiteX1" fmla="*/ 36871 w 1216932"/>
                    <a:gd name="connsiteY1" fmla="*/ 247522 h 653103"/>
                    <a:gd name="connsiteX2" fmla="*/ 81116 w 1216932"/>
                    <a:gd name="connsiteY2" fmla="*/ 269645 h 653103"/>
                    <a:gd name="connsiteX3" fmla="*/ 191729 w 1216932"/>
                    <a:gd name="connsiteY3" fmla="*/ 284393 h 653103"/>
                    <a:gd name="connsiteX4" fmla="*/ 310408 w 1216932"/>
                    <a:gd name="connsiteY4" fmla="*/ 262961 h 653103"/>
                    <a:gd name="connsiteX5" fmla="*/ 352041 w 1216932"/>
                    <a:gd name="connsiteY5" fmla="*/ 226322 h 653103"/>
                    <a:gd name="connsiteX6" fmla="*/ 383458 w 1216932"/>
                    <a:gd name="connsiteY6" fmla="*/ 225400 h 653103"/>
                    <a:gd name="connsiteX7" fmla="*/ 398206 w 1216932"/>
                    <a:gd name="connsiteY7" fmla="*/ 203277 h 653103"/>
                    <a:gd name="connsiteX8" fmla="*/ 405581 w 1216932"/>
                    <a:gd name="connsiteY8" fmla="*/ 181155 h 653103"/>
                    <a:gd name="connsiteX9" fmla="*/ 435077 w 1216932"/>
                    <a:gd name="connsiteY9" fmla="*/ 122161 h 653103"/>
                    <a:gd name="connsiteX10" fmla="*/ 464574 w 1216932"/>
                    <a:gd name="connsiteY10" fmla="*/ 100038 h 653103"/>
                    <a:gd name="connsiteX11" fmla="*/ 471948 w 1216932"/>
                    <a:gd name="connsiteY11" fmla="*/ 77916 h 653103"/>
                    <a:gd name="connsiteX12" fmla="*/ 479323 w 1216932"/>
                    <a:gd name="connsiteY12" fmla="*/ 4174 h 653103"/>
                    <a:gd name="connsiteX13" fmla="*/ 523568 w 1216932"/>
                    <a:gd name="connsiteY13" fmla="*/ 11548 h 653103"/>
                    <a:gd name="connsiteX14" fmla="*/ 516194 w 1216932"/>
                    <a:gd name="connsiteY14" fmla="*/ 33671 h 653103"/>
                    <a:gd name="connsiteX15" fmla="*/ 545690 w 1216932"/>
                    <a:gd name="connsiteY15" fmla="*/ 114787 h 653103"/>
                    <a:gd name="connsiteX16" fmla="*/ 575187 w 1216932"/>
                    <a:gd name="connsiteY16" fmla="*/ 129535 h 653103"/>
                    <a:gd name="connsiteX17" fmla="*/ 612058 w 1216932"/>
                    <a:gd name="connsiteY17" fmla="*/ 188529 h 653103"/>
                    <a:gd name="connsiteX18" fmla="*/ 648929 w 1216932"/>
                    <a:gd name="connsiteY18" fmla="*/ 225400 h 653103"/>
                    <a:gd name="connsiteX19" fmla="*/ 700548 w 1216932"/>
                    <a:gd name="connsiteY19" fmla="*/ 262271 h 653103"/>
                    <a:gd name="connsiteX20" fmla="*/ 722671 w 1216932"/>
                    <a:gd name="connsiteY20" fmla="*/ 284393 h 653103"/>
                    <a:gd name="connsiteX21" fmla="*/ 737419 w 1216932"/>
                    <a:gd name="connsiteY21" fmla="*/ 306516 h 653103"/>
                    <a:gd name="connsiteX22" fmla="*/ 781665 w 1216932"/>
                    <a:gd name="connsiteY22" fmla="*/ 321264 h 653103"/>
                    <a:gd name="connsiteX23" fmla="*/ 803787 w 1216932"/>
                    <a:gd name="connsiteY23" fmla="*/ 336013 h 653103"/>
                    <a:gd name="connsiteX24" fmla="*/ 899652 w 1216932"/>
                    <a:gd name="connsiteY24" fmla="*/ 365509 h 653103"/>
                    <a:gd name="connsiteX25" fmla="*/ 921774 w 1216932"/>
                    <a:gd name="connsiteY25" fmla="*/ 372884 h 653103"/>
                    <a:gd name="connsiteX26" fmla="*/ 1172497 w 1216932"/>
                    <a:gd name="connsiteY26" fmla="*/ 365509 h 653103"/>
                    <a:gd name="connsiteX27" fmla="*/ 1216742 w 1216932"/>
                    <a:gd name="connsiteY27" fmla="*/ 372884 h 653103"/>
                    <a:gd name="connsiteX28" fmla="*/ 1179871 w 1216932"/>
                    <a:gd name="connsiteY28" fmla="*/ 409755 h 653103"/>
                    <a:gd name="connsiteX29" fmla="*/ 1165123 w 1216932"/>
                    <a:gd name="connsiteY29" fmla="*/ 431877 h 653103"/>
                    <a:gd name="connsiteX30" fmla="*/ 1098755 w 1216932"/>
                    <a:gd name="connsiteY30" fmla="*/ 476122 h 653103"/>
                    <a:gd name="connsiteX31" fmla="*/ 921774 w 1216932"/>
                    <a:gd name="connsiteY31" fmla="*/ 571987 h 653103"/>
                    <a:gd name="connsiteX32" fmla="*/ 818536 w 1216932"/>
                    <a:gd name="connsiteY32" fmla="*/ 608858 h 653103"/>
                    <a:gd name="connsiteX33" fmla="*/ 766916 w 1216932"/>
                    <a:gd name="connsiteY33" fmla="*/ 630980 h 653103"/>
                    <a:gd name="connsiteX34" fmla="*/ 656303 w 1216932"/>
                    <a:gd name="connsiteY34" fmla="*/ 653103 h 653103"/>
                    <a:gd name="connsiteX35" fmla="*/ 464574 w 1216932"/>
                    <a:gd name="connsiteY35" fmla="*/ 645729 h 653103"/>
                    <a:gd name="connsiteX36" fmla="*/ 420329 w 1216932"/>
                    <a:gd name="connsiteY36" fmla="*/ 630980 h 653103"/>
                    <a:gd name="connsiteX37" fmla="*/ 339213 w 1216932"/>
                    <a:gd name="connsiteY37" fmla="*/ 586735 h 653103"/>
                    <a:gd name="connsiteX38" fmla="*/ 243348 w 1216932"/>
                    <a:gd name="connsiteY38" fmla="*/ 527742 h 653103"/>
                    <a:gd name="connsiteX39" fmla="*/ 184355 w 1216932"/>
                    <a:gd name="connsiteY39" fmla="*/ 468748 h 653103"/>
                    <a:gd name="connsiteX40" fmla="*/ 169606 w 1216932"/>
                    <a:gd name="connsiteY40" fmla="*/ 431877 h 653103"/>
                    <a:gd name="connsiteX41" fmla="*/ 162232 w 1216932"/>
                    <a:gd name="connsiteY41" fmla="*/ 409755 h 653103"/>
                    <a:gd name="connsiteX42" fmla="*/ 125361 w 1216932"/>
                    <a:gd name="connsiteY42" fmla="*/ 372884 h 653103"/>
                    <a:gd name="connsiteX43" fmla="*/ 117987 w 1216932"/>
                    <a:gd name="connsiteY43" fmla="*/ 350761 h 653103"/>
                    <a:gd name="connsiteX44" fmla="*/ 95865 w 1216932"/>
                    <a:gd name="connsiteY44" fmla="*/ 343387 h 653103"/>
                    <a:gd name="connsiteX45" fmla="*/ 81116 w 1216932"/>
                    <a:gd name="connsiteY45" fmla="*/ 328638 h 653103"/>
                    <a:gd name="connsiteX46" fmla="*/ 73742 w 1216932"/>
                    <a:gd name="connsiteY46" fmla="*/ 306516 h 653103"/>
                    <a:gd name="connsiteX47" fmla="*/ 88490 w 1216932"/>
                    <a:gd name="connsiteY47" fmla="*/ 247522 h 653103"/>
                    <a:gd name="connsiteX0" fmla="*/ 0 w 1216932"/>
                    <a:gd name="connsiteY0" fmla="*/ 240148 h 653103"/>
                    <a:gd name="connsiteX1" fmla="*/ 36871 w 1216932"/>
                    <a:gd name="connsiteY1" fmla="*/ 247522 h 653103"/>
                    <a:gd name="connsiteX2" fmla="*/ 81116 w 1216932"/>
                    <a:gd name="connsiteY2" fmla="*/ 269645 h 653103"/>
                    <a:gd name="connsiteX3" fmla="*/ 191729 w 1216932"/>
                    <a:gd name="connsiteY3" fmla="*/ 284393 h 653103"/>
                    <a:gd name="connsiteX4" fmla="*/ 310408 w 1216932"/>
                    <a:gd name="connsiteY4" fmla="*/ 262961 h 653103"/>
                    <a:gd name="connsiteX5" fmla="*/ 352041 w 1216932"/>
                    <a:gd name="connsiteY5" fmla="*/ 226322 h 653103"/>
                    <a:gd name="connsiteX6" fmla="*/ 383458 w 1216932"/>
                    <a:gd name="connsiteY6" fmla="*/ 225400 h 653103"/>
                    <a:gd name="connsiteX7" fmla="*/ 391063 w 1216932"/>
                    <a:gd name="connsiteY7" fmla="*/ 181846 h 653103"/>
                    <a:gd name="connsiteX8" fmla="*/ 405581 w 1216932"/>
                    <a:gd name="connsiteY8" fmla="*/ 181155 h 653103"/>
                    <a:gd name="connsiteX9" fmla="*/ 435077 w 1216932"/>
                    <a:gd name="connsiteY9" fmla="*/ 122161 h 653103"/>
                    <a:gd name="connsiteX10" fmla="*/ 464574 w 1216932"/>
                    <a:gd name="connsiteY10" fmla="*/ 100038 h 653103"/>
                    <a:gd name="connsiteX11" fmla="*/ 471948 w 1216932"/>
                    <a:gd name="connsiteY11" fmla="*/ 77916 h 653103"/>
                    <a:gd name="connsiteX12" fmla="*/ 479323 w 1216932"/>
                    <a:gd name="connsiteY12" fmla="*/ 4174 h 653103"/>
                    <a:gd name="connsiteX13" fmla="*/ 523568 w 1216932"/>
                    <a:gd name="connsiteY13" fmla="*/ 11548 h 653103"/>
                    <a:gd name="connsiteX14" fmla="*/ 516194 w 1216932"/>
                    <a:gd name="connsiteY14" fmla="*/ 33671 h 653103"/>
                    <a:gd name="connsiteX15" fmla="*/ 545690 w 1216932"/>
                    <a:gd name="connsiteY15" fmla="*/ 114787 h 653103"/>
                    <a:gd name="connsiteX16" fmla="*/ 575187 w 1216932"/>
                    <a:gd name="connsiteY16" fmla="*/ 129535 h 653103"/>
                    <a:gd name="connsiteX17" fmla="*/ 612058 w 1216932"/>
                    <a:gd name="connsiteY17" fmla="*/ 188529 h 653103"/>
                    <a:gd name="connsiteX18" fmla="*/ 648929 w 1216932"/>
                    <a:gd name="connsiteY18" fmla="*/ 225400 h 653103"/>
                    <a:gd name="connsiteX19" fmla="*/ 700548 w 1216932"/>
                    <a:gd name="connsiteY19" fmla="*/ 262271 h 653103"/>
                    <a:gd name="connsiteX20" fmla="*/ 722671 w 1216932"/>
                    <a:gd name="connsiteY20" fmla="*/ 284393 h 653103"/>
                    <a:gd name="connsiteX21" fmla="*/ 737419 w 1216932"/>
                    <a:gd name="connsiteY21" fmla="*/ 306516 h 653103"/>
                    <a:gd name="connsiteX22" fmla="*/ 781665 w 1216932"/>
                    <a:gd name="connsiteY22" fmla="*/ 321264 h 653103"/>
                    <a:gd name="connsiteX23" fmla="*/ 803787 w 1216932"/>
                    <a:gd name="connsiteY23" fmla="*/ 336013 h 653103"/>
                    <a:gd name="connsiteX24" fmla="*/ 899652 w 1216932"/>
                    <a:gd name="connsiteY24" fmla="*/ 365509 h 653103"/>
                    <a:gd name="connsiteX25" fmla="*/ 921774 w 1216932"/>
                    <a:gd name="connsiteY25" fmla="*/ 372884 h 653103"/>
                    <a:gd name="connsiteX26" fmla="*/ 1172497 w 1216932"/>
                    <a:gd name="connsiteY26" fmla="*/ 365509 h 653103"/>
                    <a:gd name="connsiteX27" fmla="*/ 1216742 w 1216932"/>
                    <a:gd name="connsiteY27" fmla="*/ 372884 h 653103"/>
                    <a:gd name="connsiteX28" fmla="*/ 1179871 w 1216932"/>
                    <a:gd name="connsiteY28" fmla="*/ 409755 h 653103"/>
                    <a:gd name="connsiteX29" fmla="*/ 1165123 w 1216932"/>
                    <a:gd name="connsiteY29" fmla="*/ 431877 h 653103"/>
                    <a:gd name="connsiteX30" fmla="*/ 1098755 w 1216932"/>
                    <a:gd name="connsiteY30" fmla="*/ 476122 h 653103"/>
                    <a:gd name="connsiteX31" fmla="*/ 921774 w 1216932"/>
                    <a:gd name="connsiteY31" fmla="*/ 571987 h 653103"/>
                    <a:gd name="connsiteX32" fmla="*/ 818536 w 1216932"/>
                    <a:gd name="connsiteY32" fmla="*/ 608858 h 653103"/>
                    <a:gd name="connsiteX33" fmla="*/ 766916 w 1216932"/>
                    <a:gd name="connsiteY33" fmla="*/ 630980 h 653103"/>
                    <a:gd name="connsiteX34" fmla="*/ 656303 w 1216932"/>
                    <a:gd name="connsiteY34" fmla="*/ 653103 h 653103"/>
                    <a:gd name="connsiteX35" fmla="*/ 464574 w 1216932"/>
                    <a:gd name="connsiteY35" fmla="*/ 645729 h 653103"/>
                    <a:gd name="connsiteX36" fmla="*/ 420329 w 1216932"/>
                    <a:gd name="connsiteY36" fmla="*/ 630980 h 653103"/>
                    <a:gd name="connsiteX37" fmla="*/ 339213 w 1216932"/>
                    <a:gd name="connsiteY37" fmla="*/ 586735 h 653103"/>
                    <a:gd name="connsiteX38" fmla="*/ 243348 w 1216932"/>
                    <a:gd name="connsiteY38" fmla="*/ 527742 h 653103"/>
                    <a:gd name="connsiteX39" fmla="*/ 184355 w 1216932"/>
                    <a:gd name="connsiteY39" fmla="*/ 468748 h 653103"/>
                    <a:gd name="connsiteX40" fmla="*/ 169606 w 1216932"/>
                    <a:gd name="connsiteY40" fmla="*/ 431877 h 653103"/>
                    <a:gd name="connsiteX41" fmla="*/ 162232 w 1216932"/>
                    <a:gd name="connsiteY41" fmla="*/ 409755 h 653103"/>
                    <a:gd name="connsiteX42" fmla="*/ 125361 w 1216932"/>
                    <a:gd name="connsiteY42" fmla="*/ 372884 h 653103"/>
                    <a:gd name="connsiteX43" fmla="*/ 117987 w 1216932"/>
                    <a:gd name="connsiteY43" fmla="*/ 350761 h 653103"/>
                    <a:gd name="connsiteX44" fmla="*/ 95865 w 1216932"/>
                    <a:gd name="connsiteY44" fmla="*/ 343387 h 653103"/>
                    <a:gd name="connsiteX45" fmla="*/ 81116 w 1216932"/>
                    <a:gd name="connsiteY45" fmla="*/ 328638 h 653103"/>
                    <a:gd name="connsiteX46" fmla="*/ 73742 w 1216932"/>
                    <a:gd name="connsiteY46" fmla="*/ 306516 h 653103"/>
                    <a:gd name="connsiteX47" fmla="*/ 88490 w 1216932"/>
                    <a:gd name="connsiteY47" fmla="*/ 247522 h 653103"/>
                    <a:gd name="connsiteX0" fmla="*/ 0 w 1216932"/>
                    <a:gd name="connsiteY0" fmla="*/ 245442 h 658397"/>
                    <a:gd name="connsiteX1" fmla="*/ 36871 w 1216932"/>
                    <a:gd name="connsiteY1" fmla="*/ 252816 h 658397"/>
                    <a:gd name="connsiteX2" fmla="*/ 81116 w 1216932"/>
                    <a:gd name="connsiteY2" fmla="*/ 274939 h 658397"/>
                    <a:gd name="connsiteX3" fmla="*/ 191729 w 1216932"/>
                    <a:gd name="connsiteY3" fmla="*/ 289687 h 658397"/>
                    <a:gd name="connsiteX4" fmla="*/ 310408 w 1216932"/>
                    <a:gd name="connsiteY4" fmla="*/ 268255 h 658397"/>
                    <a:gd name="connsiteX5" fmla="*/ 352041 w 1216932"/>
                    <a:gd name="connsiteY5" fmla="*/ 231616 h 658397"/>
                    <a:gd name="connsiteX6" fmla="*/ 383458 w 1216932"/>
                    <a:gd name="connsiteY6" fmla="*/ 230694 h 658397"/>
                    <a:gd name="connsiteX7" fmla="*/ 391063 w 1216932"/>
                    <a:gd name="connsiteY7" fmla="*/ 187140 h 658397"/>
                    <a:gd name="connsiteX8" fmla="*/ 405581 w 1216932"/>
                    <a:gd name="connsiteY8" fmla="*/ 186449 h 658397"/>
                    <a:gd name="connsiteX9" fmla="*/ 435077 w 1216932"/>
                    <a:gd name="connsiteY9" fmla="*/ 127455 h 658397"/>
                    <a:gd name="connsiteX10" fmla="*/ 464574 w 1216932"/>
                    <a:gd name="connsiteY10" fmla="*/ 105332 h 658397"/>
                    <a:gd name="connsiteX11" fmla="*/ 471948 w 1216932"/>
                    <a:gd name="connsiteY11" fmla="*/ 83210 h 658397"/>
                    <a:gd name="connsiteX12" fmla="*/ 479323 w 1216932"/>
                    <a:gd name="connsiteY12" fmla="*/ 9468 h 658397"/>
                    <a:gd name="connsiteX13" fmla="*/ 525950 w 1216932"/>
                    <a:gd name="connsiteY13" fmla="*/ 2555 h 658397"/>
                    <a:gd name="connsiteX14" fmla="*/ 516194 w 1216932"/>
                    <a:gd name="connsiteY14" fmla="*/ 38965 h 658397"/>
                    <a:gd name="connsiteX15" fmla="*/ 545690 w 1216932"/>
                    <a:gd name="connsiteY15" fmla="*/ 120081 h 658397"/>
                    <a:gd name="connsiteX16" fmla="*/ 575187 w 1216932"/>
                    <a:gd name="connsiteY16" fmla="*/ 134829 h 658397"/>
                    <a:gd name="connsiteX17" fmla="*/ 612058 w 1216932"/>
                    <a:gd name="connsiteY17" fmla="*/ 193823 h 658397"/>
                    <a:gd name="connsiteX18" fmla="*/ 648929 w 1216932"/>
                    <a:gd name="connsiteY18" fmla="*/ 230694 h 658397"/>
                    <a:gd name="connsiteX19" fmla="*/ 700548 w 1216932"/>
                    <a:gd name="connsiteY19" fmla="*/ 267565 h 658397"/>
                    <a:gd name="connsiteX20" fmla="*/ 722671 w 1216932"/>
                    <a:gd name="connsiteY20" fmla="*/ 289687 h 658397"/>
                    <a:gd name="connsiteX21" fmla="*/ 737419 w 1216932"/>
                    <a:gd name="connsiteY21" fmla="*/ 311810 h 658397"/>
                    <a:gd name="connsiteX22" fmla="*/ 781665 w 1216932"/>
                    <a:gd name="connsiteY22" fmla="*/ 326558 h 658397"/>
                    <a:gd name="connsiteX23" fmla="*/ 803787 w 1216932"/>
                    <a:gd name="connsiteY23" fmla="*/ 341307 h 658397"/>
                    <a:gd name="connsiteX24" fmla="*/ 899652 w 1216932"/>
                    <a:gd name="connsiteY24" fmla="*/ 370803 h 658397"/>
                    <a:gd name="connsiteX25" fmla="*/ 921774 w 1216932"/>
                    <a:gd name="connsiteY25" fmla="*/ 378178 h 658397"/>
                    <a:gd name="connsiteX26" fmla="*/ 1172497 w 1216932"/>
                    <a:gd name="connsiteY26" fmla="*/ 370803 h 658397"/>
                    <a:gd name="connsiteX27" fmla="*/ 1216742 w 1216932"/>
                    <a:gd name="connsiteY27" fmla="*/ 378178 h 658397"/>
                    <a:gd name="connsiteX28" fmla="*/ 1179871 w 1216932"/>
                    <a:gd name="connsiteY28" fmla="*/ 415049 h 658397"/>
                    <a:gd name="connsiteX29" fmla="*/ 1165123 w 1216932"/>
                    <a:gd name="connsiteY29" fmla="*/ 437171 h 658397"/>
                    <a:gd name="connsiteX30" fmla="*/ 1098755 w 1216932"/>
                    <a:gd name="connsiteY30" fmla="*/ 481416 h 658397"/>
                    <a:gd name="connsiteX31" fmla="*/ 921774 w 1216932"/>
                    <a:gd name="connsiteY31" fmla="*/ 577281 h 658397"/>
                    <a:gd name="connsiteX32" fmla="*/ 818536 w 1216932"/>
                    <a:gd name="connsiteY32" fmla="*/ 614152 h 658397"/>
                    <a:gd name="connsiteX33" fmla="*/ 766916 w 1216932"/>
                    <a:gd name="connsiteY33" fmla="*/ 636274 h 658397"/>
                    <a:gd name="connsiteX34" fmla="*/ 656303 w 1216932"/>
                    <a:gd name="connsiteY34" fmla="*/ 658397 h 658397"/>
                    <a:gd name="connsiteX35" fmla="*/ 464574 w 1216932"/>
                    <a:gd name="connsiteY35" fmla="*/ 651023 h 658397"/>
                    <a:gd name="connsiteX36" fmla="*/ 420329 w 1216932"/>
                    <a:gd name="connsiteY36" fmla="*/ 636274 h 658397"/>
                    <a:gd name="connsiteX37" fmla="*/ 339213 w 1216932"/>
                    <a:gd name="connsiteY37" fmla="*/ 592029 h 658397"/>
                    <a:gd name="connsiteX38" fmla="*/ 243348 w 1216932"/>
                    <a:gd name="connsiteY38" fmla="*/ 533036 h 658397"/>
                    <a:gd name="connsiteX39" fmla="*/ 184355 w 1216932"/>
                    <a:gd name="connsiteY39" fmla="*/ 474042 h 658397"/>
                    <a:gd name="connsiteX40" fmla="*/ 169606 w 1216932"/>
                    <a:gd name="connsiteY40" fmla="*/ 437171 h 658397"/>
                    <a:gd name="connsiteX41" fmla="*/ 162232 w 1216932"/>
                    <a:gd name="connsiteY41" fmla="*/ 415049 h 658397"/>
                    <a:gd name="connsiteX42" fmla="*/ 125361 w 1216932"/>
                    <a:gd name="connsiteY42" fmla="*/ 378178 h 658397"/>
                    <a:gd name="connsiteX43" fmla="*/ 117987 w 1216932"/>
                    <a:gd name="connsiteY43" fmla="*/ 356055 h 658397"/>
                    <a:gd name="connsiteX44" fmla="*/ 95865 w 1216932"/>
                    <a:gd name="connsiteY44" fmla="*/ 348681 h 658397"/>
                    <a:gd name="connsiteX45" fmla="*/ 81116 w 1216932"/>
                    <a:gd name="connsiteY45" fmla="*/ 333932 h 658397"/>
                    <a:gd name="connsiteX46" fmla="*/ 73742 w 1216932"/>
                    <a:gd name="connsiteY46" fmla="*/ 311810 h 658397"/>
                    <a:gd name="connsiteX47" fmla="*/ 88490 w 1216932"/>
                    <a:gd name="connsiteY47" fmla="*/ 252816 h 658397"/>
                    <a:gd name="connsiteX0" fmla="*/ 0 w 1216932"/>
                    <a:gd name="connsiteY0" fmla="*/ 245442 h 658397"/>
                    <a:gd name="connsiteX1" fmla="*/ 36871 w 1216932"/>
                    <a:gd name="connsiteY1" fmla="*/ 252816 h 658397"/>
                    <a:gd name="connsiteX2" fmla="*/ 81116 w 1216932"/>
                    <a:gd name="connsiteY2" fmla="*/ 274939 h 658397"/>
                    <a:gd name="connsiteX3" fmla="*/ 191729 w 1216932"/>
                    <a:gd name="connsiteY3" fmla="*/ 289687 h 658397"/>
                    <a:gd name="connsiteX4" fmla="*/ 310408 w 1216932"/>
                    <a:gd name="connsiteY4" fmla="*/ 268255 h 658397"/>
                    <a:gd name="connsiteX5" fmla="*/ 352041 w 1216932"/>
                    <a:gd name="connsiteY5" fmla="*/ 231616 h 658397"/>
                    <a:gd name="connsiteX6" fmla="*/ 383458 w 1216932"/>
                    <a:gd name="connsiteY6" fmla="*/ 230694 h 658397"/>
                    <a:gd name="connsiteX7" fmla="*/ 391063 w 1216932"/>
                    <a:gd name="connsiteY7" fmla="*/ 187140 h 658397"/>
                    <a:gd name="connsiteX8" fmla="*/ 405581 w 1216932"/>
                    <a:gd name="connsiteY8" fmla="*/ 186449 h 658397"/>
                    <a:gd name="connsiteX9" fmla="*/ 435077 w 1216932"/>
                    <a:gd name="connsiteY9" fmla="*/ 127455 h 658397"/>
                    <a:gd name="connsiteX10" fmla="*/ 464574 w 1216932"/>
                    <a:gd name="connsiteY10" fmla="*/ 105332 h 658397"/>
                    <a:gd name="connsiteX11" fmla="*/ 471948 w 1216932"/>
                    <a:gd name="connsiteY11" fmla="*/ 83210 h 658397"/>
                    <a:gd name="connsiteX12" fmla="*/ 479323 w 1216932"/>
                    <a:gd name="connsiteY12" fmla="*/ 9468 h 658397"/>
                    <a:gd name="connsiteX13" fmla="*/ 525950 w 1216932"/>
                    <a:gd name="connsiteY13" fmla="*/ 2555 h 658397"/>
                    <a:gd name="connsiteX14" fmla="*/ 540007 w 1216932"/>
                    <a:gd name="connsiteY14" fmla="*/ 38965 h 658397"/>
                    <a:gd name="connsiteX15" fmla="*/ 545690 w 1216932"/>
                    <a:gd name="connsiteY15" fmla="*/ 120081 h 658397"/>
                    <a:gd name="connsiteX16" fmla="*/ 575187 w 1216932"/>
                    <a:gd name="connsiteY16" fmla="*/ 134829 h 658397"/>
                    <a:gd name="connsiteX17" fmla="*/ 612058 w 1216932"/>
                    <a:gd name="connsiteY17" fmla="*/ 193823 h 658397"/>
                    <a:gd name="connsiteX18" fmla="*/ 648929 w 1216932"/>
                    <a:gd name="connsiteY18" fmla="*/ 230694 h 658397"/>
                    <a:gd name="connsiteX19" fmla="*/ 700548 w 1216932"/>
                    <a:gd name="connsiteY19" fmla="*/ 267565 h 658397"/>
                    <a:gd name="connsiteX20" fmla="*/ 722671 w 1216932"/>
                    <a:gd name="connsiteY20" fmla="*/ 289687 h 658397"/>
                    <a:gd name="connsiteX21" fmla="*/ 737419 w 1216932"/>
                    <a:gd name="connsiteY21" fmla="*/ 311810 h 658397"/>
                    <a:gd name="connsiteX22" fmla="*/ 781665 w 1216932"/>
                    <a:gd name="connsiteY22" fmla="*/ 326558 h 658397"/>
                    <a:gd name="connsiteX23" fmla="*/ 803787 w 1216932"/>
                    <a:gd name="connsiteY23" fmla="*/ 341307 h 658397"/>
                    <a:gd name="connsiteX24" fmla="*/ 899652 w 1216932"/>
                    <a:gd name="connsiteY24" fmla="*/ 370803 h 658397"/>
                    <a:gd name="connsiteX25" fmla="*/ 921774 w 1216932"/>
                    <a:gd name="connsiteY25" fmla="*/ 378178 h 658397"/>
                    <a:gd name="connsiteX26" fmla="*/ 1172497 w 1216932"/>
                    <a:gd name="connsiteY26" fmla="*/ 370803 h 658397"/>
                    <a:gd name="connsiteX27" fmla="*/ 1216742 w 1216932"/>
                    <a:gd name="connsiteY27" fmla="*/ 378178 h 658397"/>
                    <a:gd name="connsiteX28" fmla="*/ 1179871 w 1216932"/>
                    <a:gd name="connsiteY28" fmla="*/ 415049 h 658397"/>
                    <a:gd name="connsiteX29" fmla="*/ 1165123 w 1216932"/>
                    <a:gd name="connsiteY29" fmla="*/ 437171 h 658397"/>
                    <a:gd name="connsiteX30" fmla="*/ 1098755 w 1216932"/>
                    <a:gd name="connsiteY30" fmla="*/ 481416 h 658397"/>
                    <a:gd name="connsiteX31" fmla="*/ 921774 w 1216932"/>
                    <a:gd name="connsiteY31" fmla="*/ 577281 h 658397"/>
                    <a:gd name="connsiteX32" fmla="*/ 818536 w 1216932"/>
                    <a:gd name="connsiteY32" fmla="*/ 614152 h 658397"/>
                    <a:gd name="connsiteX33" fmla="*/ 766916 w 1216932"/>
                    <a:gd name="connsiteY33" fmla="*/ 636274 h 658397"/>
                    <a:gd name="connsiteX34" fmla="*/ 656303 w 1216932"/>
                    <a:gd name="connsiteY34" fmla="*/ 658397 h 658397"/>
                    <a:gd name="connsiteX35" fmla="*/ 464574 w 1216932"/>
                    <a:gd name="connsiteY35" fmla="*/ 651023 h 658397"/>
                    <a:gd name="connsiteX36" fmla="*/ 420329 w 1216932"/>
                    <a:gd name="connsiteY36" fmla="*/ 636274 h 658397"/>
                    <a:gd name="connsiteX37" fmla="*/ 339213 w 1216932"/>
                    <a:gd name="connsiteY37" fmla="*/ 592029 h 658397"/>
                    <a:gd name="connsiteX38" fmla="*/ 243348 w 1216932"/>
                    <a:gd name="connsiteY38" fmla="*/ 533036 h 658397"/>
                    <a:gd name="connsiteX39" fmla="*/ 184355 w 1216932"/>
                    <a:gd name="connsiteY39" fmla="*/ 474042 h 658397"/>
                    <a:gd name="connsiteX40" fmla="*/ 169606 w 1216932"/>
                    <a:gd name="connsiteY40" fmla="*/ 437171 h 658397"/>
                    <a:gd name="connsiteX41" fmla="*/ 162232 w 1216932"/>
                    <a:gd name="connsiteY41" fmla="*/ 415049 h 658397"/>
                    <a:gd name="connsiteX42" fmla="*/ 125361 w 1216932"/>
                    <a:gd name="connsiteY42" fmla="*/ 378178 h 658397"/>
                    <a:gd name="connsiteX43" fmla="*/ 117987 w 1216932"/>
                    <a:gd name="connsiteY43" fmla="*/ 356055 h 658397"/>
                    <a:gd name="connsiteX44" fmla="*/ 95865 w 1216932"/>
                    <a:gd name="connsiteY44" fmla="*/ 348681 h 658397"/>
                    <a:gd name="connsiteX45" fmla="*/ 81116 w 1216932"/>
                    <a:gd name="connsiteY45" fmla="*/ 333932 h 658397"/>
                    <a:gd name="connsiteX46" fmla="*/ 73742 w 1216932"/>
                    <a:gd name="connsiteY46" fmla="*/ 311810 h 658397"/>
                    <a:gd name="connsiteX47" fmla="*/ 88490 w 1216932"/>
                    <a:gd name="connsiteY47" fmla="*/ 252816 h 658397"/>
                    <a:gd name="connsiteX0" fmla="*/ 0 w 1216932"/>
                    <a:gd name="connsiteY0" fmla="*/ 245442 h 658397"/>
                    <a:gd name="connsiteX1" fmla="*/ 36871 w 1216932"/>
                    <a:gd name="connsiteY1" fmla="*/ 252816 h 658397"/>
                    <a:gd name="connsiteX2" fmla="*/ 81116 w 1216932"/>
                    <a:gd name="connsiteY2" fmla="*/ 274939 h 658397"/>
                    <a:gd name="connsiteX3" fmla="*/ 191729 w 1216932"/>
                    <a:gd name="connsiteY3" fmla="*/ 289687 h 658397"/>
                    <a:gd name="connsiteX4" fmla="*/ 310408 w 1216932"/>
                    <a:gd name="connsiteY4" fmla="*/ 268255 h 658397"/>
                    <a:gd name="connsiteX5" fmla="*/ 352041 w 1216932"/>
                    <a:gd name="connsiteY5" fmla="*/ 231616 h 658397"/>
                    <a:gd name="connsiteX6" fmla="*/ 383458 w 1216932"/>
                    <a:gd name="connsiteY6" fmla="*/ 230694 h 658397"/>
                    <a:gd name="connsiteX7" fmla="*/ 391063 w 1216932"/>
                    <a:gd name="connsiteY7" fmla="*/ 187140 h 658397"/>
                    <a:gd name="connsiteX8" fmla="*/ 405581 w 1216932"/>
                    <a:gd name="connsiteY8" fmla="*/ 186449 h 658397"/>
                    <a:gd name="connsiteX9" fmla="*/ 435077 w 1216932"/>
                    <a:gd name="connsiteY9" fmla="*/ 127455 h 658397"/>
                    <a:gd name="connsiteX10" fmla="*/ 464574 w 1216932"/>
                    <a:gd name="connsiteY10" fmla="*/ 105332 h 658397"/>
                    <a:gd name="connsiteX11" fmla="*/ 471948 w 1216932"/>
                    <a:gd name="connsiteY11" fmla="*/ 83210 h 658397"/>
                    <a:gd name="connsiteX12" fmla="*/ 479323 w 1216932"/>
                    <a:gd name="connsiteY12" fmla="*/ 9468 h 658397"/>
                    <a:gd name="connsiteX13" fmla="*/ 525950 w 1216932"/>
                    <a:gd name="connsiteY13" fmla="*/ 2555 h 658397"/>
                    <a:gd name="connsiteX14" fmla="*/ 540007 w 1216932"/>
                    <a:gd name="connsiteY14" fmla="*/ 38965 h 658397"/>
                    <a:gd name="connsiteX15" fmla="*/ 559977 w 1216932"/>
                    <a:gd name="connsiteY15" fmla="*/ 93887 h 658397"/>
                    <a:gd name="connsiteX16" fmla="*/ 575187 w 1216932"/>
                    <a:gd name="connsiteY16" fmla="*/ 134829 h 658397"/>
                    <a:gd name="connsiteX17" fmla="*/ 612058 w 1216932"/>
                    <a:gd name="connsiteY17" fmla="*/ 193823 h 658397"/>
                    <a:gd name="connsiteX18" fmla="*/ 648929 w 1216932"/>
                    <a:gd name="connsiteY18" fmla="*/ 230694 h 658397"/>
                    <a:gd name="connsiteX19" fmla="*/ 700548 w 1216932"/>
                    <a:gd name="connsiteY19" fmla="*/ 267565 h 658397"/>
                    <a:gd name="connsiteX20" fmla="*/ 722671 w 1216932"/>
                    <a:gd name="connsiteY20" fmla="*/ 289687 h 658397"/>
                    <a:gd name="connsiteX21" fmla="*/ 737419 w 1216932"/>
                    <a:gd name="connsiteY21" fmla="*/ 311810 h 658397"/>
                    <a:gd name="connsiteX22" fmla="*/ 781665 w 1216932"/>
                    <a:gd name="connsiteY22" fmla="*/ 326558 h 658397"/>
                    <a:gd name="connsiteX23" fmla="*/ 803787 w 1216932"/>
                    <a:gd name="connsiteY23" fmla="*/ 341307 h 658397"/>
                    <a:gd name="connsiteX24" fmla="*/ 899652 w 1216932"/>
                    <a:gd name="connsiteY24" fmla="*/ 370803 h 658397"/>
                    <a:gd name="connsiteX25" fmla="*/ 921774 w 1216932"/>
                    <a:gd name="connsiteY25" fmla="*/ 378178 h 658397"/>
                    <a:gd name="connsiteX26" fmla="*/ 1172497 w 1216932"/>
                    <a:gd name="connsiteY26" fmla="*/ 370803 h 658397"/>
                    <a:gd name="connsiteX27" fmla="*/ 1216742 w 1216932"/>
                    <a:gd name="connsiteY27" fmla="*/ 378178 h 658397"/>
                    <a:gd name="connsiteX28" fmla="*/ 1179871 w 1216932"/>
                    <a:gd name="connsiteY28" fmla="*/ 415049 h 658397"/>
                    <a:gd name="connsiteX29" fmla="*/ 1165123 w 1216932"/>
                    <a:gd name="connsiteY29" fmla="*/ 437171 h 658397"/>
                    <a:gd name="connsiteX30" fmla="*/ 1098755 w 1216932"/>
                    <a:gd name="connsiteY30" fmla="*/ 481416 h 658397"/>
                    <a:gd name="connsiteX31" fmla="*/ 921774 w 1216932"/>
                    <a:gd name="connsiteY31" fmla="*/ 577281 h 658397"/>
                    <a:gd name="connsiteX32" fmla="*/ 818536 w 1216932"/>
                    <a:gd name="connsiteY32" fmla="*/ 614152 h 658397"/>
                    <a:gd name="connsiteX33" fmla="*/ 766916 w 1216932"/>
                    <a:gd name="connsiteY33" fmla="*/ 636274 h 658397"/>
                    <a:gd name="connsiteX34" fmla="*/ 656303 w 1216932"/>
                    <a:gd name="connsiteY34" fmla="*/ 658397 h 658397"/>
                    <a:gd name="connsiteX35" fmla="*/ 464574 w 1216932"/>
                    <a:gd name="connsiteY35" fmla="*/ 651023 h 658397"/>
                    <a:gd name="connsiteX36" fmla="*/ 420329 w 1216932"/>
                    <a:gd name="connsiteY36" fmla="*/ 636274 h 658397"/>
                    <a:gd name="connsiteX37" fmla="*/ 339213 w 1216932"/>
                    <a:gd name="connsiteY37" fmla="*/ 592029 h 658397"/>
                    <a:gd name="connsiteX38" fmla="*/ 243348 w 1216932"/>
                    <a:gd name="connsiteY38" fmla="*/ 533036 h 658397"/>
                    <a:gd name="connsiteX39" fmla="*/ 184355 w 1216932"/>
                    <a:gd name="connsiteY39" fmla="*/ 474042 h 658397"/>
                    <a:gd name="connsiteX40" fmla="*/ 169606 w 1216932"/>
                    <a:gd name="connsiteY40" fmla="*/ 437171 h 658397"/>
                    <a:gd name="connsiteX41" fmla="*/ 162232 w 1216932"/>
                    <a:gd name="connsiteY41" fmla="*/ 415049 h 658397"/>
                    <a:gd name="connsiteX42" fmla="*/ 125361 w 1216932"/>
                    <a:gd name="connsiteY42" fmla="*/ 378178 h 658397"/>
                    <a:gd name="connsiteX43" fmla="*/ 117987 w 1216932"/>
                    <a:gd name="connsiteY43" fmla="*/ 356055 h 658397"/>
                    <a:gd name="connsiteX44" fmla="*/ 95865 w 1216932"/>
                    <a:gd name="connsiteY44" fmla="*/ 348681 h 658397"/>
                    <a:gd name="connsiteX45" fmla="*/ 81116 w 1216932"/>
                    <a:gd name="connsiteY45" fmla="*/ 333932 h 658397"/>
                    <a:gd name="connsiteX46" fmla="*/ 73742 w 1216932"/>
                    <a:gd name="connsiteY46" fmla="*/ 311810 h 658397"/>
                    <a:gd name="connsiteX47" fmla="*/ 88490 w 1216932"/>
                    <a:gd name="connsiteY47" fmla="*/ 252816 h 658397"/>
                    <a:gd name="connsiteX0" fmla="*/ 0 w 1216932"/>
                    <a:gd name="connsiteY0" fmla="*/ 245442 h 658397"/>
                    <a:gd name="connsiteX1" fmla="*/ 36871 w 1216932"/>
                    <a:gd name="connsiteY1" fmla="*/ 252816 h 658397"/>
                    <a:gd name="connsiteX2" fmla="*/ 81116 w 1216932"/>
                    <a:gd name="connsiteY2" fmla="*/ 274939 h 658397"/>
                    <a:gd name="connsiteX3" fmla="*/ 191729 w 1216932"/>
                    <a:gd name="connsiteY3" fmla="*/ 289687 h 658397"/>
                    <a:gd name="connsiteX4" fmla="*/ 310408 w 1216932"/>
                    <a:gd name="connsiteY4" fmla="*/ 268255 h 658397"/>
                    <a:gd name="connsiteX5" fmla="*/ 352041 w 1216932"/>
                    <a:gd name="connsiteY5" fmla="*/ 231616 h 658397"/>
                    <a:gd name="connsiteX6" fmla="*/ 383458 w 1216932"/>
                    <a:gd name="connsiteY6" fmla="*/ 230694 h 658397"/>
                    <a:gd name="connsiteX7" fmla="*/ 391063 w 1216932"/>
                    <a:gd name="connsiteY7" fmla="*/ 187140 h 658397"/>
                    <a:gd name="connsiteX8" fmla="*/ 405581 w 1216932"/>
                    <a:gd name="connsiteY8" fmla="*/ 186449 h 658397"/>
                    <a:gd name="connsiteX9" fmla="*/ 435077 w 1216932"/>
                    <a:gd name="connsiteY9" fmla="*/ 127455 h 658397"/>
                    <a:gd name="connsiteX10" fmla="*/ 464574 w 1216932"/>
                    <a:gd name="connsiteY10" fmla="*/ 105332 h 658397"/>
                    <a:gd name="connsiteX11" fmla="*/ 471948 w 1216932"/>
                    <a:gd name="connsiteY11" fmla="*/ 83210 h 658397"/>
                    <a:gd name="connsiteX12" fmla="*/ 479323 w 1216932"/>
                    <a:gd name="connsiteY12" fmla="*/ 9468 h 658397"/>
                    <a:gd name="connsiteX13" fmla="*/ 525950 w 1216932"/>
                    <a:gd name="connsiteY13" fmla="*/ 2555 h 658397"/>
                    <a:gd name="connsiteX14" fmla="*/ 540007 w 1216932"/>
                    <a:gd name="connsiteY14" fmla="*/ 38965 h 658397"/>
                    <a:gd name="connsiteX15" fmla="*/ 559977 w 1216932"/>
                    <a:gd name="connsiteY15" fmla="*/ 93887 h 658397"/>
                    <a:gd name="connsiteX16" fmla="*/ 582331 w 1216932"/>
                    <a:gd name="connsiteY16" fmla="*/ 132447 h 658397"/>
                    <a:gd name="connsiteX17" fmla="*/ 612058 w 1216932"/>
                    <a:gd name="connsiteY17" fmla="*/ 193823 h 658397"/>
                    <a:gd name="connsiteX18" fmla="*/ 648929 w 1216932"/>
                    <a:gd name="connsiteY18" fmla="*/ 230694 h 658397"/>
                    <a:gd name="connsiteX19" fmla="*/ 700548 w 1216932"/>
                    <a:gd name="connsiteY19" fmla="*/ 267565 h 658397"/>
                    <a:gd name="connsiteX20" fmla="*/ 722671 w 1216932"/>
                    <a:gd name="connsiteY20" fmla="*/ 289687 h 658397"/>
                    <a:gd name="connsiteX21" fmla="*/ 737419 w 1216932"/>
                    <a:gd name="connsiteY21" fmla="*/ 311810 h 658397"/>
                    <a:gd name="connsiteX22" fmla="*/ 781665 w 1216932"/>
                    <a:gd name="connsiteY22" fmla="*/ 326558 h 658397"/>
                    <a:gd name="connsiteX23" fmla="*/ 803787 w 1216932"/>
                    <a:gd name="connsiteY23" fmla="*/ 341307 h 658397"/>
                    <a:gd name="connsiteX24" fmla="*/ 899652 w 1216932"/>
                    <a:gd name="connsiteY24" fmla="*/ 370803 h 658397"/>
                    <a:gd name="connsiteX25" fmla="*/ 921774 w 1216932"/>
                    <a:gd name="connsiteY25" fmla="*/ 378178 h 658397"/>
                    <a:gd name="connsiteX26" fmla="*/ 1172497 w 1216932"/>
                    <a:gd name="connsiteY26" fmla="*/ 370803 h 658397"/>
                    <a:gd name="connsiteX27" fmla="*/ 1216742 w 1216932"/>
                    <a:gd name="connsiteY27" fmla="*/ 378178 h 658397"/>
                    <a:gd name="connsiteX28" fmla="*/ 1179871 w 1216932"/>
                    <a:gd name="connsiteY28" fmla="*/ 415049 h 658397"/>
                    <a:gd name="connsiteX29" fmla="*/ 1165123 w 1216932"/>
                    <a:gd name="connsiteY29" fmla="*/ 437171 h 658397"/>
                    <a:gd name="connsiteX30" fmla="*/ 1098755 w 1216932"/>
                    <a:gd name="connsiteY30" fmla="*/ 481416 h 658397"/>
                    <a:gd name="connsiteX31" fmla="*/ 921774 w 1216932"/>
                    <a:gd name="connsiteY31" fmla="*/ 577281 h 658397"/>
                    <a:gd name="connsiteX32" fmla="*/ 818536 w 1216932"/>
                    <a:gd name="connsiteY32" fmla="*/ 614152 h 658397"/>
                    <a:gd name="connsiteX33" fmla="*/ 766916 w 1216932"/>
                    <a:gd name="connsiteY33" fmla="*/ 636274 h 658397"/>
                    <a:gd name="connsiteX34" fmla="*/ 656303 w 1216932"/>
                    <a:gd name="connsiteY34" fmla="*/ 658397 h 658397"/>
                    <a:gd name="connsiteX35" fmla="*/ 464574 w 1216932"/>
                    <a:gd name="connsiteY35" fmla="*/ 651023 h 658397"/>
                    <a:gd name="connsiteX36" fmla="*/ 420329 w 1216932"/>
                    <a:gd name="connsiteY36" fmla="*/ 636274 h 658397"/>
                    <a:gd name="connsiteX37" fmla="*/ 339213 w 1216932"/>
                    <a:gd name="connsiteY37" fmla="*/ 592029 h 658397"/>
                    <a:gd name="connsiteX38" fmla="*/ 243348 w 1216932"/>
                    <a:gd name="connsiteY38" fmla="*/ 533036 h 658397"/>
                    <a:gd name="connsiteX39" fmla="*/ 184355 w 1216932"/>
                    <a:gd name="connsiteY39" fmla="*/ 474042 h 658397"/>
                    <a:gd name="connsiteX40" fmla="*/ 169606 w 1216932"/>
                    <a:gd name="connsiteY40" fmla="*/ 437171 h 658397"/>
                    <a:gd name="connsiteX41" fmla="*/ 162232 w 1216932"/>
                    <a:gd name="connsiteY41" fmla="*/ 415049 h 658397"/>
                    <a:gd name="connsiteX42" fmla="*/ 125361 w 1216932"/>
                    <a:gd name="connsiteY42" fmla="*/ 378178 h 658397"/>
                    <a:gd name="connsiteX43" fmla="*/ 117987 w 1216932"/>
                    <a:gd name="connsiteY43" fmla="*/ 356055 h 658397"/>
                    <a:gd name="connsiteX44" fmla="*/ 95865 w 1216932"/>
                    <a:gd name="connsiteY44" fmla="*/ 348681 h 658397"/>
                    <a:gd name="connsiteX45" fmla="*/ 81116 w 1216932"/>
                    <a:gd name="connsiteY45" fmla="*/ 333932 h 658397"/>
                    <a:gd name="connsiteX46" fmla="*/ 73742 w 1216932"/>
                    <a:gd name="connsiteY46" fmla="*/ 311810 h 658397"/>
                    <a:gd name="connsiteX47" fmla="*/ 88490 w 1216932"/>
                    <a:gd name="connsiteY47" fmla="*/ 252816 h 658397"/>
                    <a:gd name="connsiteX0" fmla="*/ 0 w 1216932"/>
                    <a:gd name="connsiteY0" fmla="*/ 245442 h 658397"/>
                    <a:gd name="connsiteX1" fmla="*/ 36871 w 1216932"/>
                    <a:gd name="connsiteY1" fmla="*/ 252816 h 658397"/>
                    <a:gd name="connsiteX2" fmla="*/ 81116 w 1216932"/>
                    <a:gd name="connsiteY2" fmla="*/ 274939 h 658397"/>
                    <a:gd name="connsiteX3" fmla="*/ 191729 w 1216932"/>
                    <a:gd name="connsiteY3" fmla="*/ 289687 h 658397"/>
                    <a:gd name="connsiteX4" fmla="*/ 310408 w 1216932"/>
                    <a:gd name="connsiteY4" fmla="*/ 268255 h 658397"/>
                    <a:gd name="connsiteX5" fmla="*/ 352041 w 1216932"/>
                    <a:gd name="connsiteY5" fmla="*/ 231616 h 658397"/>
                    <a:gd name="connsiteX6" fmla="*/ 383458 w 1216932"/>
                    <a:gd name="connsiteY6" fmla="*/ 230694 h 658397"/>
                    <a:gd name="connsiteX7" fmla="*/ 391063 w 1216932"/>
                    <a:gd name="connsiteY7" fmla="*/ 187140 h 658397"/>
                    <a:gd name="connsiteX8" fmla="*/ 405581 w 1216932"/>
                    <a:gd name="connsiteY8" fmla="*/ 186449 h 658397"/>
                    <a:gd name="connsiteX9" fmla="*/ 435077 w 1216932"/>
                    <a:gd name="connsiteY9" fmla="*/ 127455 h 658397"/>
                    <a:gd name="connsiteX10" fmla="*/ 464574 w 1216932"/>
                    <a:gd name="connsiteY10" fmla="*/ 105332 h 658397"/>
                    <a:gd name="connsiteX11" fmla="*/ 471948 w 1216932"/>
                    <a:gd name="connsiteY11" fmla="*/ 83210 h 658397"/>
                    <a:gd name="connsiteX12" fmla="*/ 479323 w 1216932"/>
                    <a:gd name="connsiteY12" fmla="*/ 9468 h 658397"/>
                    <a:gd name="connsiteX13" fmla="*/ 525950 w 1216932"/>
                    <a:gd name="connsiteY13" fmla="*/ 2555 h 658397"/>
                    <a:gd name="connsiteX14" fmla="*/ 540007 w 1216932"/>
                    <a:gd name="connsiteY14" fmla="*/ 38965 h 658397"/>
                    <a:gd name="connsiteX15" fmla="*/ 559977 w 1216932"/>
                    <a:gd name="connsiteY15" fmla="*/ 93887 h 658397"/>
                    <a:gd name="connsiteX16" fmla="*/ 582331 w 1216932"/>
                    <a:gd name="connsiteY16" fmla="*/ 132447 h 658397"/>
                    <a:gd name="connsiteX17" fmla="*/ 623964 w 1216932"/>
                    <a:gd name="connsiteY17" fmla="*/ 193823 h 658397"/>
                    <a:gd name="connsiteX18" fmla="*/ 648929 w 1216932"/>
                    <a:gd name="connsiteY18" fmla="*/ 230694 h 658397"/>
                    <a:gd name="connsiteX19" fmla="*/ 700548 w 1216932"/>
                    <a:gd name="connsiteY19" fmla="*/ 267565 h 658397"/>
                    <a:gd name="connsiteX20" fmla="*/ 722671 w 1216932"/>
                    <a:gd name="connsiteY20" fmla="*/ 289687 h 658397"/>
                    <a:gd name="connsiteX21" fmla="*/ 737419 w 1216932"/>
                    <a:gd name="connsiteY21" fmla="*/ 311810 h 658397"/>
                    <a:gd name="connsiteX22" fmla="*/ 781665 w 1216932"/>
                    <a:gd name="connsiteY22" fmla="*/ 326558 h 658397"/>
                    <a:gd name="connsiteX23" fmla="*/ 803787 w 1216932"/>
                    <a:gd name="connsiteY23" fmla="*/ 341307 h 658397"/>
                    <a:gd name="connsiteX24" fmla="*/ 899652 w 1216932"/>
                    <a:gd name="connsiteY24" fmla="*/ 370803 h 658397"/>
                    <a:gd name="connsiteX25" fmla="*/ 921774 w 1216932"/>
                    <a:gd name="connsiteY25" fmla="*/ 378178 h 658397"/>
                    <a:gd name="connsiteX26" fmla="*/ 1172497 w 1216932"/>
                    <a:gd name="connsiteY26" fmla="*/ 370803 h 658397"/>
                    <a:gd name="connsiteX27" fmla="*/ 1216742 w 1216932"/>
                    <a:gd name="connsiteY27" fmla="*/ 378178 h 658397"/>
                    <a:gd name="connsiteX28" fmla="*/ 1179871 w 1216932"/>
                    <a:gd name="connsiteY28" fmla="*/ 415049 h 658397"/>
                    <a:gd name="connsiteX29" fmla="*/ 1165123 w 1216932"/>
                    <a:gd name="connsiteY29" fmla="*/ 437171 h 658397"/>
                    <a:gd name="connsiteX30" fmla="*/ 1098755 w 1216932"/>
                    <a:gd name="connsiteY30" fmla="*/ 481416 h 658397"/>
                    <a:gd name="connsiteX31" fmla="*/ 921774 w 1216932"/>
                    <a:gd name="connsiteY31" fmla="*/ 577281 h 658397"/>
                    <a:gd name="connsiteX32" fmla="*/ 818536 w 1216932"/>
                    <a:gd name="connsiteY32" fmla="*/ 614152 h 658397"/>
                    <a:gd name="connsiteX33" fmla="*/ 766916 w 1216932"/>
                    <a:gd name="connsiteY33" fmla="*/ 636274 h 658397"/>
                    <a:gd name="connsiteX34" fmla="*/ 656303 w 1216932"/>
                    <a:gd name="connsiteY34" fmla="*/ 658397 h 658397"/>
                    <a:gd name="connsiteX35" fmla="*/ 464574 w 1216932"/>
                    <a:gd name="connsiteY35" fmla="*/ 651023 h 658397"/>
                    <a:gd name="connsiteX36" fmla="*/ 420329 w 1216932"/>
                    <a:gd name="connsiteY36" fmla="*/ 636274 h 658397"/>
                    <a:gd name="connsiteX37" fmla="*/ 339213 w 1216932"/>
                    <a:gd name="connsiteY37" fmla="*/ 592029 h 658397"/>
                    <a:gd name="connsiteX38" fmla="*/ 243348 w 1216932"/>
                    <a:gd name="connsiteY38" fmla="*/ 533036 h 658397"/>
                    <a:gd name="connsiteX39" fmla="*/ 184355 w 1216932"/>
                    <a:gd name="connsiteY39" fmla="*/ 474042 h 658397"/>
                    <a:gd name="connsiteX40" fmla="*/ 169606 w 1216932"/>
                    <a:gd name="connsiteY40" fmla="*/ 437171 h 658397"/>
                    <a:gd name="connsiteX41" fmla="*/ 162232 w 1216932"/>
                    <a:gd name="connsiteY41" fmla="*/ 415049 h 658397"/>
                    <a:gd name="connsiteX42" fmla="*/ 125361 w 1216932"/>
                    <a:gd name="connsiteY42" fmla="*/ 378178 h 658397"/>
                    <a:gd name="connsiteX43" fmla="*/ 117987 w 1216932"/>
                    <a:gd name="connsiteY43" fmla="*/ 356055 h 658397"/>
                    <a:gd name="connsiteX44" fmla="*/ 95865 w 1216932"/>
                    <a:gd name="connsiteY44" fmla="*/ 348681 h 658397"/>
                    <a:gd name="connsiteX45" fmla="*/ 81116 w 1216932"/>
                    <a:gd name="connsiteY45" fmla="*/ 333932 h 658397"/>
                    <a:gd name="connsiteX46" fmla="*/ 73742 w 1216932"/>
                    <a:gd name="connsiteY46" fmla="*/ 311810 h 658397"/>
                    <a:gd name="connsiteX47" fmla="*/ 88490 w 1216932"/>
                    <a:gd name="connsiteY47" fmla="*/ 252816 h 658397"/>
                    <a:gd name="connsiteX0" fmla="*/ 0 w 1204361"/>
                    <a:gd name="connsiteY0" fmla="*/ 245442 h 658397"/>
                    <a:gd name="connsiteX1" fmla="*/ 36871 w 1204361"/>
                    <a:gd name="connsiteY1" fmla="*/ 252816 h 658397"/>
                    <a:gd name="connsiteX2" fmla="*/ 81116 w 1204361"/>
                    <a:gd name="connsiteY2" fmla="*/ 274939 h 658397"/>
                    <a:gd name="connsiteX3" fmla="*/ 191729 w 1204361"/>
                    <a:gd name="connsiteY3" fmla="*/ 289687 h 658397"/>
                    <a:gd name="connsiteX4" fmla="*/ 310408 w 1204361"/>
                    <a:gd name="connsiteY4" fmla="*/ 268255 h 658397"/>
                    <a:gd name="connsiteX5" fmla="*/ 352041 w 1204361"/>
                    <a:gd name="connsiteY5" fmla="*/ 231616 h 658397"/>
                    <a:gd name="connsiteX6" fmla="*/ 383458 w 1204361"/>
                    <a:gd name="connsiteY6" fmla="*/ 230694 h 658397"/>
                    <a:gd name="connsiteX7" fmla="*/ 391063 w 1204361"/>
                    <a:gd name="connsiteY7" fmla="*/ 187140 h 658397"/>
                    <a:gd name="connsiteX8" fmla="*/ 405581 w 1204361"/>
                    <a:gd name="connsiteY8" fmla="*/ 186449 h 658397"/>
                    <a:gd name="connsiteX9" fmla="*/ 435077 w 1204361"/>
                    <a:gd name="connsiteY9" fmla="*/ 127455 h 658397"/>
                    <a:gd name="connsiteX10" fmla="*/ 464574 w 1204361"/>
                    <a:gd name="connsiteY10" fmla="*/ 105332 h 658397"/>
                    <a:gd name="connsiteX11" fmla="*/ 471948 w 1204361"/>
                    <a:gd name="connsiteY11" fmla="*/ 83210 h 658397"/>
                    <a:gd name="connsiteX12" fmla="*/ 479323 w 1204361"/>
                    <a:gd name="connsiteY12" fmla="*/ 9468 h 658397"/>
                    <a:gd name="connsiteX13" fmla="*/ 525950 w 1204361"/>
                    <a:gd name="connsiteY13" fmla="*/ 2555 h 658397"/>
                    <a:gd name="connsiteX14" fmla="*/ 540007 w 1204361"/>
                    <a:gd name="connsiteY14" fmla="*/ 38965 h 658397"/>
                    <a:gd name="connsiteX15" fmla="*/ 559977 w 1204361"/>
                    <a:gd name="connsiteY15" fmla="*/ 93887 h 658397"/>
                    <a:gd name="connsiteX16" fmla="*/ 582331 w 1204361"/>
                    <a:gd name="connsiteY16" fmla="*/ 132447 h 658397"/>
                    <a:gd name="connsiteX17" fmla="*/ 623964 w 1204361"/>
                    <a:gd name="connsiteY17" fmla="*/ 193823 h 658397"/>
                    <a:gd name="connsiteX18" fmla="*/ 648929 w 1204361"/>
                    <a:gd name="connsiteY18" fmla="*/ 230694 h 658397"/>
                    <a:gd name="connsiteX19" fmla="*/ 700548 w 1204361"/>
                    <a:gd name="connsiteY19" fmla="*/ 267565 h 658397"/>
                    <a:gd name="connsiteX20" fmla="*/ 722671 w 1204361"/>
                    <a:gd name="connsiteY20" fmla="*/ 289687 h 658397"/>
                    <a:gd name="connsiteX21" fmla="*/ 737419 w 1204361"/>
                    <a:gd name="connsiteY21" fmla="*/ 311810 h 658397"/>
                    <a:gd name="connsiteX22" fmla="*/ 781665 w 1204361"/>
                    <a:gd name="connsiteY22" fmla="*/ 326558 h 658397"/>
                    <a:gd name="connsiteX23" fmla="*/ 803787 w 1204361"/>
                    <a:gd name="connsiteY23" fmla="*/ 341307 h 658397"/>
                    <a:gd name="connsiteX24" fmla="*/ 899652 w 1204361"/>
                    <a:gd name="connsiteY24" fmla="*/ 370803 h 658397"/>
                    <a:gd name="connsiteX25" fmla="*/ 921774 w 1204361"/>
                    <a:gd name="connsiteY25" fmla="*/ 378178 h 658397"/>
                    <a:gd name="connsiteX26" fmla="*/ 1172497 w 1204361"/>
                    <a:gd name="connsiteY26" fmla="*/ 370803 h 658397"/>
                    <a:gd name="connsiteX27" fmla="*/ 1202454 w 1204361"/>
                    <a:gd name="connsiteY27" fmla="*/ 273403 h 658397"/>
                    <a:gd name="connsiteX28" fmla="*/ 1179871 w 1204361"/>
                    <a:gd name="connsiteY28" fmla="*/ 415049 h 658397"/>
                    <a:gd name="connsiteX29" fmla="*/ 1165123 w 1204361"/>
                    <a:gd name="connsiteY29" fmla="*/ 437171 h 658397"/>
                    <a:gd name="connsiteX30" fmla="*/ 1098755 w 1204361"/>
                    <a:gd name="connsiteY30" fmla="*/ 481416 h 658397"/>
                    <a:gd name="connsiteX31" fmla="*/ 921774 w 1204361"/>
                    <a:gd name="connsiteY31" fmla="*/ 577281 h 658397"/>
                    <a:gd name="connsiteX32" fmla="*/ 818536 w 1204361"/>
                    <a:gd name="connsiteY32" fmla="*/ 614152 h 658397"/>
                    <a:gd name="connsiteX33" fmla="*/ 766916 w 1204361"/>
                    <a:gd name="connsiteY33" fmla="*/ 636274 h 658397"/>
                    <a:gd name="connsiteX34" fmla="*/ 656303 w 1204361"/>
                    <a:gd name="connsiteY34" fmla="*/ 658397 h 658397"/>
                    <a:gd name="connsiteX35" fmla="*/ 464574 w 1204361"/>
                    <a:gd name="connsiteY35" fmla="*/ 651023 h 658397"/>
                    <a:gd name="connsiteX36" fmla="*/ 420329 w 1204361"/>
                    <a:gd name="connsiteY36" fmla="*/ 636274 h 658397"/>
                    <a:gd name="connsiteX37" fmla="*/ 339213 w 1204361"/>
                    <a:gd name="connsiteY37" fmla="*/ 592029 h 658397"/>
                    <a:gd name="connsiteX38" fmla="*/ 243348 w 1204361"/>
                    <a:gd name="connsiteY38" fmla="*/ 533036 h 658397"/>
                    <a:gd name="connsiteX39" fmla="*/ 184355 w 1204361"/>
                    <a:gd name="connsiteY39" fmla="*/ 474042 h 658397"/>
                    <a:gd name="connsiteX40" fmla="*/ 169606 w 1204361"/>
                    <a:gd name="connsiteY40" fmla="*/ 437171 h 658397"/>
                    <a:gd name="connsiteX41" fmla="*/ 162232 w 1204361"/>
                    <a:gd name="connsiteY41" fmla="*/ 415049 h 658397"/>
                    <a:gd name="connsiteX42" fmla="*/ 125361 w 1204361"/>
                    <a:gd name="connsiteY42" fmla="*/ 378178 h 658397"/>
                    <a:gd name="connsiteX43" fmla="*/ 117987 w 1204361"/>
                    <a:gd name="connsiteY43" fmla="*/ 356055 h 658397"/>
                    <a:gd name="connsiteX44" fmla="*/ 95865 w 1204361"/>
                    <a:gd name="connsiteY44" fmla="*/ 348681 h 658397"/>
                    <a:gd name="connsiteX45" fmla="*/ 81116 w 1204361"/>
                    <a:gd name="connsiteY45" fmla="*/ 333932 h 658397"/>
                    <a:gd name="connsiteX46" fmla="*/ 73742 w 1204361"/>
                    <a:gd name="connsiteY46" fmla="*/ 311810 h 658397"/>
                    <a:gd name="connsiteX47" fmla="*/ 88490 w 1204361"/>
                    <a:gd name="connsiteY47" fmla="*/ 252816 h 658397"/>
                    <a:gd name="connsiteX0" fmla="*/ 0 w 1205223"/>
                    <a:gd name="connsiteY0" fmla="*/ 245442 h 658397"/>
                    <a:gd name="connsiteX1" fmla="*/ 36871 w 1205223"/>
                    <a:gd name="connsiteY1" fmla="*/ 252816 h 658397"/>
                    <a:gd name="connsiteX2" fmla="*/ 81116 w 1205223"/>
                    <a:gd name="connsiteY2" fmla="*/ 274939 h 658397"/>
                    <a:gd name="connsiteX3" fmla="*/ 191729 w 1205223"/>
                    <a:gd name="connsiteY3" fmla="*/ 289687 h 658397"/>
                    <a:gd name="connsiteX4" fmla="*/ 310408 w 1205223"/>
                    <a:gd name="connsiteY4" fmla="*/ 268255 h 658397"/>
                    <a:gd name="connsiteX5" fmla="*/ 352041 w 1205223"/>
                    <a:gd name="connsiteY5" fmla="*/ 231616 h 658397"/>
                    <a:gd name="connsiteX6" fmla="*/ 383458 w 1205223"/>
                    <a:gd name="connsiteY6" fmla="*/ 230694 h 658397"/>
                    <a:gd name="connsiteX7" fmla="*/ 391063 w 1205223"/>
                    <a:gd name="connsiteY7" fmla="*/ 187140 h 658397"/>
                    <a:gd name="connsiteX8" fmla="*/ 405581 w 1205223"/>
                    <a:gd name="connsiteY8" fmla="*/ 186449 h 658397"/>
                    <a:gd name="connsiteX9" fmla="*/ 435077 w 1205223"/>
                    <a:gd name="connsiteY9" fmla="*/ 127455 h 658397"/>
                    <a:gd name="connsiteX10" fmla="*/ 464574 w 1205223"/>
                    <a:gd name="connsiteY10" fmla="*/ 105332 h 658397"/>
                    <a:gd name="connsiteX11" fmla="*/ 471948 w 1205223"/>
                    <a:gd name="connsiteY11" fmla="*/ 83210 h 658397"/>
                    <a:gd name="connsiteX12" fmla="*/ 479323 w 1205223"/>
                    <a:gd name="connsiteY12" fmla="*/ 9468 h 658397"/>
                    <a:gd name="connsiteX13" fmla="*/ 525950 w 1205223"/>
                    <a:gd name="connsiteY13" fmla="*/ 2555 h 658397"/>
                    <a:gd name="connsiteX14" fmla="*/ 540007 w 1205223"/>
                    <a:gd name="connsiteY14" fmla="*/ 38965 h 658397"/>
                    <a:gd name="connsiteX15" fmla="*/ 559977 w 1205223"/>
                    <a:gd name="connsiteY15" fmla="*/ 93887 h 658397"/>
                    <a:gd name="connsiteX16" fmla="*/ 582331 w 1205223"/>
                    <a:gd name="connsiteY16" fmla="*/ 132447 h 658397"/>
                    <a:gd name="connsiteX17" fmla="*/ 623964 w 1205223"/>
                    <a:gd name="connsiteY17" fmla="*/ 193823 h 658397"/>
                    <a:gd name="connsiteX18" fmla="*/ 648929 w 1205223"/>
                    <a:gd name="connsiteY18" fmla="*/ 230694 h 658397"/>
                    <a:gd name="connsiteX19" fmla="*/ 700548 w 1205223"/>
                    <a:gd name="connsiteY19" fmla="*/ 267565 h 658397"/>
                    <a:gd name="connsiteX20" fmla="*/ 722671 w 1205223"/>
                    <a:gd name="connsiteY20" fmla="*/ 289687 h 658397"/>
                    <a:gd name="connsiteX21" fmla="*/ 737419 w 1205223"/>
                    <a:gd name="connsiteY21" fmla="*/ 311810 h 658397"/>
                    <a:gd name="connsiteX22" fmla="*/ 781665 w 1205223"/>
                    <a:gd name="connsiteY22" fmla="*/ 326558 h 658397"/>
                    <a:gd name="connsiteX23" fmla="*/ 803787 w 1205223"/>
                    <a:gd name="connsiteY23" fmla="*/ 341307 h 658397"/>
                    <a:gd name="connsiteX24" fmla="*/ 899652 w 1205223"/>
                    <a:gd name="connsiteY24" fmla="*/ 370803 h 658397"/>
                    <a:gd name="connsiteX25" fmla="*/ 921774 w 1205223"/>
                    <a:gd name="connsiteY25" fmla="*/ 378178 h 658397"/>
                    <a:gd name="connsiteX26" fmla="*/ 1110584 w 1205223"/>
                    <a:gd name="connsiteY26" fmla="*/ 313653 h 658397"/>
                    <a:gd name="connsiteX27" fmla="*/ 1202454 w 1205223"/>
                    <a:gd name="connsiteY27" fmla="*/ 273403 h 658397"/>
                    <a:gd name="connsiteX28" fmla="*/ 1179871 w 1205223"/>
                    <a:gd name="connsiteY28" fmla="*/ 415049 h 658397"/>
                    <a:gd name="connsiteX29" fmla="*/ 1165123 w 1205223"/>
                    <a:gd name="connsiteY29" fmla="*/ 437171 h 658397"/>
                    <a:gd name="connsiteX30" fmla="*/ 1098755 w 1205223"/>
                    <a:gd name="connsiteY30" fmla="*/ 481416 h 658397"/>
                    <a:gd name="connsiteX31" fmla="*/ 921774 w 1205223"/>
                    <a:gd name="connsiteY31" fmla="*/ 577281 h 658397"/>
                    <a:gd name="connsiteX32" fmla="*/ 818536 w 1205223"/>
                    <a:gd name="connsiteY32" fmla="*/ 614152 h 658397"/>
                    <a:gd name="connsiteX33" fmla="*/ 766916 w 1205223"/>
                    <a:gd name="connsiteY33" fmla="*/ 636274 h 658397"/>
                    <a:gd name="connsiteX34" fmla="*/ 656303 w 1205223"/>
                    <a:gd name="connsiteY34" fmla="*/ 658397 h 658397"/>
                    <a:gd name="connsiteX35" fmla="*/ 464574 w 1205223"/>
                    <a:gd name="connsiteY35" fmla="*/ 651023 h 658397"/>
                    <a:gd name="connsiteX36" fmla="*/ 420329 w 1205223"/>
                    <a:gd name="connsiteY36" fmla="*/ 636274 h 658397"/>
                    <a:gd name="connsiteX37" fmla="*/ 339213 w 1205223"/>
                    <a:gd name="connsiteY37" fmla="*/ 592029 h 658397"/>
                    <a:gd name="connsiteX38" fmla="*/ 243348 w 1205223"/>
                    <a:gd name="connsiteY38" fmla="*/ 533036 h 658397"/>
                    <a:gd name="connsiteX39" fmla="*/ 184355 w 1205223"/>
                    <a:gd name="connsiteY39" fmla="*/ 474042 h 658397"/>
                    <a:gd name="connsiteX40" fmla="*/ 169606 w 1205223"/>
                    <a:gd name="connsiteY40" fmla="*/ 437171 h 658397"/>
                    <a:gd name="connsiteX41" fmla="*/ 162232 w 1205223"/>
                    <a:gd name="connsiteY41" fmla="*/ 415049 h 658397"/>
                    <a:gd name="connsiteX42" fmla="*/ 125361 w 1205223"/>
                    <a:gd name="connsiteY42" fmla="*/ 378178 h 658397"/>
                    <a:gd name="connsiteX43" fmla="*/ 117987 w 1205223"/>
                    <a:gd name="connsiteY43" fmla="*/ 356055 h 658397"/>
                    <a:gd name="connsiteX44" fmla="*/ 95865 w 1205223"/>
                    <a:gd name="connsiteY44" fmla="*/ 348681 h 658397"/>
                    <a:gd name="connsiteX45" fmla="*/ 81116 w 1205223"/>
                    <a:gd name="connsiteY45" fmla="*/ 333932 h 658397"/>
                    <a:gd name="connsiteX46" fmla="*/ 73742 w 1205223"/>
                    <a:gd name="connsiteY46" fmla="*/ 311810 h 658397"/>
                    <a:gd name="connsiteX47" fmla="*/ 88490 w 1205223"/>
                    <a:gd name="connsiteY47" fmla="*/ 252816 h 658397"/>
                    <a:gd name="connsiteX0" fmla="*/ 0 w 1205223"/>
                    <a:gd name="connsiteY0" fmla="*/ 245442 h 658397"/>
                    <a:gd name="connsiteX1" fmla="*/ 36871 w 1205223"/>
                    <a:gd name="connsiteY1" fmla="*/ 252816 h 658397"/>
                    <a:gd name="connsiteX2" fmla="*/ 81116 w 1205223"/>
                    <a:gd name="connsiteY2" fmla="*/ 274939 h 658397"/>
                    <a:gd name="connsiteX3" fmla="*/ 191729 w 1205223"/>
                    <a:gd name="connsiteY3" fmla="*/ 289687 h 658397"/>
                    <a:gd name="connsiteX4" fmla="*/ 310408 w 1205223"/>
                    <a:gd name="connsiteY4" fmla="*/ 268255 h 658397"/>
                    <a:gd name="connsiteX5" fmla="*/ 352041 w 1205223"/>
                    <a:gd name="connsiteY5" fmla="*/ 231616 h 658397"/>
                    <a:gd name="connsiteX6" fmla="*/ 383458 w 1205223"/>
                    <a:gd name="connsiteY6" fmla="*/ 230694 h 658397"/>
                    <a:gd name="connsiteX7" fmla="*/ 391063 w 1205223"/>
                    <a:gd name="connsiteY7" fmla="*/ 187140 h 658397"/>
                    <a:gd name="connsiteX8" fmla="*/ 405581 w 1205223"/>
                    <a:gd name="connsiteY8" fmla="*/ 186449 h 658397"/>
                    <a:gd name="connsiteX9" fmla="*/ 435077 w 1205223"/>
                    <a:gd name="connsiteY9" fmla="*/ 127455 h 658397"/>
                    <a:gd name="connsiteX10" fmla="*/ 464574 w 1205223"/>
                    <a:gd name="connsiteY10" fmla="*/ 105332 h 658397"/>
                    <a:gd name="connsiteX11" fmla="*/ 471948 w 1205223"/>
                    <a:gd name="connsiteY11" fmla="*/ 83210 h 658397"/>
                    <a:gd name="connsiteX12" fmla="*/ 479323 w 1205223"/>
                    <a:gd name="connsiteY12" fmla="*/ 9468 h 658397"/>
                    <a:gd name="connsiteX13" fmla="*/ 525950 w 1205223"/>
                    <a:gd name="connsiteY13" fmla="*/ 2555 h 658397"/>
                    <a:gd name="connsiteX14" fmla="*/ 540007 w 1205223"/>
                    <a:gd name="connsiteY14" fmla="*/ 38965 h 658397"/>
                    <a:gd name="connsiteX15" fmla="*/ 559977 w 1205223"/>
                    <a:gd name="connsiteY15" fmla="*/ 93887 h 658397"/>
                    <a:gd name="connsiteX16" fmla="*/ 582331 w 1205223"/>
                    <a:gd name="connsiteY16" fmla="*/ 132447 h 658397"/>
                    <a:gd name="connsiteX17" fmla="*/ 623964 w 1205223"/>
                    <a:gd name="connsiteY17" fmla="*/ 193823 h 658397"/>
                    <a:gd name="connsiteX18" fmla="*/ 648929 w 1205223"/>
                    <a:gd name="connsiteY18" fmla="*/ 230694 h 658397"/>
                    <a:gd name="connsiteX19" fmla="*/ 700548 w 1205223"/>
                    <a:gd name="connsiteY19" fmla="*/ 267565 h 658397"/>
                    <a:gd name="connsiteX20" fmla="*/ 722671 w 1205223"/>
                    <a:gd name="connsiteY20" fmla="*/ 289687 h 658397"/>
                    <a:gd name="connsiteX21" fmla="*/ 737419 w 1205223"/>
                    <a:gd name="connsiteY21" fmla="*/ 311810 h 658397"/>
                    <a:gd name="connsiteX22" fmla="*/ 781665 w 1205223"/>
                    <a:gd name="connsiteY22" fmla="*/ 326558 h 658397"/>
                    <a:gd name="connsiteX23" fmla="*/ 803787 w 1205223"/>
                    <a:gd name="connsiteY23" fmla="*/ 341307 h 658397"/>
                    <a:gd name="connsiteX24" fmla="*/ 899652 w 1205223"/>
                    <a:gd name="connsiteY24" fmla="*/ 370803 h 658397"/>
                    <a:gd name="connsiteX25" fmla="*/ 936062 w 1205223"/>
                    <a:gd name="connsiteY25" fmla="*/ 328171 h 658397"/>
                    <a:gd name="connsiteX26" fmla="*/ 1110584 w 1205223"/>
                    <a:gd name="connsiteY26" fmla="*/ 313653 h 658397"/>
                    <a:gd name="connsiteX27" fmla="*/ 1202454 w 1205223"/>
                    <a:gd name="connsiteY27" fmla="*/ 273403 h 658397"/>
                    <a:gd name="connsiteX28" fmla="*/ 1179871 w 1205223"/>
                    <a:gd name="connsiteY28" fmla="*/ 415049 h 658397"/>
                    <a:gd name="connsiteX29" fmla="*/ 1165123 w 1205223"/>
                    <a:gd name="connsiteY29" fmla="*/ 437171 h 658397"/>
                    <a:gd name="connsiteX30" fmla="*/ 1098755 w 1205223"/>
                    <a:gd name="connsiteY30" fmla="*/ 481416 h 658397"/>
                    <a:gd name="connsiteX31" fmla="*/ 921774 w 1205223"/>
                    <a:gd name="connsiteY31" fmla="*/ 577281 h 658397"/>
                    <a:gd name="connsiteX32" fmla="*/ 818536 w 1205223"/>
                    <a:gd name="connsiteY32" fmla="*/ 614152 h 658397"/>
                    <a:gd name="connsiteX33" fmla="*/ 766916 w 1205223"/>
                    <a:gd name="connsiteY33" fmla="*/ 636274 h 658397"/>
                    <a:gd name="connsiteX34" fmla="*/ 656303 w 1205223"/>
                    <a:gd name="connsiteY34" fmla="*/ 658397 h 658397"/>
                    <a:gd name="connsiteX35" fmla="*/ 464574 w 1205223"/>
                    <a:gd name="connsiteY35" fmla="*/ 651023 h 658397"/>
                    <a:gd name="connsiteX36" fmla="*/ 420329 w 1205223"/>
                    <a:gd name="connsiteY36" fmla="*/ 636274 h 658397"/>
                    <a:gd name="connsiteX37" fmla="*/ 339213 w 1205223"/>
                    <a:gd name="connsiteY37" fmla="*/ 592029 h 658397"/>
                    <a:gd name="connsiteX38" fmla="*/ 243348 w 1205223"/>
                    <a:gd name="connsiteY38" fmla="*/ 533036 h 658397"/>
                    <a:gd name="connsiteX39" fmla="*/ 184355 w 1205223"/>
                    <a:gd name="connsiteY39" fmla="*/ 474042 h 658397"/>
                    <a:gd name="connsiteX40" fmla="*/ 169606 w 1205223"/>
                    <a:gd name="connsiteY40" fmla="*/ 437171 h 658397"/>
                    <a:gd name="connsiteX41" fmla="*/ 162232 w 1205223"/>
                    <a:gd name="connsiteY41" fmla="*/ 415049 h 658397"/>
                    <a:gd name="connsiteX42" fmla="*/ 125361 w 1205223"/>
                    <a:gd name="connsiteY42" fmla="*/ 378178 h 658397"/>
                    <a:gd name="connsiteX43" fmla="*/ 117987 w 1205223"/>
                    <a:gd name="connsiteY43" fmla="*/ 356055 h 658397"/>
                    <a:gd name="connsiteX44" fmla="*/ 95865 w 1205223"/>
                    <a:gd name="connsiteY44" fmla="*/ 348681 h 658397"/>
                    <a:gd name="connsiteX45" fmla="*/ 81116 w 1205223"/>
                    <a:gd name="connsiteY45" fmla="*/ 333932 h 658397"/>
                    <a:gd name="connsiteX46" fmla="*/ 73742 w 1205223"/>
                    <a:gd name="connsiteY46" fmla="*/ 311810 h 658397"/>
                    <a:gd name="connsiteX47" fmla="*/ 88490 w 1205223"/>
                    <a:gd name="connsiteY47" fmla="*/ 252816 h 658397"/>
                    <a:gd name="connsiteX0" fmla="*/ 0 w 1205223"/>
                    <a:gd name="connsiteY0" fmla="*/ 245442 h 658397"/>
                    <a:gd name="connsiteX1" fmla="*/ 36871 w 1205223"/>
                    <a:gd name="connsiteY1" fmla="*/ 252816 h 658397"/>
                    <a:gd name="connsiteX2" fmla="*/ 81116 w 1205223"/>
                    <a:gd name="connsiteY2" fmla="*/ 274939 h 658397"/>
                    <a:gd name="connsiteX3" fmla="*/ 191729 w 1205223"/>
                    <a:gd name="connsiteY3" fmla="*/ 289687 h 658397"/>
                    <a:gd name="connsiteX4" fmla="*/ 310408 w 1205223"/>
                    <a:gd name="connsiteY4" fmla="*/ 268255 h 658397"/>
                    <a:gd name="connsiteX5" fmla="*/ 352041 w 1205223"/>
                    <a:gd name="connsiteY5" fmla="*/ 231616 h 658397"/>
                    <a:gd name="connsiteX6" fmla="*/ 383458 w 1205223"/>
                    <a:gd name="connsiteY6" fmla="*/ 230694 h 658397"/>
                    <a:gd name="connsiteX7" fmla="*/ 391063 w 1205223"/>
                    <a:gd name="connsiteY7" fmla="*/ 187140 h 658397"/>
                    <a:gd name="connsiteX8" fmla="*/ 405581 w 1205223"/>
                    <a:gd name="connsiteY8" fmla="*/ 186449 h 658397"/>
                    <a:gd name="connsiteX9" fmla="*/ 435077 w 1205223"/>
                    <a:gd name="connsiteY9" fmla="*/ 127455 h 658397"/>
                    <a:gd name="connsiteX10" fmla="*/ 464574 w 1205223"/>
                    <a:gd name="connsiteY10" fmla="*/ 105332 h 658397"/>
                    <a:gd name="connsiteX11" fmla="*/ 471948 w 1205223"/>
                    <a:gd name="connsiteY11" fmla="*/ 83210 h 658397"/>
                    <a:gd name="connsiteX12" fmla="*/ 479323 w 1205223"/>
                    <a:gd name="connsiteY12" fmla="*/ 9468 h 658397"/>
                    <a:gd name="connsiteX13" fmla="*/ 525950 w 1205223"/>
                    <a:gd name="connsiteY13" fmla="*/ 2555 h 658397"/>
                    <a:gd name="connsiteX14" fmla="*/ 540007 w 1205223"/>
                    <a:gd name="connsiteY14" fmla="*/ 38965 h 658397"/>
                    <a:gd name="connsiteX15" fmla="*/ 559977 w 1205223"/>
                    <a:gd name="connsiteY15" fmla="*/ 93887 h 658397"/>
                    <a:gd name="connsiteX16" fmla="*/ 582331 w 1205223"/>
                    <a:gd name="connsiteY16" fmla="*/ 132447 h 658397"/>
                    <a:gd name="connsiteX17" fmla="*/ 623964 w 1205223"/>
                    <a:gd name="connsiteY17" fmla="*/ 193823 h 658397"/>
                    <a:gd name="connsiteX18" fmla="*/ 648929 w 1205223"/>
                    <a:gd name="connsiteY18" fmla="*/ 230694 h 658397"/>
                    <a:gd name="connsiteX19" fmla="*/ 700548 w 1205223"/>
                    <a:gd name="connsiteY19" fmla="*/ 267565 h 658397"/>
                    <a:gd name="connsiteX20" fmla="*/ 722671 w 1205223"/>
                    <a:gd name="connsiteY20" fmla="*/ 289687 h 658397"/>
                    <a:gd name="connsiteX21" fmla="*/ 737419 w 1205223"/>
                    <a:gd name="connsiteY21" fmla="*/ 311810 h 658397"/>
                    <a:gd name="connsiteX22" fmla="*/ 781665 w 1205223"/>
                    <a:gd name="connsiteY22" fmla="*/ 326558 h 658397"/>
                    <a:gd name="connsiteX23" fmla="*/ 803787 w 1205223"/>
                    <a:gd name="connsiteY23" fmla="*/ 341307 h 658397"/>
                    <a:gd name="connsiteX24" fmla="*/ 866315 w 1205223"/>
                    <a:gd name="connsiteY24" fmla="*/ 316034 h 658397"/>
                    <a:gd name="connsiteX25" fmla="*/ 936062 w 1205223"/>
                    <a:gd name="connsiteY25" fmla="*/ 328171 h 658397"/>
                    <a:gd name="connsiteX26" fmla="*/ 1110584 w 1205223"/>
                    <a:gd name="connsiteY26" fmla="*/ 313653 h 658397"/>
                    <a:gd name="connsiteX27" fmla="*/ 1202454 w 1205223"/>
                    <a:gd name="connsiteY27" fmla="*/ 273403 h 658397"/>
                    <a:gd name="connsiteX28" fmla="*/ 1179871 w 1205223"/>
                    <a:gd name="connsiteY28" fmla="*/ 415049 h 658397"/>
                    <a:gd name="connsiteX29" fmla="*/ 1165123 w 1205223"/>
                    <a:gd name="connsiteY29" fmla="*/ 437171 h 658397"/>
                    <a:gd name="connsiteX30" fmla="*/ 1098755 w 1205223"/>
                    <a:gd name="connsiteY30" fmla="*/ 481416 h 658397"/>
                    <a:gd name="connsiteX31" fmla="*/ 921774 w 1205223"/>
                    <a:gd name="connsiteY31" fmla="*/ 577281 h 658397"/>
                    <a:gd name="connsiteX32" fmla="*/ 818536 w 1205223"/>
                    <a:gd name="connsiteY32" fmla="*/ 614152 h 658397"/>
                    <a:gd name="connsiteX33" fmla="*/ 766916 w 1205223"/>
                    <a:gd name="connsiteY33" fmla="*/ 636274 h 658397"/>
                    <a:gd name="connsiteX34" fmla="*/ 656303 w 1205223"/>
                    <a:gd name="connsiteY34" fmla="*/ 658397 h 658397"/>
                    <a:gd name="connsiteX35" fmla="*/ 464574 w 1205223"/>
                    <a:gd name="connsiteY35" fmla="*/ 651023 h 658397"/>
                    <a:gd name="connsiteX36" fmla="*/ 420329 w 1205223"/>
                    <a:gd name="connsiteY36" fmla="*/ 636274 h 658397"/>
                    <a:gd name="connsiteX37" fmla="*/ 339213 w 1205223"/>
                    <a:gd name="connsiteY37" fmla="*/ 592029 h 658397"/>
                    <a:gd name="connsiteX38" fmla="*/ 243348 w 1205223"/>
                    <a:gd name="connsiteY38" fmla="*/ 533036 h 658397"/>
                    <a:gd name="connsiteX39" fmla="*/ 184355 w 1205223"/>
                    <a:gd name="connsiteY39" fmla="*/ 474042 h 658397"/>
                    <a:gd name="connsiteX40" fmla="*/ 169606 w 1205223"/>
                    <a:gd name="connsiteY40" fmla="*/ 437171 h 658397"/>
                    <a:gd name="connsiteX41" fmla="*/ 162232 w 1205223"/>
                    <a:gd name="connsiteY41" fmla="*/ 415049 h 658397"/>
                    <a:gd name="connsiteX42" fmla="*/ 125361 w 1205223"/>
                    <a:gd name="connsiteY42" fmla="*/ 378178 h 658397"/>
                    <a:gd name="connsiteX43" fmla="*/ 117987 w 1205223"/>
                    <a:gd name="connsiteY43" fmla="*/ 356055 h 658397"/>
                    <a:gd name="connsiteX44" fmla="*/ 95865 w 1205223"/>
                    <a:gd name="connsiteY44" fmla="*/ 348681 h 658397"/>
                    <a:gd name="connsiteX45" fmla="*/ 81116 w 1205223"/>
                    <a:gd name="connsiteY45" fmla="*/ 333932 h 658397"/>
                    <a:gd name="connsiteX46" fmla="*/ 73742 w 1205223"/>
                    <a:gd name="connsiteY46" fmla="*/ 311810 h 658397"/>
                    <a:gd name="connsiteX47" fmla="*/ 88490 w 1205223"/>
                    <a:gd name="connsiteY47" fmla="*/ 252816 h 658397"/>
                    <a:gd name="connsiteX0" fmla="*/ 0 w 1205502"/>
                    <a:gd name="connsiteY0" fmla="*/ 245442 h 658397"/>
                    <a:gd name="connsiteX1" fmla="*/ 36871 w 1205502"/>
                    <a:gd name="connsiteY1" fmla="*/ 252816 h 658397"/>
                    <a:gd name="connsiteX2" fmla="*/ 81116 w 1205502"/>
                    <a:gd name="connsiteY2" fmla="*/ 274939 h 658397"/>
                    <a:gd name="connsiteX3" fmla="*/ 191729 w 1205502"/>
                    <a:gd name="connsiteY3" fmla="*/ 289687 h 658397"/>
                    <a:gd name="connsiteX4" fmla="*/ 310408 w 1205502"/>
                    <a:gd name="connsiteY4" fmla="*/ 268255 h 658397"/>
                    <a:gd name="connsiteX5" fmla="*/ 352041 w 1205502"/>
                    <a:gd name="connsiteY5" fmla="*/ 231616 h 658397"/>
                    <a:gd name="connsiteX6" fmla="*/ 383458 w 1205502"/>
                    <a:gd name="connsiteY6" fmla="*/ 230694 h 658397"/>
                    <a:gd name="connsiteX7" fmla="*/ 391063 w 1205502"/>
                    <a:gd name="connsiteY7" fmla="*/ 187140 h 658397"/>
                    <a:gd name="connsiteX8" fmla="*/ 405581 w 1205502"/>
                    <a:gd name="connsiteY8" fmla="*/ 186449 h 658397"/>
                    <a:gd name="connsiteX9" fmla="*/ 435077 w 1205502"/>
                    <a:gd name="connsiteY9" fmla="*/ 127455 h 658397"/>
                    <a:gd name="connsiteX10" fmla="*/ 464574 w 1205502"/>
                    <a:gd name="connsiteY10" fmla="*/ 105332 h 658397"/>
                    <a:gd name="connsiteX11" fmla="*/ 471948 w 1205502"/>
                    <a:gd name="connsiteY11" fmla="*/ 83210 h 658397"/>
                    <a:gd name="connsiteX12" fmla="*/ 479323 w 1205502"/>
                    <a:gd name="connsiteY12" fmla="*/ 9468 h 658397"/>
                    <a:gd name="connsiteX13" fmla="*/ 525950 w 1205502"/>
                    <a:gd name="connsiteY13" fmla="*/ 2555 h 658397"/>
                    <a:gd name="connsiteX14" fmla="*/ 540007 w 1205502"/>
                    <a:gd name="connsiteY14" fmla="*/ 38965 h 658397"/>
                    <a:gd name="connsiteX15" fmla="*/ 559977 w 1205502"/>
                    <a:gd name="connsiteY15" fmla="*/ 93887 h 658397"/>
                    <a:gd name="connsiteX16" fmla="*/ 582331 w 1205502"/>
                    <a:gd name="connsiteY16" fmla="*/ 132447 h 658397"/>
                    <a:gd name="connsiteX17" fmla="*/ 623964 w 1205502"/>
                    <a:gd name="connsiteY17" fmla="*/ 193823 h 658397"/>
                    <a:gd name="connsiteX18" fmla="*/ 648929 w 1205502"/>
                    <a:gd name="connsiteY18" fmla="*/ 230694 h 658397"/>
                    <a:gd name="connsiteX19" fmla="*/ 700548 w 1205502"/>
                    <a:gd name="connsiteY19" fmla="*/ 267565 h 658397"/>
                    <a:gd name="connsiteX20" fmla="*/ 722671 w 1205502"/>
                    <a:gd name="connsiteY20" fmla="*/ 289687 h 658397"/>
                    <a:gd name="connsiteX21" fmla="*/ 737419 w 1205502"/>
                    <a:gd name="connsiteY21" fmla="*/ 311810 h 658397"/>
                    <a:gd name="connsiteX22" fmla="*/ 781665 w 1205502"/>
                    <a:gd name="connsiteY22" fmla="*/ 326558 h 658397"/>
                    <a:gd name="connsiteX23" fmla="*/ 803787 w 1205502"/>
                    <a:gd name="connsiteY23" fmla="*/ 341307 h 658397"/>
                    <a:gd name="connsiteX24" fmla="*/ 866315 w 1205502"/>
                    <a:gd name="connsiteY24" fmla="*/ 316034 h 658397"/>
                    <a:gd name="connsiteX25" fmla="*/ 936062 w 1205502"/>
                    <a:gd name="connsiteY25" fmla="*/ 328171 h 658397"/>
                    <a:gd name="connsiteX26" fmla="*/ 1105822 w 1205502"/>
                    <a:gd name="connsiteY26" fmla="*/ 306509 h 658397"/>
                    <a:gd name="connsiteX27" fmla="*/ 1202454 w 1205502"/>
                    <a:gd name="connsiteY27" fmla="*/ 273403 h 658397"/>
                    <a:gd name="connsiteX28" fmla="*/ 1179871 w 1205502"/>
                    <a:gd name="connsiteY28" fmla="*/ 415049 h 658397"/>
                    <a:gd name="connsiteX29" fmla="*/ 1165123 w 1205502"/>
                    <a:gd name="connsiteY29" fmla="*/ 437171 h 658397"/>
                    <a:gd name="connsiteX30" fmla="*/ 1098755 w 1205502"/>
                    <a:gd name="connsiteY30" fmla="*/ 481416 h 658397"/>
                    <a:gd name="connsiteX31" fmla="*/ 921774 w 1205502"/>
                    <a:gd name="connsiteY31" fmla="*/ 577281 h 658397"/>
                    <a:gd name="connsiteX32" fmla="*/ 818536 w 1205502"/>
                    <a:gd name="connsiteY32" fmla="*/ 614152 h 658397"/>
                    <a:gd name="connsiteX33" fmla="*/ 766916 w 1205502"/>
                    <a:gd name="connsiteY33" fmla="*/ 636274 h 658397"/>
                    <a:gd name="connsiteX34" fmla="*/ 656303 w 1205502"/>
                    <a:gd name="connsiteY34" fmla="*/ 658397 h 658397"/>
                    <a:gd name="connsiteX35" fmla="*/ 464574 w 1205502"/>
                    <a:gd name="connsiteY35" fmla="*/ 651023 h 658397"/>
                    <a:gd name="connsiteX36" fmla="*/ 420329 w 1205502"/>
                    <a:gd name="connsiteY36" fmla="*/ 636274 h 658397"/>
                    <a:gd name="connsiteX37" fmla="*/ 339213 w 1205502"/>
                    <a:gd name="connsiteY37" fmla="*/ 592029 h 658397"/>
                    <a:gd name="connsiteX38" fmla="*/ 243348 w 1205502"/>
                    <a:gd name="connsiteY38" fmla="*/ 533036 h 658397"/>
                    <a:gd name="connsiteX39" fmla="*/ 184355 w 1205502"/>
                    <a:gd name="connsiteY39" fmla="*/ 474042 h 658397"/>
                    <a:gd name="connsiteX40" fmla="*/ 169606 w 1205502"/>
                    <a:gd name="connsiteY40" fmla="*/ 437171 h 658397"/>
                    <a:gd name="connsiteX41" fmla="*/ 162232 w 1205502"/>
                    <a:gd name="connsiteY41" fmla="*/ 415049 h 658397"/>
                    <a:gd name="connsiteX42" fmla="*/ 125361 w 1205502"/>
                    <a:gd name="connsiteY42" fmla="*/ 378178 h 658397"/>
                    <a:gd name="connsiteX43" fmla="*/ 117987 w 1205502"/>
                    <a:gd name="connsiteY43" fmla="*/ 356055 h 658397"/>
                    <a:gd name="connsiteX44" fmla="*/ 95865 w 1205502"/>
                    <a:gd name="connsiteY44" fmla="*/ 348681 h 658397"/>
                    <a:gd name="connsiteX45" fmla="*/ 81116 w 1205502"/>
                    <a:gd name="connsiteY45" fmla="*/ 333932 h 658397"/>
                    <a:gd name="connsiteX46" fmla="*/ 73742 w 1205502"/>
                    <a:gd name="connsiteY46" fmla="*/ 311810 h 658397"/>
                    <a:gd name="connsiteX47" fmla="*/ 88490 w 1205502"/>
                    <a:gd name="connsiteY47" fmla="*/ 252816 h 658397"/>
                    <a:gd name="connsiteX0" fmla="*/ 0 w 1205502"/>
                    <a:gd name="connsiteY0" fmla="*/ 245442 h 658397"/>
                    <a:gd name="connsiteX1" fmla="*/ 36871 w 1205502"/>
                    <a:gd name="connsiteY1" fmla="*/ 252816 h 658397"/>
                    <a:gd name="connsiteX2" fmla="*/ 81116 w 1205502"/>
                    <a:gd name="connsiteY2" fmla="*/ 274939 h 658397"/>
                    <a:gd name="connsiteX3" fmla="*/ 191729 w 1205502"/>
                    <a:gd name="connsiteY3" fmla="*/ 289687 h 658397"/>
                    <a:gd name="connsiteX4" fmla="*/ 310408 w 1205502"/>
                    <a:gd name="connsiteY4" fmla="*/ 268255 h 658397"/>
                    <a:gd name="connsiteX5" fmla="*/ 352041 w 1205502"/>
                    <a:gd name="connsiteY5" fmla="*/ 231616 h 658397"/>
                    <a:gd name="connsiteX6" fmla="*/ 383458 w 1205502"/>
                    <a:gd name="connsiteY6" fmla="*/ 230694 h 658397"/>
                    <a:gd name="connsiteX7" fmla="*/ 391063 w 1205502"/>
                    <a:gd name="connsiteY7" fmla="*/ 187140 h 658397"/>
                    <a:gd name="connsiteX8" fmla="*/ 405581 w 1205502"/>
                    <a:gd name="connsiteY8" fmla="*/ 186449 h 658397"/>
                    <a:gd name="connsiteX9" fmla="*/ 435077 w 1205502"/>
                    <a:gd name="connsiteY9" fmla="*/ 127455 h 658397"/>
                    <a:gd name="connsiteX10" fmla="*/ 464574 w 1205502"/>
                    <a:gd name="connsiteY10" fmla="*/ 105332 h 658397"/>
                    <a:gd name="connsiteX11" fmla="*/ 471948 w 1205502"/>
                    <a:gd name="connsiteY11" fmla="*/ 83210 h 658397"/>
                    <a:gd name="connsiteX12" fmla="*/ 479323 w 1205502"/>
                    <a:gd name="connsiteY12" fmla="*/ 9468 h 658397"/>
                    <a:gd name="connsiteX13" fmla="*/ 525950 w 1205502"/>
                    <a:gd name="connsiteY13" fmla="*/ 2555 h 658397"/>
                    <a:gd name="connsiteX14" fmla="*/ 540007 w 1205502"/>
                    <a:gd name="connsiteY14" fmla="*/ 38965 h 658397"/>
                    <a:gd name="connsiteX15" fmla="*/ 559977 w 1205502"/>
                    <a:gd name="connsiteY15" fmla="*/ 93887 h 658397"/>
                    <a:gd name="connsiteX16" fmla="*/ 582331 w 1205502"/>
                    <a:gd name="connsiteY16" fmla="*/ 132447 h 658397"/>
                    <a:gd name="connsiteX17" fmla="*/ 623964 w 1205502"/>
                    <a:gd name="connsiteY17" fmla="*/ 193823 h 658397"/>
                    <a:gd name="connsiteX18" fmla="*/ 648929 w 1205502"/>
                    <a:gd name="connsiteY18" fmla="*/ 230694 h 658397"/>
                    <a:gd name="connsiteX19" fmla="*/ 700548 w 1205502"/>
                    <a:gd name="connsiteY19" fmla="*/ 267565 h 658397"/>
                    <a:gd name="connsiteX20" fmla="*/ 722671 w 1205502"/>
                    <a:gd name="connsiteY20" fmla="*/ 289687 h 658397"/>
                    <a:gd name="connsiteX21" fmla="*/ 737419 w 1205502"/>
                    <a:gd name="connsiteY21" fmla="*/ 311810 h 658397"/>
                    <a:gd name="connsiteX22" fmla="*/ 781665 w 1205502"/>
                    <a:gd name="connsiteY22" fmla="*/ 326558 h 658397"/>
                    <a:gd name="connsiteX23" fmla="*/ 820455 w 1205502"/>
                    <a:gd name="connsiteY23" fmla="*/ 300825 h 658397"/>
                    <a:gd name="connsiteX24" fmla="*/ 866315 w 1205502"/>
                    <a:gd name="connsiteY24" fmla="*/ 316034 h 658397"/>
                    <a:gd name="connsiteX25" fmla="*/ 936062 w 1205502"/>
                    <a:gd name="connsiteY25" fmla="*/ 328171 h 658397"/>
                    <a:gd name="connsiteX26" fmla="*/ 1105822 w 1205502"/>
                    <a:gd name="connsiteY26" fmla="*/ 306509 h 658397"/>
                    <a:gd name="connsiteX27" fmla="*/ 1202454 w 1205502"/>
                    <a:gd name="connsiteY27" fmla="*/ 273403 h 658397"/>
                    <a:gd name="connsiteX28" fmla="*/ 1179871 w 1205502"/>
                    <a:gd name="connsiteY28" fmla="*/ 415049 h 658397"/>
                    <a:gd name="connsiteX29" fmla="*/ 1165123 w 1205502"/>
                    <a:gd name="connsiteY29" fmla="*/ 437171 h 658397"/>
                    <a:gd name="connsiteX30" fmla="*/ 1098755 w 1205502"/>
                    <a:gd name="connsiteY30" fmla="*/ 481416 h 658397"/>
                    <a:gd name="connsiteX31" fmla="*/ 921774 w 1205502"/>
                    <a:gd name="connsiteY31" fmla="*/ 577281 h 658397"/>
                    <a:gd name="connsiteX32" fmla="*/ 818536 w 1205502"/>
                    <a:gd name="connsiteY32" fmla="*/ 614152 h 658397"/>
                    <a:gd name="connsiteX33" fmla="*/ 766916 w 1205502"/>
                    <a:gd name="connsiteY33" fmla="*/ 636274 h 658397"/>
                    <a:gd name="connsiteX34" fmla="*/ 656303 w 1205502"/>
                    <a:gd name="connsiteY34" fmla="*/ 658397 h 658397"/>
                    <a:gd name="connsiteX35" fmla="*/ 464574 w 1205502"/>
                    <a:gd name="connsiteY35" fmla="*/ 651023 h 658397"/>
                    <a:gd name="connsiteX36" fmla="*/ 420329 w 1205502"/>
                    <a:gd name="connsiteY36" fmla="*/ 636274 h 658397"/>
                    <a:gd name="connsiteX37" fmla="*/ 339213 w 1205502"/>
                    <a:gd name="connsiteY37" fmla="*/ 592029 h 658397"/>
                    <a:gd name="connsiteX38" fmla="*/ 243348 w 1205502"/>
                    <a:gd name="connsiteY38" fmla="*/ 533036 h 658397"/>
                    <a:gd name="connsiteX39" fmla="*/ 184355 w 1205502"/>
                    <a:gd name="connsiteY39" fmla="*/ 474042 h 658397"/>
                    <a:gd name="connsiteX40" fmla="*/ 169606 w 1205502"/>
                    <a:gd name="connsiteY40" fmla="*/ 437171 h 658397"/>
                    <a:gd name="connsiteX41" fmla="*/ 162232 w 1205502"/>
                    <a:gd name="connsiteY41" fmla="*/ 415049 h 658397"/>
                    <a:gd name="connsiteX42" fmla="*/ 125361 w 1205502"/>
                    <a:gd name="connsiteY42" fmla="*/ 378178 h 658397"/>
                    <a:gd name="connsiteX43" fmla="*/ 117987 w 1205502"/>
                    <a:gd name="connsiteY43" fmla="*/ 356055 h 658397"/>
                    <a:gd name="connsiteX44" fmla="*/ 95865 w 1205502"/>
                    <a:gd name="connsiteY44" fmla="*/ 348681 h 658397"/>
                    <a:gd name="connsiteX45" fmla="*/ 81116 w 1205502"/>
                    <a:gd name="connsiteY45" fmla="*/ 333932 h 658397"/>
                    <a:gd name="connsiteX46" fmla="*/ 73742 w 1205502"/>
                    <a:gd name="connsiteY46" fmla="*/ 311810 h 658397"/>
                    <a:gd name="connsiteX47" fmla="*/ 88490 w 1205502"/>
                    <a:gd name="connsiteY47" fmla="*/ 252816 h 658397"/>
                    <a:gd name="connsiteX0" fmla="*/ 0 w 1205502"/>
                    <a:gd name="connsiteY0" fmla="*/ 245442 h 658397"/>
                    <a:gd name="connsiteX1" fmla="*/ 36871 w 1205502"/>
                    <a:gd name="connsiteY1" fmla="*/ 252816 h 658397"/>
                    <a:gd name="connsiteX2" fmla="*/ 81116 w 1205502"/>
                    <a:gd name="connsiteY2" fmla="*/ 274939 h 658397"/>
                    <a:gd name="connsiteX3" fmla="*/ 191729 w 1205502"/>
                    <a:gd name="connsiteY3" fmla="*/ 289687 h 658397"/>
                    <a:gd name="connsiteX4" fmla="*/ 310408 w 1205502"/>
                    <a:gd name="connsiteY4" fmla="*/ 268255 h 658397"/>
                    <a:gd name="connsiteX5" fmla="*/ 352041 w 1205502"/>
                    <a:gd name="connsiteY5" fmla="*/ 231616 h 658397"/>
                    <a:gd name="connsiteX6" fmla="*/ 383458 w 1205502"/>
                    <a:gd name="connsiteY6" fmla="*/ 230694 h 658397"/>
                    <a:gd name="connsiteX7" fmla="*/ 391063 w 1205502"/>
                    <a:gd name="connsiteY7" fmla="*/ 187140 h 658397"/>
                    <a:gd name="connsiteX8" fmla="*/ 405581 w 1205502"/>
                    <a:gd name="connsiteY8" fmla="*/ 186449 h 658397"/>
                    <a:gd name="connsiteX9" fmla="*/ 435077 w 1205502"/>
                    <a:gd name="connsiteY9" fmla="*/ 127455 h 658397"/>
                    <a:gd name="connsiteX10" fmla="*/ 464574 w 1205502"/>
                    <a:gd name="connsiteY10" fmla="*/ 105332 h 658397"/>
                    <a:gd name="connsiteX11" fmla="*/ 471948 w 1205502"/>
                    <a:gd name="connsiteY11" fmla="*/ 83210 h 658397"/>
                    <a:gd name="connsiteX12" fmla="*/ 479323 w 1205502"/>
                    <a:gd name="connsiteY12" fmla="*/ 9468 h 658397"/>
                    <a:gd name="connsiteX13" fmla="*/ 525950 w 1205502"/>
                    <a:gd name="connsiteY13" fmla="*/ 2555 h 658397"/>
                    <a:gd name="connsiteX14" fmla="*/ 540007 w 1205502"/>
                    <a:gd name="connsiteY14" fmla="*/ 38965 h 658397"/>
                    <a:gd name="connsiteX15" fmla="*/ 559977 w 1205502"/>
                    <a:gd name="connsiteY15" fmla="*/ 93887 h 658397"/>
                    <a:gd name="connsiteX16" fmla="*/ 582331 w 1205502"/>
                    <a:gd name="connsiteY16" fmla="*/ 132447 h 658397"/>
                    <a:gd name="connsiteX17" fmla="*/ 623964 w 1205502"/>
                    <a:gd name="connsiteY17" fmla="*/ 193823 h 658397"/>
                    <a:gd name="connsiteX18" fmla="*/ 648929 w 1205502"/>
                    <a:gd name="connsiteY18" fmla="*/ 230694 h 658397"/>
                    <a:gd name="connsiteX19" fmla="*/ 700548 w 1205502"/>
                    <a:gd name="connsiteY19" fmla="*/ 267565 h 658397"/>
                    <a:gd name="connsiteX20" fmla="*/ 722671 w 1205502"/>
                    <a:gd name="connsiteY20" fmla="*/ 289687 h 658397"/>
                    <a:gd name="connsiteX21" fmla="*/ 737419 w 1205502"/>
                    <a:gd name="connsiteY21" fmla="*/ 311810 h 658397"/>
                    <a:gd name="connsiteX22" fmla="*/ 781665 w 1205502"/>
                    <a:gd name="connsiteY22" fmla="*/ 271789 h 658397"/>
                    <a:gd name="connsiteX23" fmla="*/ 820455 w 1205502"/>
                    <a:gd name="connsiteY23" fmla="*/ 300825 h 658397"/>
                    <a:gd name="connsiteX24" fmla="*/ 866315 w 1205502"/>
                    <a:gd name="connsiteY24" fmla="*/ 316034 h 658397"/>
                    <a:gd name="connsiteX25" fmla="*/ 936062 w 1205502"/>
                    <a:gd name="connsiteY25" fmla="*/ 328171 h 658397"/>
                    <a:gd name="connsiteX26" fmla="*/ 1105822 w 1205502"/>
                    <a:gd name="connsiteY26" fmla="*/ 306509 h 658397"/>
                    <a:gd name="connsiteX27" fmla="*/ 1202454 w 1205502"/>
                    <a:gd name="connsiteY27" fmla="*/ 273403 h 658397"/>
                    <a:gd name="connsiteX28" fmla="*/ 1179871 w 1205502"/>
                    <a:gd name="connsiteY28" fmla="*/ 415049 h 658397"/>
                    <a:gd name="connsiteX29" fmla="*/ 1165123 w 1205502"/>
                    <a:gd name="connsiteY29" fmla="*/ 437171 h 658397"/>
                    <a:gd name="connsiteX30" fmla="*/ 1098755 w 1205502"/>
                    <a:gd name="connsiteY30" fmla="*/ 481416 h 658397"/>
                    <a:gd name="connsiteX31" fmla="*/ 921774 w 1205502"/>
                    <a:gd name="connsiteY31" fmla="*/ 577281 h 658397"/>
                    <a:gd name="connsiteX32" fmla="*/ 818536 w 1205502"/>
                    <a:gd name="connsiteY32" fmla="*/ 614152 h 658397"/>
                    <a:gd name="connsiteX33" fmla="*/ 766916 w 1205502"/>
                    <a:gd name="connsiteY33" fmla="*/ 636274 h 658397"/>
                    <a:gd name="connsiteX34" fmla="*/ 656303 w 1205502"/>
                    <a:gd name="connsiteY34" fmla="*/ 658397 h 658397"/>
                    <a:gd name="connsiteX35" fmla="*/ 464574 w 1205502"/>
                    <a:gd name="connsiteY35" fmla="*/ 651023 h 658397"/>
                    <a:gd name="connsiteX36" fmla="*/ 420329 w 1205502"/>
                    <a:gd name="connsiteY36" fmla="*/ 636274 h 658397"/>
                    <a:gd name="connsiteX37" fmla="*/ 339213 w 1205502"/>
                    <a:gd name="connsiteY37" fmla="*/ 592029 h 658397"/>
                    <a:gd name="connsiteX38" fmla="*/ 243348 w 1205502"/>
                    <a:gd name="connsiteY38" fmla="*/ 533036 h 658397"/>
                    <a:gd name="connsiteX39" fmla="*/ 184355 w 1205502"/>
                    <a:gd name="connsiteY39" fmla="*/ 474042 h 658397"/>
                    <a:gd name="connsiteX40" fmla="*/ 169606 w 1205502"/>
                    <a:gd name="connsiteY40" fmla="*/ 437171 h 658397"/>
                    <a:gd name="connsiteX41" fmla="*/ 162232 w 1205502"/>
                    <a:gd name="connsiteY41" fmla="*/ 415049 h 658397"/>
                    <a:gd name="connsiteX42" fmla="*/ 125361 w 1205502"/>
                    <a:gd name="connsiteY42" fmla="*/ 378178 h 658397"/>
                    <a:gd name="connsiteX43" fmla="*/ 117987 w 1205502"/>
                    <a:gd name="connsiteY43" fmla="*/ 356055 h 658397"/>
                    <a:gd name="connsiteX44" fmla="*/ 95865 w 1205502"/>
                    <a:gd name="connsiteY44" fmla="*/ 348681 h 658397"/>
                    <a:gd name="connsiteX45" fmla="*/ 81116 w 1205502"/>
                    <a:gd name="connsiteY45" fmla="*/ 333932 h 658397"/>
                    <a:gd name="connsiteX46" fmla="*/ 73742 w 1205502"/>
                    <a:gd name="connsiteY46" fmla="*/ 311810 h 658397"/>
                    <a:gd name="connsiteX47" fmla="*/ 88490 w 1205502"/>
                    <a:gd name="connsiteY47" fmla="*/ 252816 h 658397"/>
                    <a:gd name="connsiteX0" fmla="*/ 0 w 1205502"/>
                    <a:gd name="connsiteY0" fmla="*/ 245442 h 658397"/>
                    <a:gd name="connsiteX1" fmla="*/ 36871 w 1205502"/>
                    <a:gd name="connsiteY1" fmla="*/ 252816 h 658397"/>
                    <a:gd name="connsiteX2" fmla="*/ 81116 w 1205502"/>
                    <a:gd name="connsiteY2" fmla="*/ 274939 h 658397"/>
                    <a:gd name="connsiteX3" fmla="*/ 191729 w 1205502"/>
                    <a:gd name="connsiteY3" fmla="*/ 289687 h 658397"/>
                    <a:gd name="connsiteX4" fmla="*/ 310408 w 1205502"/>
                    <a:gd name="connsiteY4" fmla="*/ 268255 h 658397"/>
                    <a:gd name="connsiteX5" fmla="*/ 352041 w 1205502"/>
                    <a:gd name="connsiteY5" fmla="*/ 231616 h 658397"/>
                    <a:gd name="connsiteX6" fmla="*/ 383458 w 1205502"/>
                    <a:gd name="connsiteY6" fmla="*/ 230694 h 658397"/>
                    <a:gd name="connsiteX7" fmla="*/ 391063 w 1205502"/>
                    <a:gd name="connsiteY7" fmla="*/ 187140 h 658397"/>
                    <a:gd name="connsiteX8" fmla="*/ 405581 w 1205502"/>
                    <a:gd name="connsiteY8" fmla="*/ 186449 h 658397"/>
                    <a:gd name="connsiteX9" fmla="*/ 435077 w 1205502"/>
                    <a:gd name="connsiteY9" fmla="*/ 127455 h 658397"/>
                    <a:gd name="connsiteX10" fmla="*/ 464574 w 1205502"/>
                    <a:gd name="connsiteY10" fmla="*/ 105332 h 658397"/>
                    <a:gd name="connsiteX11" fmla="*/ 471948 w 1205502"/>
                    <a:gd name="connsiteY11" fmla="*/ 83210 h 658397"/>
                    <a:gd name="connsiteX12" fmla="*/ 479323 w 1205502"/>
                    <a:gd name="connsiteY12" fmla="*/ 9468 h 658397"/>
                    <a:gd name="connsiteX13" fmla="*/ 525950 w 1205502"/>
                    <a:gd name="connsiteY13" fmla="*/ 2555 h 658397"/>
                    <a:gd name="connsiteX14" fmla="*/ 540007 w 1205502"/>
                    <a:gd name="connsiteY14" fmla="*/ 38965 h 658397"/>
                    <a:gd name="connsiteX15" fmla="*/ 559977 w 1205502"/>
                    <a:gd name="connsiteY15" fmla="*/ 93887 h 658397"/>
                    <a:gd name="connsiteX16" fmla="*/ 582331 w 1205502"/>
                    <a:gd name="connsiteY16" fmla="*/ 132447 h 658397"/>
                    <a:gd name="connsiteX17" fmla="*/ 623964 w 1205502"/>
                    <a:gd name="connsiteY17" fmla="*/ 193823 h 658397"/>
                    <a:gd name="connsiteX18" fmla="*/ 648929 w 1205502"/>
                    <a:gd name="connsiteY18" fmla="*/ 230694 h 658397"/>
                    <a:gd name="connsiteX19" fmla="*/ 700548 w 1205502"/>
                    <a:gd name="connsiteY19" fmla="*/ 267565 h 658397"/>
                    <a:gd name="connsiteX20" fmla="*/ 722671 w 1205502"/>
                    <a:gd name="connsiteY20" fmla="*/ 289687 h 658397"/>
                    <a:gd name="connsiteX21" fmla="*/ 746944 w 1205502"/>
                    <a:gd name="connsiteY21" fmla="*/ 259423 h 658397"/>
                    <a:gd name="connsiteX22" fmla="*/ 781665 w 1205502"/>
                    <a:gd name="connsiteY22" fmla="*/ 271789 h 658397"/>
                    <a:gd name="connsiteX23" fmla="*/ 820455 w 1205502"/>
                    <a:gd name="connsiteY23" fmla="*/ 300825 h 658397"/>
                    <a:gd name="connsiteX24" fmla="*/ 866315 w 1205502"/>
                    <a:gd name="connsiteY24" fmla="*/ 316034 h 658397"/>
                    <a:gd name="connsiteX25" fmla="*/ 936062 w 1205502"/>
                    <a:gd name="connsiteY25" fmla="*/ 328171 h 658397"/>
                    <a:gd name="connsiteX26" fmla="*/ 1105822 w 1205502"/>
                    <a:gd name="connsiteY26" fmla="*/ 306509 h 658397"/>
                    <a:gd name="connsiteX27" fmla="*/ 1202454 w 1205502"/>
                    <a:gd name="connsiteY27" fmla="*/ 273403 h 658397"/>
                    <a:gd name="connsiteX28" fmla="*/ 1179871 w 1205502"/>
                    <a:gd name="connsiteY28" fmla="*/ 415049 h 658397"/>
                    <a:gd name="connsiteX29" fmla="*/ 1165123 w 1205502"/>
                    <a:gd name="connsiteY29" fmla="*/ 437171 h 658397"/>
                    <a:gd name="connsiteX30" fmla="*/ 1098755 w 1205502"/>
                    <a:gd name="connsiteY30" fmla="*/ 481416 h 658397"/>
                    <a:gd name="connsiteX31" fmla="*/ 921774 w 1205502"/>
                    <a:gd name="connsiteY31" fmla="*/ 577281 h 658397"/>
                    <a:gd name="connsiteX32" fmla="*/ 818536 w 1205502"/>
                    <a:gd name="connsiteY32" fmla="*/ 614152 h 658397"/>
                    <a:gd name="connsiteX33" fmla="*/ 766916 w 1205502"/>
                    <a:gd name="connsiteY33" fmla="*/ 636274 h 658397"/>
                    <a:gd name="connsiteX34" fmla="*/ 656303 w 1205502"/>
                    <a:gd name="connsiteY34" fmla="*/ 658397 h 658397"/>
                    <a:gd name="connsiteX35" fmla="*/ 464574 w 1205502"/>
                    <a:gd name="connsiteY35" fmla="*/ 651023 h 658397"/>
                    <a:gd name="connsiteX36" fmla="*/ 420329 w 1205502"/>
                    <a:gd name="connsiteY36" fmla="*/ 636274 h 658397"/>
                    <a:gd name="connsiteX37" fmla="*/ 339213 w 1205502"/>
                    <a:gd name="connsiteY37" fmla="*/ 592029 h 658397"/>
                    <a:gd name="connsiteX38" fmla="*/ 243348 w 1205502"/>
                    <a:gd name="connsiteY38" fmla="*/ 533036 h 658397"/>
                    <a:gd name="connsiteX39" fmla="*/ 184355 w 1205502"/>
                    <a:gd name="connsiteY39" fmla="*/ 474042 h 658397"/>
                    <a:gd name="connsiteX40" fmla="*/ 169606 w 1205502"/>
                    <a:gd name="connsiteY40" fmla="*/ 437171 h 658397"/>
                    <a:gd name="connsiteX41" fmla="*/ 162232 w 1205502"/>
                    <a:gd name="connsiteY41" fmla="*/ 415049 h 658397"/>
                    <a:gd name="connsiteX42" fmla="*/ 125361 w 1205502"/>
                    <a:gd name="connsiteY42" fmla="*/ 378178 h 658397"/>
                    <a:gd name="connsiteX43" fmla="*/ 117987 w 1205502"/>
                    <a:gd name="connsiteY43" fmla="*/ 356055 h 658397"/>
                    <a:gd name="connsiteX44" fmla="*/ 95865 w 1205502"/>
                    <a:gd name="connsiteY44" fmla="*/ 348681 h 658397"/>
                    <a:gd name="connsiteX45" fmla="*/ 81116 w 1205502"/>
                    <a:gd name="connsiteY45" fmla="*/ 333932 h 658397"/>
                    <a:gd name="connsiteX46" fmla="*/ 73742 w 1205502"/>
                    <a:gd name="connsiteY46" fmla="*/ 311810 h 658397"/>
                    <a:gd name="connsiteX47" fmla="*/ 88490 w 1205502"/>
                    <a:gd name="connsiteY47" fmla="*/ 252816 h 658397"/>
                    <a:gd name="connsiteX0" fmla="*/ 0 w 1205502"/>
                    <a:gd name="connsiteY0" fmla="*/ 245442 h 658397"/>
                    <a:gd name="connsiteX1" fmla="*/ 36871 w 1205502"/>
                    <a:gd name="connsiteY1" fmla="*/ 252816 h 658397"/>
                    <a:gd name="connsiteX2" fmla="*/ 81116 w 1205502"/>
                    <a:gd name="connsiteY2" fmla="*/ 274939 h 658397"/>
                    <a:gd name="connsiteX3" fmla="*/ 191729 w 1205502"/>
                    <a:gd name="connsiteY3" fmla="*/ 289687 h 658397"/>
                    <a:gd name="connsiteX4" fmla="*/ 310408 w 1205502"/>
                    <a:gd name="connsiteY4" fmla="*/ 268255 h 658397"/>
                    <a:gd name="connsiteX5" fmla="*/ 352041 w 1205502"/>
                    <a:gd name="connsiteY5" fmla="*/ 231616 h 658397"/>
                    <a:gd name="connsiteX6" fmla="*/ 383458 w 1205502"/>
                    <a:gd name="connsiteY6" fmla="*/ 230694 h 658397"/>
                    <a:gd name="connsiteX7" fmla="*/ 391063 w 1205502"/>
                    <a:gd name="connsiteY7" fmla="*/ 187140 h 658397"/>
                    <a:gd name="connsiteX8" fmla="*/ 405581 w 1205502"/>
                    <a:gd name="connsiteY8" fmla="*/ 186449 h 658397"/>
                    <a:gd name="connsiteX9" fmla="*/ 435077 w 1205502"/>
                    <a:gd name="connsiteY9" fmla="*/ 127455 h 658397"/>
                    <a:gd name="connsiteX10" fmla="*/ 464574 w 1205502"/>
                    <a:gd name="connsiteY10" fmla="*/ 105332 h 658397"/>
                    <a:gd name="connsiteX11" fmla="*/ 471948 w 1205502"/>
                    <a:gd name="connsiteY11" fmla="*/ 83210 h 658397"/>
                    <a:gd name="connsiteX12" fmla="*/ 479323 w 1205502"/>
                    <a:gd name="connsiteY12" fmla="*/ 9468 h 658397"/>
                    <a:gd name="connsiteX13" fmla="*/ 525950 w 1205502"/>
                    <a:gd name="connsiteY13" fmla="*/ 2555 h 658397"/>
                    <a:gd name="connsiteX14" fmla="*/ 540007 w 1205502"/>
                    <a:gd name="connsiteY14" fmla="*/ 38965 h 658397"/>
                    <a:gd name="connsiteX15" fmla="*/ 559977 w 1205502"/>
                    <a:gd name="connsiteY15" fmla="*/ 93887 h 658397"/>
                    <a:gd name="connsiteX16" fmla="*/ 582331 w 1205502"/>
                    <a:gd name="connsiteY16" fmla="*/ 132447 h 658397"/>
                    <a:gd name="connsiteX17" fmla="*/ 623964 w 1205502"/>
                    <a:gd name="connsiteY17" fmla="*/ 193823 h 658397"/>
                    <a:gd name="connsiteX18" fmla="*/ 648929 w 1205502"/>
                    <a:gd name="connsiteY18" fmla="*/ 230694 h 658397"/>
                    <a:gd name="connsiteX19" fmla="*/ 700548 w 1205502"/>
                    <a:gd name="connsiteY19" fmla="*/ 267565 h 658397"/>
                    <a:gd name="connsiteX20" fmla="*/ 713146 w 1205502"/>
                    <a:gd name="connsiteY20" fmla="*/ 239681 h 658397"/>
                    <a:gd name="connsiteX21" fmla="*/ 746944 w 1205502"/>
                    <a:gd name="connsiteY21" fmla="*/ 259423 h 658397"/>
                    <a:gd name="connsiteX22" fmla="*/ 781665 w 1205502"/>
                    <a:gd name="connsiteY22" fmla="*/ 271789 h 658397"/>
                    <a:gd name="connsiteX23" fmla="*/ 820455 w 1205502"/>
                    <a:gd name="connsiteY23" fmla="*/ 300825 h 658397"/>
                    <a:gd name="connsiteX24" fmla="*/ 866315 w 1205502"/>
                    <a:gd name="connsiteY24" fmla="*/ 316034 h 658397"/>
                    <a:gd name="connsiteX25" fmla="*/ 936062 w 1205502"/>
                    <a:gd name="connsiteY25" fmla="*/ 328171 h 658397"/>
                    <a:gd name="connsiteX26" fmla="*/ 1105822 w 1205502"/>
                    <a:gd name="connsiteY26" fmla="*/ 306509 h 658397"/>
                    <a:gd name="connsiteX27" fmla="*/ 1202454 w 1205502"/>
                    <a:gd name="connsiteY27" fmla="*/ 273403 h 658397"/>
                    <a:gd name="connsiteX28" fmla="*/ 1179871 w 1205502"/>
                    <a:gd name="connsiteY28" fmla="*/ 415049 h 658397"/>
                    <a:gd name="connsiteX29" fmla="*/ 1165123 w 1205502"/>
                    <a:gd name="connsiteY29" fmla="*/ 437171 h 658397"/>
                    <a:gd name="connsiteX30" fmla="*/ 1098755 w 1205502"/>
                    <a:gd name="connsiteY30" fmla="*/ 481416 h 658397"/>
                    <a:gd name="connsiteX31" fmla="*/ 921774 w 1205502"/>
                    <a:gd name="connsiteY31" fmla="*/ 577281 h 658397"/>
                    <a:gd name="connsiteX32" fmla="*/ 818536 w 1205502"/>
                    <a:gd name="connsiteY32" fmla="*/ 614152 h 658397"/>
                    <a:gd name="connsiteX33" fmla="*/ 766916 w 1205502"/>
                    <a:gd name="connsiteY33" fmla="*/ 636274 h 658397"/>
                    <a:gd name="connsiteX34" fmla="*/ 656303 w 1205502"/>
                    <a:gd name="connsiteY34" fmla="*/ 658397 h 658397"/>
                    <a:gd name="connsiteX35" fmla="*/ 464574 w 1205502"/>
                    <a:gd name="connsiteY35" fmla="*/ 651023 h 658397"/>
                    <a:gd name="connsiteX36" fmla="*/ 420329 w 1205502"/>
                    <a:gd name="connsiteY36" fmla="*/ 636274 h 658397"/>
                    <a:gd name="connsiteX37" fmla="*/ 339213 w 1205502"/>
                    <a:gd name="connsiteY37" fmla="*/ 592029 h 658397"/>
                    <a:gd name="connsiteX38" fmla="*/ 243348 w 1205502"/>
                    <a:gd name="connsiteY38" fmla="*/ 533036 h 658397"/>
                    <a:gd name="connsiteX39" fmla="*/ 184355 w 1205502"/>
                    <a:gd name="connsiteY39" fmla="*/ 474042 h 658397"/>
                    <a:gd name="connsiteX40" fmla="*/ 169606 w 1205502"/>
                    <a:gd name="connsiteY40" fmla="*/ 437171 h 658397"/>
                    <a:gd name="connsiteX41" fmla="*/ 162232 w 1205502"/>
                    <a:gd name="connsiteY41" fmla="*/ 415049 h 658397"/>
                    <a:gd name="connsiteX42" fmla="*/ 125361 w 1205502"/>
                    <a:gd name="connsiteY42" fmla="*/ 378178 h 658397"/>
                    <a:gd name="connsiteX43" fmla="*/ 117987 w 1205502"/>
                    <a:gd name="connsiteY43" fmla="*/ 356055 h 658397"/>
                    <a:gd name="connsiteX44" fmla="*/ 95865 w 1205502"/>
                    <a:gd name="connsiteY44" fmla="*/ 348681 h 658397"/>
                    <a:gd name="connsiteX45" fmla="*/ 81116 w 1205502"/>
                    <a:gd name="connsiteY45" fmla="*/ 333932 h 658397"/>
                    <a:gd name="connsiteX46" fmla="*/ 73742 w 1205502"/>
                    <a:gd name="connsiteY46" fmla="*/ 311810 h 658397"/>
                    <a:gd name="connsiteX47" fmla="*/ 88490 w 1205502"/>
                    <a:gd name="connsiteY47" fmla="*/ 252816 h 658397"/>
                    <a:gd name="connsiteX0" fmla="*/ 0 w 1205502"/>
                    <a:gd name="connsiteY0" fmla="*/ 245442 h 658397"/>
                    <a:gd name="connsiteX1" fmla="*/ 36871 w 1205502"/>
                    <a:gd name="connsiteY1" fmla="*/ 252816 h 658397"/>
                    <a:gd name="connsiteX2" fmla="*/ 81116 w 1205502"/>
                    <a:gd name="connsiteY2" fmla="*/ 274939 h 658397"/>
                    <a:gd name="connsiteX3" fmla="*/ 191729 w 1205502"/>
                    <a:gd name="connsiteY3" fmla="*/ 289687 h 658397"/>
                    <a:gd name="connsiteX4" fmla="*/ 310408 w 1205502"/>
                    <a:gd name="connsiteY4" fmla="*/ 268255 h 658397"/>
                    <a:gd name="connsiteX5" fmla="*/ 352041 w 1205502"/>
                    <a:gd name="connsiteY5" fmla="*/ 231616 h 658397"/>
                    <a:gd name="connsiteX6" fmla="*/ 383458 w 1205502"/>
                    <a:gd name="connsiteY6" fmla="*/ 230694 h 658397"/>
                    <a:gd name="connsiteX7" fmla="*/ 391063 w 1205502"/>
                    <a:gd name="connsiteY7" fmla="*/ 187140 h 658397"/>
                    <a:gd name="connsiteX8" fmla="*/ 405581 w 1205502"/>
                    <a:gd name="connsiteY8" fmla="*/ 186449 h 658397"/>
                    <a:gd name="connsiteX9" fmla="*/ 435077 w 1205502"/>
                    <a:gd name="connsiteY9" fmla="*/ 127455 h 658397"/>
                    <a:gd name="connsiteX10" fmla="*/ 464574 w 1205502"/>
                    <a:gd name="connsiteY10" fmla="*/ 105332 h 658397"/>
                    <a:gd name="connsiteX11" fmla="*/ 471948 w 1205502"/>
                    <a:gd name="connsiteY11" fmla="*/ 83210 h 658397"/>
                    <a:gd name="connsiteX12" fmla="*/ 479323 w 1205502"/>
                    <a:gd name="connsiteY12" fmla="*/ 9468 h 658397"/>
                    <a:gd name="connsiteX13" fmla="*/ 525950 w 1205502"/>
                    <a:gd name="connsiteY13" fmla="*/ 2555 h 658397"/>
                    <a:gd name="connsiteX14" fmla="*/ 540007 w 1205502"/>
                    <a:gd name="connsiteY14" fmla="*/ 38965 h 658397"/>
                    <a:gd name="connsiteX15" fmla="*/ 559977 w 1205502"/>
                    <a:gd name="connsiteY15" fmla="*/ 93887 h 658397"/>
                    <a:gd name="connsiteX16" fmla="*/ 582331 w 1205502"/>
                    <a:gd name="connsiteY16" fmla="*/ 132447 h 658397"/>
                    <a:gd name="connsiteX17" fmla="*/ 623964 w 1205502"/>
                    <a:gd name="connsiteY17" fmla="*/ 193823 h 658397"/>
                    <a:gd name="connsiteX18" fmla="*/ 648929 w 1205502"/>
                    <a:gd name="connsiteY18" fmla="*/ 230694 h 658397"/>
                    <a:gd name="connsiteX19" fmla="*/ 688642 w 1205502"/>
                    <a:gd name="connsiteY19" fmla="*/ 222321 h 658397"/>
                    <a:gd name="connsiteX20" fmla="*/ 713146 w 1205502"/>
                    <a:gd name="connsiteY20" fmla="*/ 239681 h 658397"/>
                    <a:gd name="connsiteX21" fmla="*/ 746944 w 1205502"/>
                    <a:gd name="connsiteY21" fmla="*/ 259423 h 658397"/>
                    <a:gd name="connsiteX22" fmla="*/ 781665 w 1205502"/>
                    <a:gd name="connsiteY22" fmla="*/ 271789 h 658397"/>
                    <a:gd name="connsiteX23" fmla="*/ 820455 w 1205502"/>
                    <a:gd name="connsiteY23" fmla="*/ 300825 h 658397"/>
                    <a:gd name="connsiteX24" fmla="*/ 866315 w 1205502"/>
                    <a:gd name="connsiteY24" fmla="*/ 316034 h 658397"/>
                    <a:gd name="connsiteX25" fmla="*/ 936062 w 1205502"/>
                    <a:gd name="connsiteY25" fmla="*/ 328171 h 658397"/>
                    <a:gd name="connsiteX26" fmla="*/ 1105822 w 1205502"/>
                    <a:gd name="connsiteY26" fmla="*/ 306509 h 658397"/>
                    <a:gd name="connsiteX27" fmla="*/ 1202454 w 1205502"/>
                    <a:gd name="connsiteY27" fmla="*/ 273403 h 658397"/>
                    <a:gd name="connsiteX28" fmla="*/ 1179871 w 1205502"/>
                    <a:gd name="connsiteY28" fmla="*/ 415049 h 658397"/>
                    <a:gd name="connsiteX29" fmla="*/ 1165123 w 1205502"/>
                    <a:gd name="connsiteY29" fmla="*/ 437171 h 658397"/>
                    <a:gd name="connsiteX30" fmla="*/ 1098755 w 1205502"/>
                    <a:gd name="connsiteY30" fmla="*/ 481416 h 658397"/>
                    <a:gd name="connsiteX31" fmla="*/ 921774 w 1205502"/>
                    <a:gd name="connsiteY31" fmla="*/ 577281 h 658397"/>
                    <a:gd name="connsiteX32" fmla="*/ 818536 w 1205502"/>
                    <a:gd name="connsiteY32" fmla="*/ 614152 h 658397"/>
                    <a:gd name="connsiteX33" fmla="*/ 766916 w 1205502"/>
                    <a:gd name="connsiteY33" fmla="*/ 636274 h 658397"/>
                    <a:gd name="connsiteX34" fmla="*/ 656303 w 1205502"/>
                    <a:gd name="connsiteY34" fmla="*/ 658397 h 658397"/>
                    <a:gd name="connsiteX35" fmla="*/ 464574 w 1205502"/>
                    <a:gd name="connsiteY35" fmla="*/ 651023 h 658397"/>
                    <a:gd name="connsiteX36" fmla="*/ 420329 w 1205502"/>
                    <a:gd name="connsiteY36" fmla="*/ 636274 h 658397"/>
                    <a:gd name="connsiteX37" fmla="*/ 339213 w 1205502"/>
                    <a:gd name="connsiteY37" fmla="*/ 592029 h 658397"/>
                    <a:gd name="connsiteX38" fmla="*/ 243348 w 1205502"/>
                    <a:gd name="connsiteY38" fmla="*/ 533036 h 658397"/>
                    <a:gd name="connsiteX39" fmla="*/ 184355 w 1205502"/>
                    <a:gd name="connsiteY39" fmla="*/ 474042 h 658397"/>
                    <a:gd name="connsiteX40" fmla="*/ 169606 w 1205502"/>
                    <a:gd name="connsiteY40" fmla="*/ 437171 h 658397"/>
                    <a:gd name="connsiteX41" fmla="*/ 162232 w 1205502"/>
                    <a:gd name="connsiteY41" fmla="*/ 415049 h 658397"/>
                    <a:gd name="connsiteX42" fmla="*/ 125361 w 1205502"/>
                    <a:gd name="connsiteY42" fmla="*/ 378178 h 658397"/>
                    <a:gd name="connsiteX43" fmla="*/ 117987 w 1205502"/>
                    <a:gd name="connsiteY43" fmla="*/ 356055 h 658397"/>
                    <a:gd name="connsiteX44" fmla="*/ 95865 w 1205502"/>
                    <a:gd name="connsiteY44" fmla="*/ 348681 h 658397"/>
                    <a:gd name="connsiteX45" fmla="*/ 81116 w 1205502"/>
                    <a:gd name="connsiteY45" fmla="*/ 333932 h 658397"/>
                    <a:gd name="connsiteX46" fmla="*/ 73742 w 1205502"/>
                    <a:gd name="connsiteY46" fmla="*/ 311810 h 658397"/>
                    <a:gd name="connsiteX47" fmla="*/ 88490 w 1205502"/>
                    <a:gd name="connsiteY47" fmla="*/ 252816 h 658397"/>
                    <a:gd name="connsiteX0" fmla="*/ 0 w 1205502"/>
                    <a:gd name="connsiteY0" fmla="*/ 245442 h 658397"/>
                    <a:gd name="connsiteX1" fmla="*/ 36871 w 1205502"/>
                    <a:gd name="connsiteY1" fmla="*/ 252816 h 658397"/>
                    <a:gd name="connsiteX2" fmla="*/ 81116 w 1205502"/>
                    <a:gd name="connsiteY2" fmla="*/ 274939 h 658397"/>
                    <a:gd name="connsiteX3" fmla="*/ 191729 w 1205502"/>
                    <a:gd name="connsiteY3" fmla="*/ 289687 h 658397"/>
                    <a:gd name="connsiteX4" fmla="*/ 310408 w 1205502"/>
                    <a:gd name="connsiteY4" fmla="*/ 268255 h 658397"/>
                    <a:gd name="connsiteX5" fmla="*/ 352041 w 1205502"/>
                    <a:gd name="connsiteY5" fmla="*/ 231616 h 658397"/>
                    <a:gd name="connsiteX6" fmla="*/ 383458 w 1205502"/>
                    <a:gd name="connsiteY6" fmla="*/ 230694 h 658397"/>
                    <a:gd name="connsiteX7" fmla="*/ 391063 w 1205502"/>
                    <a:gd name="connsiteY7" fmla="*/ 187140 h 658397"/>
                    <a:gd name="connsiteX8" fmla="*/ 405581 w 1205502"/>
                    <a:gd name="connsiteY8" fmla="*/ 186449 h 658397"/>
                    <a:gd name="connsiteX9" fmla="*/ 435077 w 1205502"/>
                    <a:gd name="connsiteY9" fmla="*/ 127455 h 658397"/>
                    <a:gd name="connsiteX10" fmla="*/ 464574 w 1205502"/>
                    <a:gd name="connsiteY10" fmla="*/ 105332 h 658397"/>
                    <a:gd name="connsiteX11" fmla="*/ 471948 w 1205502"/>
                    <a:gd name="connsiteY11" fmla="*/ 83210 h 658397"/>
                    <a:gd name="connsiteX12" fmla="*/ 479323 w 1205502"/>
                    <a:gd name="connsiteY12" fmla="*/ 9468 h 658397"/>
                    <a:gd name="connsiteX13" fmla="*/ 525950 w 1205502"/>
                    <a:gd name="connsiteY13" fmla="*/ 2555 h 658397"/>
                    <a:gd name="connsiteX14" fmla="*/ 540007 w 1205502"/>
                    <a:gd name="connsiteY14" fmla="*/ 38965 h 658397"/>
                    <a:gd name="connsiteX15" fmla="*/ 559977 w 1205502"/>
                    <a:gd name="connsiteY15" fmla="*/ 93887 h 658397"/>
                    <a:gd name="connsiteX16" fmla="*/ 582331 w 1205502"/>
                    <a:gd name="connsiteY16" fmla="*/ 132447 h 658397"/>
                    <a:gd name="connsiteX17" fmla="*/ 623964 w 1205502"/>
                    <a:gd name="connsiteY17" fmla="*/ 193823 h 658397"/>
                    <a:gd name="connsiteX18" fmla="*/ 663216 w 1205502"/>
                    <a:gd name="connsiteY18" fmla="*/ 199738 h 658397"/>
                    <a:gd name="connsiteX19" fmla="*/ 688642 w 1205502"/>
                    <a:gd name="connsiteY19" fmla="*/ 222321 h 658397"/>
                    <a:gd name="connsiteX20" fmla="*/ 713146 w 1205502"/>
                    <a:gd name="connsiteY20" fmla="*/ 239681 h 658397"/>
                    <a:gd name="connsiteX21" fmla="*/ 746944 w 1205502"/>
                    <a:gd name="connsiteY21" fmla="*/ 259423 h 658397"/>
                    <a:gd name="connsiteX22" fmla="*/ 781665 w 1205502"/>
                    <a:gd name="connsiteY22" fmla="*/ 271789 h 658397"/>
                    <a:gd name="connsiteX23" fmla="*/ 820455 w 1205502"/>
                    <a:gd name="connsiteY23" fmla="*/ 300825 h 658397"/>
                    <a:gd name="connsiteX24" fmla="*/ 866315 w 1205502"/>
                    <a:gd name="connsiteY24" fmla="*/ 316034 h 658397"/>
                    <a:gd name="connsiteX25" fmla="*/ 936062 w 1205502"/>
                    <a:gd name="connsiteY25" fmla="*/ 328171 h 658397"/>
                    <a:gd name="connsiteX26" fmla="*/ 1105822 w 1205502"/>
                    <a:gd name="connsiteY26" fmla="*/ 306509 h 658397"/>
                    <a:gd name="connsiteX27" fmla="*/ 1202454 w 1205502"/>
                    <a:gd name="connsiteY27" fmla="*/ 273403 h 658397"/>
                    <a:gd name="connsiteX28" fmla="*/ 1179871 w 1205502"/>
                    <a:gd name="connsiteY28" fmla="*/ 415049 h 658397"/>
                    <a:gd name="connsiteX29" fmla="*/ 1165123 w 1205502"/>
                    <a:gd name="connsiteY29" fmla="*/ 437171 h 658397"/>
                    <a:gd name="connsiteX30" fmla="*/ 1098755 w 1205502"/>
                    <a:gd name="connsiteY30" fmla="*/ 481416 h 658397"/>
                    <a:gd name="connsiteX31" fmla="*/ 921774 w 1205502"/>
                    <a:gd name="connsiteY31" fmla="*/ 577281 h 658397"/>
                    <a:gd name="connsiteX32" fmla="*/ 818536 w 1205502"/>
                    <a:gd name="connsiteY32" fmla="*/ 614152 h 658397"/>
                    <a:gd name="connsiteX33" fmla="*/ 766916 w 1205502"/>
                    <a:gd name="connsiteY33" fmla="*/ 636274 h 658397"/>
                    <a:gd name="connsiteX34" fmla="*/ 656303 w 1205502"/>
                    <a:gd name="connsiteY34" fmla="*/ 658397 h 658397"/>
                    <a:gd name="connsiteX35" fmla="*/ 464574 w 1205502"/>
                    <a:gd name="connsiteY35" fmla="*/ 651023 h 658397"/>
                    <a:gd name="connsiteX36" fmla="*/ 420329 w 1205502"/>
                    <a:gd name="connsiteY36" fmla="*/ 636274 h 658397"/>
                    <a:gd name="connsiteX37" fmla="*/ 339213 w 1205502"/>
                    <a:gd name="connsiteY37" fmla="*/ 592029 h 658397"/>
                    <a:gd name="connsiteX38" fmla="*/ 243348 w 1205502"/>
                    <a:gd name="connsiteY38" fmla="*/ 533036 h 658397"/>
                    <a:gd name="connsiteX39" fmla="*/ 184355 w 1205502"/>
                    <a:gd name="connsiteY39" fmla="*/ 474042 h 658397"/>
                    <a:gd name="connsiteX40" fmla="*/ 169606 w 1205502"/>
                    <a:gd name="connsiteY40" fmla="*/ 437171 h 658397"/>
                    <a:gd name="connsiteX41" fmla="*/ 162232 w 1205502"/>
                    <a:gd name="connsiteY41" fmla="*/ 415049 h 658397"/>
                    <a:gd name="connsiteX42" fmla="*/ 125361 w 1205502"/>
                    <a:gd name="connsiteY42" fmla="*/ 378178 h 658397"/>
                    <a:gd name="connsiteX43" fmla="*/ 117987 w 1205502"/>
                    <a:gd name="connsiteY43" fmla="*/ 356055 h 658397"/>
                    <a:gd name="connsiteX44" fmla="*/ 95865 w 1205502"/>
                    <a:gd name="connsiteY44" fmla="*/ 348681 h 658397"/>
                    <a:gd name="connsiteX45" fmla="*/ 81116 w 1205502"/>
                    <a:gd name="connsiteY45" fmla="*/ 333932 h 658397"/>
                    <a:gd name="connsiteX46" fmla="*/ 73742 w 1205502"/>
                    <a:gd name="connsiteY46" fmla="*/ 311810 h 658397"/>
                    <a:gd name="connsiteX47" fmla="*/ 88490 w 1205502"/>
                    <a:gd name="connsiteY47" fmla="*/ 252816 h 658397"/>
                    <a:gd name="connsiteX0" fmla="*/ 0 w 1205502"/>
                    <a:gd name="connsiteY0" fmla="*/ 245442 h 658397"/>
                    <a:gd name="connsiteX1" fmla="*/ 36871 w 1205502"/>
                    <a:gd name="connsiteY1" fmla="*/ 252816 h 658397"/>
                    <a:gd name="connsiteX2" fmla="*/ 81116 w 1205502"/>
                    <a:gd name="connsiteY2" fmla="*/ 274939 h 658397"/>
                    <a:gd name="connsiteX3" fmla="*/ 191729 w 1205502"/>
                    <a:gd name="connsiteY3" fmla="*/ 289687 h 658397"/>
                    <a:gd name="connsiteX4" fmla="*/ 310408 w 1205502"/>
                    <a:gd name="connsiteY4" fmla="*/ 268255 h 658397"/>
                    <a:gd name="connsiteX5" fmla="*/ 352041 w 1205502"/>
                    <a:gd name="connsiteY5" fmla="*/ 231616 h 658397"/>
                    <a:gd name="connsiteX6" fmla="*/ 383458 w 1205502"/>
                    <a:gd name="connsiteY6" fmla="*/ 230694 h 658397"/>
                    <a:gd name="connsiteX7" fmla="*/ 391063 w 1205502"/>
                    <a:gd name="connsiteY7" fmla="*/ 187140 h 658397"/>
                    <a:gd name="connsiteX8" fmla="*/ 405581 w 1205502"/>
                    <a:gd name="connsiteY8" fmla="*/ 186449 h 658397"/>
                    <a:gd name="connsiteX9" fmla="*/ 435077 w 1205502"/>
                    <a:gd name="connsiteY9" fmla="*/ 127455 h 658397"/>
                    <a:gd name="connsiteX10" fmla="*/ 464574 w 1205502"/>
                    <a:gd name="connsiteY10" fmla="*/ 105332 h 658397"/>
                    <a:gd name="connsiteX11" fmla="*/ 471948 w 1205502"/>
                    <a:gd name="connsiteY11" fmla="*/ 83210 h 658397"/>
                    <a:gd name="connsiteX12" fmla="*/ 479323 w 1205502"/>
                    <a:gd name="connsiteY12" fmla="*/ 9468 h 658397"/>
                    <a:gd name="connsiteX13" fmla="*/ 525950 w 1205502"/>
                    <a:gd name="connsiteY13" fmla="*/ 2555 h 658397"/>
                    <a:gd name="connsiteX14" fmla="*/ 540007 w 1205502"/>
                    <a:gd name="connsiteY14" fmla="*/ 38965 h 658397"/>
                    <a:gd name="connsiteX15" fmla="*/ 559977 w 1205502"/>
                    <a:gd name="connsiteY15" fmla="*/ 93887 h 658397"/>
                    <a:gd name="connsiteX16" fmla="*/ 582331 w 1205502"/>
                    <a:gd name="connsiteY16" fmla="*/ 132447 h 658397"/>
                    <a:gd name="connsiteX17" fmla="*/ 631108 w 1205502"/>
                    <a:gd name="connsiteY17" fmla="*/ 174773 h 658397"/>
                    <a:gd name="connsiteX18" fmla="*/ 663216 w 1205502"/>
                    <a:gd name="connsiteY18" fmla="*/ 199738 h 658397"/>
                    <a:gd name="connsiteX19" fmla="*/ 688642 w 1205502"/>
                    <a:gd name="connsiteY19" fmla="*/ 222321 h 658397"/>
                    <a:gd name="connsiteX20" fmla="*/ 713146 w 1205502"/>
                    <a:gd name="connsiteY20" fmla="*/ 239681 h 658397"/>
                    <a:gd name="connsiteX21" fmla="*/ 746944 w 1205502"/>
                    <a:gd name="connsiteY21" fmla="*/ 259423 h 658397"/>
                    <a:gd name="connsiteX22" fmla="*/ 781665 w 1205502"/>
                    <a:gd name="connsiteY22" fmla="*/ 271789 h 658397"/>
                    <a:gd name="connsiteX23" fmla="*/ 820455 w 1205502"/>
                    <a:gd name="connsiteY23" fmla="*/ 300825 h 658397"/>
                    <a:gd name="connsiteX24" fmla="*/ 866315 w 1205502"/>
                    <a:gd name="connsiteY24" fmla="*/ 316034 h 658397"/>
                    <a:gd name="connsiteX25" fmla="*/ 936062 w 1205502"/>
                    <a:gd name="connsiteY25" fmla="*/ 328171 h 658397"/>
                    <a:gd name="connsiteX26" fmla="*/ 1105822 w 1205502"/>
                    <a:gd name="connsiteY26" fmla="*/ 306509 h 658397"/>
                    <a:gd name="connsiteX27" fmla="*/ 1202454 w 1205502"/>
                    <a:gd name="connsiteY27" fmla="*/ 273403 h 658397"/>
                    <a:gd name="connsiteX28" fmla="*/ 1179871 w 1205502"/>
                    <a:gd name="connsiteY28" fmla="*/ 415049 h 658397"/>
                    <a:gd name="connsiteX29" fmla="*/ 1165123 w 1205502"/>
                    <a:gd name="connsiteY29" fmla="*/ 437171 h 658397"/>
                    <a:gd name="connsiteX30" fmla="*/ 1098755 w 1205502"/>
                    <a:gd name="connsiteY30" fmla="*/ 481416 h 658397"/>
                    <a:gd name="connsiteX31" fmla="*/ 921774 w 1205502"/>
                    <a:gd name="connsiteY31" fmla="*/ 577281 h 658397"/>
                    <a:gd name="connsiteX32" fmla="*/ 818536 w 1205502"/>
                    <a:gd name="connsiteY32" fmla="*/ 614152 h 658397"/>
                    <a:gd name="connsiteX33" fmla="*/ 766916 w 1205502"/>
                    <a:gd name="connsiteY33" fmla="*/ 636274 h 658397"/>
                    <a:gd name="connsiteX34" fmla="*/ 656303 w 1205502"/>
                    <a:gd name="connsiteY34" fmla="*/ 658397 h 658397"/>
                    <a:gd name="connsiteX35" fmla="*/ 464574 w 1205502"/>
                    <a:gd name="connsiteY35" fmla="*/ 651023 h 658397"/>
                    <a:gd name="connsiteX36" fmla="*/ 420329 w 1205502"/>
                    <a:gd name="connsiteY36" fmla="*/ 636274 h 658397"/>
                    <a:gd name="connsiteX37" fmla="*/ 339213 w 1205502"/>
                    <a:gd name="connsiteY37" fmla="*/ 592029 h 658397"/>
                    <a:gd name="connsiteX38" fmla="*/ 243348 w 1205502"/>
                    <a:gd name="connsiteY38" fmla="*/ 533036 h 658397"/>
                    <a:gd name="connsiteX39" fmla="*/ 184355 w 1205502"/>
                    <a:gd name="connsiteY39" fmla="*/ 474042 h 658397"/>
                    <a:gd name="connsiteX40" fmla="*/ 169606 w 1205502"/>
                    <a:gd name="connsiteY40" fmla="*/ 437171 h 658397"/>
                    <a:gd name="connsiteX41" fmla="*/ 162232 w 1205502"/>
                    <a:gd name="connsiteY41" fmla="*/ 415049 h 658397"/>
                    <a:gd name="connsiteX42" fmla="*/ 125361 w 1205502"/>
                    <a:gd name="connsiteY42" fmla="*/ 378178 h 658397"/>
                    <a:gd name="connsiteX43" fmla="*/ 117987 w 1205502"/>
                    <a:gd name="connsiteY43" fmla="*/ 356055 h 658397"/>
                    <a:gd name="connsiteX44" fmla="*/ 95865 w 1205502"/>
                    <a:gd name="connsiteY44" fmla="*/ 348681 h 658397"/>
                    <a:gd name="connsiteX45" fmla="*/ 81116 w 1205502"/>
                    <a:gd name="connsiteY45" fmla="*/ 333932 h 658397"/>
                    <a:gd name="connsiteX46" fmla="*/ 73742 w 1205502"/>
                    <a:gd name="connsiteY46" fmla="*/ 311810 h 658397"/>
                    <a:gd name="connsiteX47" fmla="*/ 88490 w 1205502"/>
                    <a:gd name="connsiteY47" fmla="*/ 252816 h 658397"/>
                    <a:gd name="connsiteX0" fmla="*/ 0 w 1205502"/>
                    <a:gd name="connsiteY0" fmla="*/ 245442 h 658397"/>
                    <a:gd name="connsiteX1" fmla="*/ 36871 w 1205502"/>
                    <a:gd name="connsiteY1" fmla="*/ 252816 h 658397"/>
                    <a:gd name="connsiteX2" fmla="*/ 81116 w 1205502"/>
                    <a:gd name="connsiteY2" fmla="*/ 274939 h 658397"/>
                    <a:gd name="connsiteX3" fmla="*/ 191729 w 1205502"/>
                    <a:gd name="connsiteY3" fmla="*/ 289687 h 658397"/>
                    <a:gd name="connsiteX4" fmla="*/ 310408 w 1205502"/>
                    <a:gd name="connsiteY4" fmla="*/ 268255 h 658397"/>
                    <a:gd name="connsiteX5" fmla="*/ 352041 w 1205502"/>
                    <a:gd name="connsiteY5" fmla="*/ 231616 h 658397"/>
                    <a:gd name="connsiteX6" fmla="*/ 383458 w 1205502"/>
                    <a:gd name="connsiteY6" fmla="*/ 230694 h 658397"/>
                    <a:gd name="connsiteX7" fmla="*/ 391063 w 1205502"/>
                    <a:gd name="connsiteY7" fmla="*/ 187140 h 658397"/>
                    <a:gd name="connsiteX8" fmla="*/ 405581 w 1205502"/>
                    <a:gd name="connsiteY8" fmla="*/ 186449 h 658397"/>
                    <a:gd name="connsiteX9" fmla="*/ 435077 w 1205502"/>
                    <a:gd name="connsiteY9" fmla="*/ 127455 h 658397"/>
                    <a:gd name="connsiteX10" fmla="*/ 464574 w 1205502"/>
                    <a:gd name="connsiteY10" fmla="*/ 105332 h 658397"/>
                    <a:gd name="connsiteX11" fmla="*/ 471948 w 1205502"/>
                    <a:gd name="connsiteY11" fmla="*/ 83210 h 658397"/>
                    <a:gd name="connsiteX12" fmla="*/ 479323 w 1205502"/>
                    <a:gd name="connsiteY12" fmla="*/ 9468 h 658397"/>
                    <a:gd name="connsiteX13" fmla="*/ 525950 w 1205502"/>
                    <a:gd name="connsiteY13" fmla="*/ 2555 h 658397"/>
                    <a:gd name="connsiteX14" fmla="*/ 540007 w 1205502"/>
                    <a:gd name="connsiteY14" fmla="*/ 38965 h 658397"/>
                    <a:gd name="connsiteX15" fmla="*/ 559977 w 1205502"/>
                    <a:gd name="connsiteY15" fmla="*/ 93887 h 658397"/>
                    <a:gd name="connsiteX16" fmla="*/ 606143 w 1205502"/>
                    <a:gd name="connsiteY16" fmla="*/ 134828 h 658397"/>
                    <a:gd name="connsiteX17" fmla="*/ 631108 w 1205502"/>
                    <a:gd name="connsiteY17" fmla="*/ 174773 h 658397"/>
                    <a:gd name="connsiteX18" fmla="*/ 663216 w 1205502"/>
                    <a:gd name="connsiteY18" fmla="*/ 199738 h 658397"/>
                    <a:gd name="connsiteX19" fmla="*/ 688642 w 1205502"/>
                    <a:gd name="connsiteY19" fmla="*/ 222321 h 658397"/>
                    <a:gd name="connsiteX20" fmla="*/ 713146 w 1205502"/>
                    <a:gd name="connsiteY20" fmla="*/ 239681 h 658397"/>
                    <a:gd name="connsiteX21" fmla="*/ 746944 w 1205502"/>
                    <a:gd name="connsiteY21" fmla="*/ 259423 h 658397"/>
                    <a:gd name="connsiteX22" fmla="*/ 781665 w 1205502"/>
                    <a:gd name="connsiteY22" fmla="*/ 271789 h 658397"/>
                    <a:gd name="connsiteX23" fmla="*/ 820455 w 1205502"/>
                    <a:gd name="connsiteY23" fmla="*/ 300825 h 658397"/>
                    <a:gd name="connsiteX24" fmla="*/ 866315 w 1205502"/>
                    <a:gd name="connsiteY24" fmla="*/ 316034 h 658397"/>
                    <a:gd name="connsiteX25" fmla="*/ 936062 w 1205502"/>
                    <a:gd name="connsiteY25" fmla="*/ 328171 h 658397"/>
                    <a:gd name="connsiteX26" fmla="*/ 1105822 w 1205502"/>
                    <a:gd name="connsiteY26" fmla="*/ 306509 h 658397"/>
                    <a:gd name="connsiteX27" fmla="*/ 1202454 w 1205502"/>
                    <a:gd name="connsiteY27" fmla="*/ 273403 h 658397"/>
                    <a:gd name="connsiteX28" fmla="*/ 1179871 w 1205502"/>
                    <a:gd name="connsiteY28" fmla="*/ 415049 h 658397"/>
                    <a:gd name="connsiteX29" fmla="*/ 1165123 w 1205502"/>
                    <a:gd name="connsiteY29" fmla="*/ 437171 h 658397"/>
                    <a:gd name="connsiteX30" fmla="*/ 1098755 w 1205502"/>
                    <a:gd name="connsiteY30" fmla="*/ 481416 h 658397"/>
                    <a:gd name="connsiteX31" fmla="*/ 921774 w 1205502"/>
                    <a:gd name="connsiteY31" fmla="*/ 577281 h 658397"/>
                    <a:gd name="connsiteX32" fmla="*/ 818536 w 1205502"/>
                    <a:gd name="connsiteY32" fmla="*/ 614152 h 658397"/>
                    <a:gd name="connsiteX33" fmla="*/ 766916 w 1205502"/>
                    <a:gd name="connsiteY33" fmla="*/ 636274 h 658397"/>
                    <a:gd name="connsiteX34" fmla="*/ 656303 w 1205502"/>
                    <a:gd name="connsiteY34" fmla="*/ 658397 h 658397"/>
                    <a:gd name="connsiteX35" fmla="*/ 464574 w 1205502"/>
                    <a:gd name="connsiteY35" fmla="*/ 651023 h 658397"/>
                    <a:gd name="connsiteX36" fmla="*/ 420329 w 1205502"/>
                    <a:gd name="connsiteY36" fmla="*/ 636274 h 658397"/>
                    <a:gd name="connsiteX37" fmla="*/ 339213 w 1205502"/>
                    <a:gd name="connsiteY37" fmla="*/ 592029 h 658397"/>
                    <a:gd name="connsiteX38" fmla="*/ 243348 w 1205502"/>
                    <a:gd name="connsiteY38" fmla="*/ 533036 h 658397"/>
                    <a:gd name="connsiteX39" fmla="*/ 184355 w 1205502"/>
                    <a:gd name="connsiteY39" fmla="*/ 474042 h 658397"/>
                    <a:gd name="connsiteX40" fmla="*/ 169606 w 1205502"/>
                    <a:gd name="connsiteY40" fmla="*/ 437171 h 658397"/>
                    <a:gd name="connsiteX41" fmla="*/ 162232 w 1205502"/>
                    <a:gd name="connsiteY41" fmla="*/ 415049 h 658397"/>
                    <a:gd name="connsiteX42" fmla="*/ 125361 w 1205502"/>
                    <a:gd name="connsiteY42" fmla="*/ 378178 h 658397"/>
                    <a:gd name="connsiteX43" fmla="*/ 117987 w 1205502"/>
                    <a:gd name="connsiteY43" fmla="*/ 356055 h 658397"/>
                    <a:gd name="connsiteX44" fmla="*/ 95865 w 1205502"/>
                    <a:gd name="connsiteY44" fmla="*/ 348681 h 658397"/>
                    <a:gd name="connsiteX45" fmla="*/ 81116 w 1205502"/>
                    <a:gd name="connsiteY45" fmla="*/ 333932 h 658397"/>
                    <a:gd name="connsiteX46" fmla="*/ 73742 w 1205502"/>
                    <a:gd name="connsiteY46" fmla="*/ 311810 h 658397"/>
                    <a:gd name="connsiteX47" fmla="*/ 88490 w 1205502"/>
                    <a:gd name="connsiteY47" fmla="*/ 252816 h 658397"/>
                    <a:gd name="connsiteX0" fmla="*/ 0 w 1205502"/>
                    <a:gd name="connsiteY0" fmla="*/ 245442 h 658397"/>
                    <a:gd name="connsiteX1" fmla="*/ 36871 w 1205502"/>
                    <a:gd name="connsiteY1" fmla="*/ 252816 h 658397"/>
                    <a:gd name="connsiteX2" fmla="*/ 81116 w 1205502"/>
                    <a:gd name="connsiteY2" fmla="*/ 274939 h 658397"/>
                    <a:gd name="connsiteX3" fmla="*/ 191729 w 1205502"/>
                    <a:gd name="connsiteY3" fmla="*/ 289687 h 658397"/>
                    <a:gd name="connsiteX4" fmla="*/ 310408 w 1205502"/>
                    <a:gd name="connsiteY4" fmla="*/ 268255 h 658397"/>
                    <a:gd name="connsiteX5" fmla="*/ 352041 w 1205502"/>
                    <a:gd name="connsiteY5" fmla="*/ 231616 h 658397"/>
                    <a:gd name="connsiteX6" fmla="*/ 376314 w 1205502"/>
                    <a:gd name="connsiteY6" fmla="*/ 221169 h 658397"/>
                    <a:gd name="connsiteX7" fmla="*/ 391063 w 1205502"/>
                    <a:gd name="connsiteY7" fmla="*/ 187140 h 658397"/>
                    <a:gd name="connsiteX8" fmla="*/ 405581 w 1205502"/>
                    <a:gd name="connsiteY8" fmla="*/ 186449 h 658397"/>
                    <a:gd name="connsiteX9" fmla="*/ 435077 w 1205502"/>
                    <a:gd name="connsiteY9" fmla="*/ 127455 h 658397"/>
                    <a:gd name="connsiteX10" fmla="*/ 464574 w 1205502"/>
                    <a:gd name="connsiteY10" fmla="*/ 105332 h 658397"/>
                    <a:gd name="connsiteX11" fmla="*/ 471948 w 1205502"/>
                    <a:gd name="connsiteY11" fmla="*/ 83210 h 658397"/>
                    <a:gd name="connsiteX12" fmla="*/ 479323 w 1205502"/>
                    <a:gd name="connsiteY12" fmla="*/ 9468 h 658397"/>
                    <a:gd name="connsiteX13" fmla="*/ 525950 w 1205502"/>
                    <a:gd name="connsiteY13" fmla="*/ 2555 h 658397"/>
                    <a:gd name="connsiteX14" fmla="*/ 540007 w 1205502"/>
                    <a:gd name="connsiteY14" fmla="*/ 38965 h 658397"/>
                    <a:gd name="connsiteX15" fmla="*/ 559977 w 1205502"/>
                    <a:gd name="connsiteY15" fmla="*/ 93887 h 658397"/>
                    <a:gd name="connsiteX16" fmla="*/ 606143 w 1205502"/>
                    <a:gd name="connsiteY16" fmla="*/ 134828 h 658397"/>
                    <a:gd name="connsiteX17" fmla="*/ 631108 w 1205502"/>
                    <a:gd name="connsiteY17" fmla="*/ 174773 h 658397"/>
                    <a:gd name="connsiteX18" fmla="*/ 663216 w 1205502"/>
                    <a:gd name="connsiteY18" fmla="*/ 199738 h 658397"/>
                    <a:gd name="connsiteX19" fmla="*/ 688642 w 1205502"/>
                    <a:gd name="connsiteY19" fmla="*/ 222321 h 658397"/>
                    <a:gd name="connsiteX20" fmla="*/ 713146 w 1205502"/>
                    <a:gd name="connsiteY20" fmla="*/ 239681 h 658397"/>
                    <a:gd name="connsiteX21" fmla="*/ 746944 w 1205502"/>
                    <a:gd name="connsiteY21" fmla="*/ 259423 h 658397"/>
                    <a:gd name="connsiteX22" fmla="*/ 781665 w 1205502"/>
                    <a:gd name="connsiteY22" fmla="*/ 271789 h 658397"/>
                    <a:gd name="connsiteX23" fmla="*/ 820455 w 1205502"/>
                    <a:gd name="connsiteY23" fmla="*/ 300825 h 658397"/>
                    <a:gd name="connsiteX24" fmla="*/ 866315 w 1205502"/>
                    <a:gd name="connsiteY24" fmla="*/ 316034 h 658397"/>
                    <a:gd name="connsiteX25" fmla="*/ 936062 w 1205502"/>
                    <a:gd name="connsiteY25" fmla="*/ 328171 h 658397"/>
                    <a:gd name="connsiteX26" fmla="*/ 1105822 w 1205502"/>
                    <a:gd name="connsiteY26" fmla="*/ 306509 h 658397"/>
                    <a:gd name="connsiteX27" fmla="*/ 1202454 w 1205502"/>
                    <a:gd name="connsiteY27" fmla="*/ 273403 h 658397"/>
                    <a:gd name="connsiteX28" fmla="*/ 1179871 w 1205502"/>
                    <a:gd name="connsiteY28" fmla="*/ 415049 h 658397"/>
                    <a:gd name="connsiteX29" fmla="*/ 1165123 w 1205502"/>
                    <a:gd name="connsiteY29" fmla="*/ 437171 h 658397"/>
                    <a:gd name="connsiteX30" fmla="*/ 1098755 w 1205502"/>
                    <a:gd name="connsiteY30" fmla="*/ 481416 h 658397"/>
                    <a:gd name="connsiteX31" fmla="*/ 921774 w 1205502"/>
                    <a:gd name="connsiteY31" fmla="*/ 577281 h 658397"/>
                    <a:gd name="connsiteX32" fmla="*/ 818536 w 1205502"/>
                    <a:gd name="connsiteY32" fmla="*/ 614152 h 658397"/>
                    <a:gd name="connsiteX33" fmla="*/ 766916 w 1205502"/>
                    <a:gd name="connsiteY33" fmla="*/ 636274 h 658397"/>
                    <a:gd name="connsiteX34" fmla="*/ 656303 w 1205502"/>
                    <a:gd name="connsiteY34" fmla="*/ 658397 h 658397"/>
                    <a:gd name="connsiteX35" fmla="*/ 464574 w 1205502"/>
                    <a:gd name="connsiteY35" fmla="*/ 651023 h 658397"/>
                    <a:gd name="connsiteX36" fmla="*/ 420329 w 1205502"/>
                    <a:gd name="connsiteY36" fmla="*/ 636274 h 658397"/>
                    <a:gd name="connsiteX37" fmla="*/ 339213 w 1205502"/>
                    <a:gd name="connsiteY37" fmla="*/ 592029 h 658397"/>
                    <a:gd name="connsiteX38" fmla="*/ 243348 w 1205502"/>
                    <a:gd name="connsiteY38" fmla="*/ 533036 h 658397"/>
                    <a:gd name="connsiteX39" fmla="*/ 184355 w 1205502"/>
                    <a:gd name="connsiteY39" fmla="*/ 474042 h 658397"/>
                    <a:gd name="connsiteX40" fmla="*/ 169606 w 1205502"/>
                    <a:gd name="connsiteY40" fmla="*/ 437171 h 658397"/>
                    <a:gd name="connsiteX41" fmla="*/ 162232 w 1205502"/>
                    <a:gd name="connsiteY41" fmla="*/ 415049 h 658397"/>
                    <a:gd name="connsiteX42" fmla="*/ 125361 w 1205502"/>
                    <a:gd name="connsiteY42" fmla="*/ 378178 h 658397"/>
                    <a:gd name="connsiteX43" fmla="*/ 117987 w 1205502"/>
                    <a:gd name="connsiteY43" fmla="*/ 356055 h 658397"/>
                    <a:gd name="connsiteX44" fmla="*/ 95865 w 1205502"/>
                    <a:gd name="connsiteY44" fmla="*/ 348681 h 658397"/>
                    <a:gd name="connsiteX45" fmla="*/ 81116 w 1205502"/>
                    <a:gd name="connsiteY45" fmla="*/ 333932 h 658397"/>
                    <a:gd name="connsiteX46" fmla="*/ 73742 w 1205502"/>
                    <a:gd name="connsiteY46" fmla="*/ 311810 h 658397"/>
                    <a:gd name="connsiteX47" fmla="*/ 88490 w 1205502"/>
                    <a:gd name="connsiteY47" fmla="*/ 252816 h 658397"/>
                    <a:gd name="connsiteX0" fmla="*/ 0 w 1205502"/>
                    <a:gd name="connsiteY0" fmla="*/ 245442 h 654293"/>
                    <a:gd name="connsiteX1" fmla="*/ 36871 w 1205502"/>
                    <a:gd name="connsiteY1" fmla="*/ 252816 h 654293"/>
                    <a:gd name="connsiteX2" fmla="*/ 81116 w 1205502"/>
                    <a:gd name="connsiteY2" fmla="*/ 274939 h 654293"/>
                    <a:gd name="connsiteX3" fmla="*/ 191729 w 1205502"/>
                    <a:gd name="connsiteY3" fmla="*/ 289687 h 654293"/>
                    <a:gd name="connsiteX4" fmla="*/ 310408 w 1205502"/>
                    <a:gd name="connsiteY4" fmla="*/ 268255 h 654293"/>
                    <a:gd name="connsiteX5" fmla="*/ 352041 w 1205502"/>
                    <a:gd name="connsiteY5" fmla="*/ 231616 h 654293"/>
                    <a:gd name="connsiteX6" fmla="*/ 376314 w 1205502"/>
                    <a:gd name="connsiteY6" fmla="*/ 221169 h 654293"/>
                    <a:gd name="connsiteX7" fmla="*/ 391063 w 1205502"/>
                    <a:gd name="connsiteY7" fmla="*/ 187140 h 654293"/>
                    <a:gd name="connsiteX8" fmla="*/ 405581 w 1205502"/>
                    <a:gd name="connsiteY8" fmla="*/ 186449 h 654293"/>
                    <a:gd name="connsiteX9" fmla="*/ 435077 w 1205502"/>
                    <a:gd name="connsiteY9" fmla="*/ 127455 h 654293"/>
                    <a:gd name="connsiteX10" fmla="*/ 464574 w 1205502"/>
                    <a:gd name="connsiteY10" fmla="*/ 105332 h 654293"/>
                    <a:gd name="connsiteX11" fmla="*/ 471948 w 1205502"/>
                    <a:gd name="connsiteY11" fmla="*/ 83210 h 654293"/>
                    <a:gd name="connsiteX12" fmla="*/ 479323 w 1205502"/>
                    <a:gd name="connsiteY12" fmla="*/ 9468 h 654293"/>
                    <a:gd name="connsiteX13" fmla="*/ 525950 w 1205502"/>
                    <a:gd name="connsiteY13" fmla="*/ 2555 h 654293"/>
                    <a:gd name="connsiteX14" fmla="*/ 540007 w 1205502"/>
                    <a:gd name="connsiteY14" fmla="*/ 38965 h 654293"/>
                    <a:gd name="connsiteX15" fmla="*/ 559977 w 1205502"/>
                    <a:gd name="connsiteY15" fmla="*/ 93887 h 654293"/>
                    <a:gd name="connsiteX16" fmla="*/ 606143 w 1205502"/>
                    <a:gd name="connsiteY16" fmla="*/ 134828 h 654293"/>
                    <a:gd name="connsiteX17" fmla="*/ 631108 w 1205502"/>
                    <a:gd name="connsiteY17" fmla="*/ 174773 h 654293"/>
                    <a:gd name="connsiteX18" fmla="*/ 663216 w 1205502"/>
                    <a:gd name="connsiteY18" fmla="*/ 199738 h 654293"/>
                    <a:gd name="connsiteX19" fmla="*/ 688642 w 1205502"/>
                    <a:gd name="connsiteY19" fmla="*/ 222321 h 654293"/>
                    <a:gd name="connsiteX20" fmla="*/ 713146 w 1205502"/>
                    <a:gd name="connsiteY20" fmla="*/ 239681 h 654293"/>
                    <a:gd name="connsiteX21" fmla="*/ 746944 w 1205502"/>
                    <a:gd name="connsiteY21" fmla="*/ 259423 h 654293"/>
                    <a:gd name="connsiteX22" fmla="*/ 781665 w 1205502"/>
                    <a:gd name="connsiteY22" fmla="*/ 271789 h 654293"/>
                    <a:gd name="connsiteX23" fmla="*/ 820455 w 1205502"/>
                    <a:gd name="connsiteY23" fmla="*/ 300825 h 654293"/>
                    <a:gd name="connsiteX24" fmla="*/ 866315 w 1205502"/>
                    <a:gd name="connsiteY24" fmla="*/ 316034 h 654293"/>
                    <a:gd name="connsiteX25" fmla="*/ 936062 w 1205502"/>
                    <a:gd name="connsiteY25" fmla="*/ 328171 h 654293"/>
                    <a:gd name="connsiteX26" fmla="*/ 1105822 w 1205502"/>
                    <a:gd name="connsiteY26" fmla="*/ 306509 h 654293"/>
                    <a:gd name="connsiteX27" fmla="*/ 1202454 w 1205502"/>
                    <a:gd name="connsiteY27" fmla="*/ 273403 h 654293"/>
                    <a:gd name="connsiteX28" fmla="*/ 1179871 w 1205502"/>
                    <a:gd name="connsiteY28" fmla="*/ 415049 h 654293"/>
                    <a:gd name="connsiteX29" fmla="*/ 1165123 w 1205502"/>
                    <a:gd name="connsiteY29" fmla="*/ 437171 h 654293"/>
                    <a:gd name="connsiteX30" fmla="*/ 1098755 w 1205502"/>
                    <a:gd name="connsiteY30" fmla="*/ 481416 h 654293"/>
                    <a:gd name="connsiteX31" fmla="*/ 921774 w 1205502"/>
                    <a:gd name="connsiteY31" fmla="*/ 577281 h 654293"/>
                    <a:gd name="connsiteX32" fmla="*/ 818536 w 1205502"/>
                    <a:gd name="connsiteY32" fmla="*/ 614152 h 654293"/>
                    <a:gd name="connsiteX33" fmla="*/ 766916 w 1205502"/>
                    <a:gd name="connsiteY33" fmla="*/ 636274 h 654293"/>
                    <a:gd name="connsiteX34" fmla="*/ 639634 w 1205502"/>
                    <a:gd name="connsiteY34" fmla="*/ 570291 h 654293"/>
                    <a:gd name="connsiteX35" fmla="*/ 464574 w 1205502"/>
                    <a:gd name="connsiteY35" fmla="*/ 651023 h 654293"/>
                    <a:gd name="connsiteX36" fmla="*/ 420329 w 1205502"/>
                    <a:gd name="connsiteY36" fmla="*/ 636274 h 654293"/>
                    <a:gd name="connsiteX37" fmla="*/ 339213 w 1205502"/>
                    <a:gd name="connsiteY37" fmla="*/ 592029 h 654293"/>
                    <a:gd name="connsiteX38" fmla="*/ 243348 w 1205502"/>
                    <a:gd name="connsiteY38" fmla="*/ 533036 h 654293"/>
                    <a:gd name="connsiteX39" fmla="*/ 184355 w 1205502"/>
                    <a:gd name="connsiteY39" fmla="*/ 474042 h 654293"/>
                    <a:gd name="connsiteX40" fmla="*/ 169606 w 1205502"/>
                    <a:gd name="connsiteY40" fmla="*/ 437171 h 654293"/>
                    <a:gd name="connsiteX41" fmla="*/ 162232 w 1205502"/>
                    <a:gd name="connsiteY41" fmla="*/ 415049 h 654293"/>
                    <a:gd name="connsiteX42" fmla="*/ 125361 w 1205502"/>
                    <a:gd name="connsiteY42" fmla="*/ 378178 h 654293"/>
                    <a:gd name="connsiteX43" fmla="*/ 117987 w 1205502"/>
                    <a:gd name="connsiteY43" fmla="*/ 356055 h 654293"/>
                    <a:gd name="connsiteX44" fmla="*/ 95865 w 1205502"/>
                    <a:gd name="connsiteY44" fmla="*/ 348681 h 654293"/>
                    <a:gd name="connsiteX45" fmla="*/ 81116 w 1205502"/>
                    <a:gd name="connsiteY45" fmla="*/ 333932 h 654293"/>
                    <a:gd name="connsiteX46" fmla="*/ 73742 w 1205502"/>
                    <a:gd name="connsiteY46" fmla="*/ 311810 h 654293"/>
                    <a:gd name="connsiteX47" fmla="*/ 88490 w 1205502"/>
                    <a:gd name="connsiteY47" fmla="*/ 252816 h 654293"/>
                    <a:gd name="connsiteX0" fmla="*/ 0 w 1205502"/>
                    <a:gd name="connsiteY0" fmla="*/ 245442 h 637703"/>
                    <a:gd name="connsiteX1" fmla="*/ 36871 w 1205502"/>
                    <a:gd name="connsiteY1" fmla="*/ 252816 h 637703"/>
                    <a:gd name="connsiteX2" fmla="*/ 81116 w 1205502"/>
                    <a:gd name="connsiteY2" fmla="*/ 274939 h 637703"/>
                    <a:gd name="connsiteX3" fmla="*/ 191729 w 1205502"/>
                    <a:gd name="connsiteY3" fmla="*/ 289687 h 637703"/>
                    <a:gd name="connsiteX4" fmla="*/ 310408 w 1205502"/>
                    <a:gd name="connsiteY4" fmla="*/ 268255 h 637703"/>
                    <a:gd name="connsiteX5" fmla="*/ 352041 w 1205502"/>
                    <a:gd name="connsiteY5" fmla="*/ 231616 h 637703"/>
                    <a:gd name="connsiteX6" fmla="*/ 376314 w 1205502"/>
                    <a:gd name="connsiteY6" fmla="*/ 221169 h 637703"/>
                    <a:gd name="connsiteX7" fmla="*/ 391063 w 1205502"/>
                    <a:gd name="connsiteY7" fmla="*/ 187140 h 637703"/>
                    <a:gd name="connsiteX8" fmla="*/ 405581 w 1205502"/>
                    <a:gd name="connsiteY8" fmla="*/ 186449 h 637703"/>
                    <a:gd name="connsiteX9" fmla="*/ 435077 w 1205502"/>
                    <a:gd name="connsiteY9" fmla="*/ 127455 h 637703"/>
                    <a:gd name="connsiteX10" fmla="*/ 464574 w 1205502"/>
                    <a:gd name="connsiteY10" fmla="*/ 105332 h 637703"/>
                    <a:gd name="connsiteX11" fmla="*/ 471948 w 1205502"/>
                    <a:gd name="connsiteY11" fmla="*/ 83210 h 637703"/>
                    <a:gd name="connsiteX12" fmla="*/ 479323 w 1205502"/>
                    <a:gd name="connsiteY12" fmla="*/ 9468 h 637703"/>
                    <a:gd name="connsiteX13" fmla="*/ 525950 w 1205502"/>
                    <a:gd name="connsiteY13" fmla="*/ 2555 h 637703"/>
                    <a:gd name="connsiteX14" fmla="*/ 540007 w 1205502"/>
                    <a:gd name="connsiteY14" fmla="*/ 38965 h 637703"/>
                    <a:gd name="connsiteX15" fmla="*/ 559977 w 1205502"/>
                    <a:gd name="connsiteY15" fmla="*/ 93887 h 637703"/>
                    <a:gd name="connsiteX16" fmla="*/ 606143 w 1205502"/>
                    <a:gd name="connsiteY16" fmla="*/ 134828 h 637703"/>
                    <a:gd name="connsiteX17" fmla="*/ 631108 w 1205502"/>
                    <a:gd name="connsiteY17" fmla="*/ 174773 h 637703"/>
                    <a:gd name="connsiteX18" fmla="*/ 663216 w 1205502"/>
                    <a:gd name="connsiteY18" fmla="*/ 199738 h 637703"/>
                    <a:gd name="connsiteX19" fmla="*/ 688642 w 1205502"/>
                    <a:gd name="connsiteY19" fmla="*/ 222321 h 637703"/>
                    <a:gd name="connsiteX20" fmla="*/ 713146 w 1205502"/>
                    <a:gd name="connsiteY20" fmla="*/ 239681 h 637703"/>
                    <a:gd name="connsiteX21" fmla="*/ 746944 w 1205502"/>
                    <a:gd name="connsiteY21" fmla="*/ 259423 h 637703"/>
                    <a:gd name="connsiteX22" fmla="*/ 781665 w 1205502"/>
                    <a:gd name="connsiteY22" fmla="*/ 271789 h 637703"/>
                    <a:gd name="connsiteX23" fmla="*/ 820455 w 1205502"/>
                    <a:gd name="connsiteY23" fmla="*/ 300825 h 637703"/>
                    <a:gd name="connsiteX24" fmla="*/ 866315 w 1205502"/>
                    <a:gd name="connsiteY24" fmla="*/ 316034 h 637703"/>
                    <a:gd name="connsiteX25" fmla="*/ 936062 w 1205502"/>
                    <a:gd name="connsiteY25" fmla="*/ 328171 h 637703"/>
                    <a:gd name="connsiteX26" fmla="*/ 1105822 w 1205502"/>
                    <a:gd name="connsiteY26" fmla="*/ 306509 h 637703"/>
                    <a:gd name="connsiteX27" fmla="*/ 1202454 w 1205502"/>
                    <a:gd name="connsiteY27" fmla="*/ 273403 h 637703"/>
                    <a:gd name="connsiteX28" fmla="*/ 1179871 w 1205502"/>
                    <a:gd name="connsiteY28" fmla="*/ 415049 h 637703"/>
                    <a:gd name="connsiteX29" fmla="*/ 1165123 w 1205502"/>
                    <a:gd name="connsiteY29" fmla="*/ 437171 h 637703"/>
                    <a:gd name="connsiteX30" fmla="*/ 1098755 w 1205502"/>
                    <a:gd name="connsiteY30" fmla="*/ 481416 h 637703"/>
                    <a:gd name="connsiteX31" fmla="*/ 921774 w 1205502"/>
                    <a:gd name="connsiteY31" fmla="*/ 577281 h 637703"/>
                    <a:gd name="connsiteX32" fmla="*/ 818536 w 1205502"/>
                    <a:gd name="connsiteY32" fmla="*/ 614152 h 637703"/>
                    <a:gd name="connsiteX33" fmla="*/ 766916 w 1205502"/>
                    <a:gd name="connsiteY33" fmla="*/ 636274 h 637703"/>
                    <a:gd name="connsiteX34" fmla="*/ 639634 w 1205502"/>
                    <a:gd name="connsiteY34" fmla="*/ 570291 h 637703"/>
                    <a:gd name="connsiteX35" fmla="*/ 414568 w 1205502"/>
                    <a:gd name="connsiteY35" fmla="*/ 551011 h 637703"/>
                    <a:gd name="connsiteX36" fmla="*/ 420329 w 1205502"/>
                    <a:gd name="connsiteY36" fmla="*/ 636274 h 637703"/>
                    <a:gd name="connsiteX37" fmla="*/ 339213 w 1205502"/>
                    <a:gd name="connsiteY37" fmla="*/ 592029 h 637703"/>
                    <a:gd name="connsiteX38" fmla="*/ 243348 w 1205502"/>
                    <a:gd name="connsiteY38" fmla="*/ 533036 h 637703"/>
                    <a:gd name="connsiteX39" fmla="*/ 184355 w 1205502"/>
                    <a:gd name="connsiteY39" fmla="*/ 474042 h 637703"/>
                    <a:gd name="connsiteX40" fmla="*/ 169606 w 1205502"/>
                    <a:gd name="connsiteY40" fmla="*/ 437171 h 637703"/>
                    <a:gd name="connsiteX41" fmla="*/ 162232 w 1205502"/>
                    <a:gd name="connsiteY41" fmla="*/ 415049 h 637703"/>
                    <a:gd name="connsiteX42" fmla="*/ 125361 w 1205502"/>
                    <a:gd name="connsiteY42" fmla="*/ 378178 h 637703"/>
                    <a:gd name="connsiteX43" fmla="*/ 117987 w 1205502"/>
                    <a:gd name="connsiteY43" fmla="*/ 356055 h 637703"/>
                    <a:gd name="connsiteX44" fmla="*/ 95865 w 1205502"/>
                    <a:gd name="connsiteY44" fmla="*/ 348681 h 637703"/>
                    <a:gd name="connsiteX45" fmla="*/ 81116 w 1205502"/>
                    <a:gd name="connsiteY45" fmla="*/ 333932 h 637703"/>
                    <a:gd name="connsiteX46" fmla="*/ 73742 w 1205502"/>
                    <a:gd name="connsiteY46" fmla="*/ 311810 h 637703"/>
                    <a:gd name="connsiteX47" fmla="*/ 88490 w 1205502"/>
                    <a:gd name="connsiteY47" fmla="*/ 252816 h 637703"/>
                    <a:gd name="connsiteX0" fmla="*/ 0 w 1205502"/>
                    <a:gd name="connsiteY0" fmla="*/ 245442 h 637703"/>
                    <a:gd name="connsiteX1" fmla="*/ 36871 w 1205502"/>
                    <a:gd name="connsiteY1" fmla="*/ 252816 h 637703"/>
                    <a:gd name="connsiteX2" fmla="*/ 81116 w 1205502"/>
                    <a:gd name="connsiteY2" fmla="*/ 274939 h 637703"/>
                    <a:gd name="connsiteX3" fmla="*/ 191729 w 1205502"/>
                    <a:gd name="connsiteY3" fmla="*/ 289687 h 637703"/>
                    <a:gd name="connsiteX4" fmla="*/ 303265 w 1205502"/>
                    <a:gd name="connsiteY4" fmla="*/ 263492 h 637703"/>
                    <a:gd name="connsiteX5" fmla="*/ 352041 w 1205502"/>
                    <a:gd name="connsiteY5" fmla="*/ 231616 h 637703"/>
                    <a:gd name="connsiteX6" fmla="*/ 376314 w 1205502"/>
                    <a:gd name="connsiteY6" fmla="*/ 221169 h 637703"/>
                    <a:gd name="connsiteX7" fmla="*/ 391063 w 1205502"/>
                    <a:gd name="connsiteY7" fmla="*/ 187140 h 637703"/>
                    <a:gd name="connsiteX8" fmla="*/ 405581 w 1205502"/>
                    <a:gd name="connsiteY8" fmla="*/ 186449 h 637703"/>
                    <a:gd name="connsiteX9" fmla="*/ 435077 w 1205502"/>
                    <a:gd name="connsiteY9" fmla="*/ 127455 h 637703"/>
                    <a:gd name="connsiteX10" fmla="*/ 464574 w 1205502"/>
                    <a:gd name="connsiteY10" fmla="*/ 105332 h 637703"/>
                    <a:gd name="connsiteX11" fmla="*/ 471948 w 1205502"/>
                    <a:gd name="connsiteY11" fmla="*/ 83210 h 637703"/>
                    <a:gd name="connsiteX12" fmla="*/ 479323 w 1205502"/>
                    <a:gd name="connsiteY12" fmla="*/ 9468 h 637703"/>
                    <a:gd name="connsiteX13" fmla="*/ 525950 w 1205502"/>
                    <a:gd name="connsiteY13" fmla="*/ 2555 h 637703"/>
                    <a:gd name="connsiteX14" fmla="*/ 540007 w 1205502"/>
                    <a:gd name="connsiteY14" fmla="*/ 38965 h 637703"/>
                    <a:gd name="connsiteX15" fmla="*/ 559977 w 1205502"/>
                    <a:gd name="connsiteY15" fmla="*/ 93887 h 637703"/>
                    <a:gd name="connsiteX16" fmla="*/ 606143 w 1205502"/>
                    <a:gd name="connsiteY16" fmla="*/ 134828 h 637703"/>
                    <a:gd name="connsiteX17" fmla="*/ 631108 w 1205502"/>
                    <a:gd name="connsiteY17" fmla="*/ 174773 h 637703"/>
                    <a:gd name="connsiteX18" fmla="*/ 663216 w 1205502"/>
                    <a:gd name="connsiteY18" fmla="*/ 199738 h 637703"/>
                    <a:gd name="connsiteX19" fmla="*/ 688642 w 1205502"/>
                    <a:gd name="connsiteY19" fmla="*/ 222321 h 637703"/>
                    <a:gd name="connsiteX20" fmla="*/ 713146 w 1205502"/>
                    <a:gd name="connsiteY20" fmla="*/ 239681 h 637703"/>
                    <a:gd name="connsiteX21" fmla="*/ 746944 w 1205502"/>
                    <a:gd name="connsiteY21" fmla="*/ 259423 h 637703"/>
                    <a:gd name="connsiteX22" fmla="*/ 781665 w 1205502"/>
                    <a:gd name="connsiteY22" fmla="*/ 271789 h 637703"/>
                    <a:gd name="connsiteX23" fmla="*/ 820455 w 1205502"/>
                    <a:gd name="connsiteY23" fmla="*/ 300825 h 637703"/>
                    <a:gd name="connsiteX24" fmla="*/ 866315 w 1205502"/>
                    <a:gd name="connsiteY24" fmla="*/ 316034 h 637703"/>
                    <a:gd name="connsiteX25" fmla="*/ 936062 w 1205502"/>
                    <a:gd name="connsiteY25" fmla="*/ 328171 h 637703"/>
                    <a:gd name="connsiteX26" fmla="*/ 1105822 w 1205502"/>
                    <a:gd name="connsiteY26" fmla="*/ 306509 h 637703"/>
                    <a:gd name="connsiteX27" fmla="*/ 1202454 w 1205502"/>
                    <a:gd name="connsiteY27" fmla="*/ 273403 h 637703"/>
                    <a:gd name="connsiteX28" fmla="*/ 1179871 w 1205502"/>
                    <a:gd name="connsiteY28" fmla="*/ 415049 h 637703"/>
                    <a:gd name="connsiteX29" fmla="*/ 1165123 w 1205502"/>
                    <a:gd name="connsiteY29" fmla="*/ 437171 h 637703"/>
                    <a:gd name="connsiteX30" fmla="*/ 1098755 w 1205502"/>
                    <a:gd name="connsiteY30" fmla="*/ 481416 h 637703"/>
                    <a:gd name="connsiteX31" fmla="*/ 921774 w 1205502"/>
                    <a:gd name="connsiteY31" fmla="*/ 577281 h 637703"/>
                    <a:gd name="connsiteX32" fmla="*/ 818536 w 1205502"/>
                    <a:gd name="connsiteY32" fmla="*/ 614152 h 637703"/>
                    <a:gd name="connsiteX33" fmla="*/ 766916 w 1205502"/>
                    <a:gd name="connsiteY33" fmla="*/ 636274 h 637703"/>
                    <a:gd name="connsiteX34" fmla="*/ 639634 w 1205502"/>
                    <a:gd name="connsiteY34" fmla="*/ 570291 h 637703"/>
                    <a:gd name="connsiteX35" fmla="*/ 414568 w 1205502"/>
                    <a:gd name="connsiteY35" fmla="*/ 551011 h 637703"/>
                    <a:gd name="connsiteX36" fmla="*/ 420329 w 1205502"/>
                    <a:gd name="connsiteY36" fmla="*/ 636274 h 637703"/>
                    <a:gd name="connsiteX37" fmla="*/ 339213 w 1205502"/>
                    <a:gd name="connsiteY37" fmla="*/ 592029 h 637703"/>
                    <a:gd name="connsiteX38" fmla="*/ 243348 w 1205502"/>
                    <a:gd name="connsiteY38" fmla="*/ 533036 h 637703"/>
                    <a:gd name="connsiteX39" fmla="*/ 184355 w 1205502"/>
                    <a:gd name="connsiteY39" fmla="*/ 474042 h 637703"/>
                    <a:gd name="connsiteX40" fmla="*/ 169606 w 1205502"/>
                    <a:gd name="connsiteY40" fmla="*/ 437171 h 637703"/>
                    <a:gd name="connsiteX41" fmla="*/ 162232 w 1205502"/>
                    <a:gd name="connsiteY41" fmla="*/ 415049 h 637703"/>
                    <a:gd name="connsiteX42" fmla="*/ 125361 w 1205502"/>
                    <a:gd name="connsiteY42" fmla="*/ 378178 h 637703"/>
                    <a:gd name="connsiteX43" fmla="*/ 117987 w 1205502"/>
                    <a:gd name="connsiteY43" fmla="*/ 356055 h 637703"/>
                    <a:gd name="connsiteX44" fmla="*/ 95865 w 1205502"/>
                    <a:gd name="connsiteY44" fmla="*/ 348681 h 637703"/>
                    <a:gd name="connsiteX45" fmla="*/ 81116 w 1205502"/>
                    <a:gd name="connsiteY45" fmla="*/ 333932 h 637703"/>
                    <a:gd name="connsiteX46" fmla="*/ 73742 w 1205502"/>
                    <a:gd name="connsiteY46" fmla="*/ 311810 h 637703"/>
                    <a:gd name="connsiteX47" fmla="*/ 88490 w 1205502"/>
                    <a:gd name="connsiteY47" fmla="*/ 252816 h 637703"/>
                    <a:gd name="connsiteX0" fmla="*/ 0 w 1205502"/>
                    <a:gd name="connsiteY0" fmla="*/ 245442 h 637703"/>
                    <a:gd name="connsiteX1" fmla="*/ 36871 w 1205502"/>
                    <a:gd name="connsiteY1" fmla="*/ 252816 h 637703"/>
                    <a:gd name="connsiteX2" fmla="*/ 81116 w 1205502"/>
                    <a:gd name="connsiteY2" fmla="*/ 274939 h 637703"/>
                    <a:gd name="connsiteX3" fmla="*/ 191729 w 1205502"/>
                    <a:gd name="connsiteY3" fmla="*/ 289687 h 637703"/>
                    <a:gd name="connsiteX4" fmla="*/ 303265 w 1205502"/>
                    <a:gd name="connsiteY4" fmla="*/ 263492 h 637703"/>
                    <a:gd name="connsiteX5" fmla="*/ 352041 w 1205502"/>
                    <a:gd name="connsiteY5" fmla="*/ 231616 h 637703"/>
                    <a:gd name="connsiteX6" fmla="*/ 376314 w 1205502"/>
                    <a:gd name="connsiteY6" fmla="*/ 221169 h 637703"/>
                    <a:gd name="connsiteX7" fmla="*/ 391063 w 1205502"/>
                    <a:gd name="connsiteY7" fmla="*/ 187140 h 637703"/>
                    <a:gd name="connsiteX8" fmla="*/ 405581 w 1205502"/>
                    <a:gd name="connsiteY8" fmla="*/ 186449 h 637703"/>
                    <a:gd name="connsiteX9" fmla="*/ 435077 w 1205502"/>
                    <a:gd name="connsiteY9" fmla="*/ 127455 h 637703"/>
                    <a:gd name="connsiteX10" fmla="*/ 464574 w 1205502"/>
                    <a:gd name="connsiteY10" fmla="*/ 105332 h 637703"/>
                    <a:gd name="connsiteX11" fmla="*/ 471948 w 1205502"/>
                    <a:gd name="connsiteY11" fmla="*/ 83210 h 637703"/>
                    <a:gd name="connsiteX12" fmla="*/ 479323 w 1205502"/>
                    <a:gd name="connsiteY12" fmla="*/ 9468 h 637703"/>
                    <a:gd name="connsiteX13" fmla="*/ 525950 w 1205502"/>
                    <a:gd name="connsiteY13" fmla="*/ 2555 h 637703"/>
                    <a:gd name="connsiteX14" fmla="*/ 540007 w 1205502"/>
                    <a:gd name="connsiteY14" fmla="*/ 38965 h 637703"/>
                    <a:gd name="connsiteX15" fmla="*/ 569502 w 1205502"/>
                    <a:gd name="connsiteY15" fmla="*/ 93887 h 637703"/>
                    <a:gd name="connsiteX16" fmla="*/ 606143 w 1205502"/>
                    <a:gd name="connsiteY16" fmla="*/ 134828 h 637703"/>
                    <a:gd name="connsiteX17" fmla="*/ 631108 w 1205502"/>
                    <a:gd name="connsiteY17" fmla="*/ 174773 h 637703"/>
                    <a:gd name="connsiteX18" fmla="*/ 663216 w 1205502"/>
                    <a:gd name="connsiteY18" fmla="*/ 199738 h 637703"/>
                    <a:gd name="connsiteX19" fmla="*/ 688642 w 1205502"/>
                    <a:gd name="connsiteY19" fmla="*/ 222321 h 637703"/>
                    <a:gd name="connsiteX20" fmla="*/ 713146 w 1205502"/>
                    <a:gd name="connsiteY20" fmla="*/ 239681 h 637703"/>
                    <a:gd name="connsiteX21" fmla="*/ 746944 w 1205502"/>
                    <a:gd name="connsiteY21" fmla="*/ 259423 h 637703"/>
                    <a:gd name="connsiteX22" fmla="*/ 781665 w 1205502"/>
                    <a:gd name="connsiteY22" fmla="*/ 271789 h 637703"/>
                    <a:gd name="connsiteX23" fmla="*/ 820455 w 1205502"/>
                    <a:gd name="connsiteY23" fmla="*/ 300825 h 637703"/>
                    <a:gd name="connsiteX24" fmla="*/ 866315 w 1205502"/>
                    <a:gd name="connsiteY24" fmla="*/ 316034 h 637703"/>
                    <a:gd name="connsiteX25" fmla="*/ 936062 w 1205502"/>
                    <a:gd name="connsiteY25" fmla="*/ 328171 h 637703"/>
                    <a:gd name="connsiteX26" fmla="*/ 1105822 w 1205502"/>
                    <a:gd name="connsiteY26" fmla="*/ 306509 h 637703"/>
                    <a:gd name="connsiteX27" fmla="*/ 1202454 w 1205502"/>
                    <a:gd name="connsiteY27" fmla="*/ 273403 h 637703"/>
                    <a:gd name="connsiteX28" fmla="*/ 1179871 w 1205502"/>
                    <a:gd name="connsiteY28" fmla="*/ 415049 h 637703"/>
                    <a:gd name="connsiteX29" fmla="*/ 1165123 w 1205502"/>
                    <a:gd name="connsiteY29" fmla="*/ 437171 h 637703"/>
                    <a:gd name="connsiteX30" fmla="*/ 1098755 w 1205502"/>
                    <a:gd name="connsiteY30" fmla="*/ 481416 h 637703"/>
                    <a:gd name="connsiteX31" fmla="*/ 921774 w 1205502"/>
                    <a:gd name="connsiteY31" fmla="*/ 577281 h 637703"/>
                    <a:gd name="connsiteX32" fmla="*/ 818536 w 1205502"/>
                    <a:gd name="connsiteY32" fmla="*/ 614152 h 637703"/>
                    <a:gd name="connsiteX33" fmla="*/ 766916 w 1205502"/>
                    <a:gd name="connsiteY33" fmla="*/ 636274 h 637703"/>
                    <a:gd name="connsiteX34" fmla="*/ 639634 w 1205502"/>
                    <a:gd name="connsiteY34" fmla="*/ 570291 h 637703"/>
                    <a:gd name="connsiteX35" fmla="*/ 414568 w 1205502"/>
                    <a:gd name="connsiteY35" fmla="*/ 551011 h 637703"/>
                    <a:gd name="connsiteX36" fmla="*/ 420329 w 1205502"/>
                    <a:gd name="connsiteY36" fmla="*/ 636274 h 637703"/>
                    <a:gd name="connsiteX37" fmla="*/ 339213 w 1205502"/>
                    <a:gd name="connsiteY37" fmla="*/ 592029 h 637703"/>
                    <a:gd name="connsiteX38" fmla="*/ 243348 w 1205502"/>
                    <a:gd name="connsiteY38" fmla="*/ 533036 h 637703"/>
                    <a:gd name="connsiteX39" fmla="*/ 184355 w 1205502"/>
                    <a:gd name="connsiteY39" fmla="*/ 474042 h 637703"/>
                    <a:gd name="connsiteX40" fmla="*/ 169606 w 1205502"/>
                    <a:gd name="connsiteY40" fmla="*/ 437171 h 637703"/>
                    <a:gd name="connsiteX41" fmla="*/ 162232 w 1205502"/>
                    <a:gd name="connsiteY41" fmla="*/ 415049 h 637703"/>
                    <a:gd name="connsiteX42" fmla="*/ 125361 w 1205502"/>
                    <a:gd name="connsiteY42" fmla="*/ 378178 h 637703"/>
                    <a:gd name="connsiteX43" fmla="*/ 117987 w 1205502"/>
                    <a:gd name="connsiteY43" fmla="*/ 356055 h 637703"/>
                    <a:gd name="connsiteX44" fmla="*/ 95865 w 1205502"/>
                    <a:gd name="connsiteY44" fmla="*/ 348681 h 637703"/>
                    <a:gd name="connsiteX45" fmla="*/ 81116 w 1205502"/>
                    <a:gd name="connsiteY45" fmla="*/ 333932 h 637703"/>
                    <a:gd name="connsiteX46" fmla="*/ 73742 w 1205502"/>
                    <a:gd name="connsiteY46" fmla="*/ 311810 h 637703"/>
                    <a:gd name="connsiteX47" fmla="*/ 88490 w 1205502"/>
                    <a:gd name="connsiteY47" fmla="*/ 252816 h 637703"/>
                    <a:gd name="connsiteX0" fmla="*/ 0 w 1205502"/>
                    <a:gd name="connsiteY0" fmla="*/ 245442 h 637703"/>
                    <a:gd name="connsiteX1" fmla="*/ 36871 w 1205502"/>
                    <a:gd name="connsiteY1" fmla="*/ 252816 h 637703"/>
                    <a:gd name="connsiteX2" fmla="*/ 81116 w 1205502"/>
                    <a:gd name="connsiteY2" fmla="*/ 274939 h 637703"/>
                    <a:gd name="connsiteX3" fmla="*/ 191729 w 1205502"/>
                    <a:gd name="connsiteY3" fmla="*/ 289687 h 637703"/>
                    <a:gd name="connsiteX4" fmla="*/ 303265 w 1205502"/>
                    <a:gd name="connsiteY4" fmla="*/ 263492 h 637703"/>
                    <a:gd name="connsiteX5" fmla="*/ 352041 w 1205502"/>
                    <a:gd name="connsiteY5" fmla="*/ 231616 h 637703"/>
                    <a:gd name="connsiteX6" fmla="*/ 376314 w 1205502"/>
                    <a:gd name="connsiteY6" fmla="*/ 221169 h 637703"/>
                    <a:gd name="connsiteX7" fmla="*/ 391063 w 1205502"/>
                    <a:gd name="connsiteY7" fmla="*/ 187140 h 637703"/>
                    <a:gd name="connsiteX8" fmla="*/ 405581 w 1205502"/>
                    <a:gd name="connsiteY8" fmla="*/ 186449 h 637703"/>
                    <a:gd name="connsiteX9" fmla="*/ 435077 w 1205502"/>
                    <a:gd name="connsiteY9" fmla="*/ 127455 h 637703"/>
                    <a:gd name="connsiteX10" fmla="*/ 464574 w 1205502"/>
                    <a:gd name="connsiteY10" fmla="*/ 105332 h 637703"/>
                    <a:gd name="connsiteX11" fmla="*/ 460041 w 1205502"/>
                    <a:gd name="connsiteY11" fmla="*/ 83210 h 637703"/>
                    <a:gd name="connsiteX12" fmla="*/ 479323 w 1205502"/>
                    <a:gd name="connsiteY12" fmla="*/ 9468 h 637703"/>
                    <a:gd name="connsiteX13" fmla="*/ 525950 w 1205502"/>
                    <a:gd name="connsiteY13" fmla="*/ 2555 h 637703"/>
                    <a:gd name="connsiteX14" fmla="*/ 540007 w 1205502"/>
                    <a:gd name="connsiteY14" fmla="*/ 38965 h 637703"/>
                    <a:gd name="connsiteX15" fmla="*/ 569502 w 1205502"/>
                    <a:gd name="connsiteY15" fmla="*/ 93887 h 637703"/>
                    <a:gd name="connsiteX16" fmla="*/ 606143 w 1205502"/>
                    <a:gd name="connsiteY16" fmla="*/ 134828 h 637703"/>
                    <a:gd name="connsiteX17" fmla="*/ 631108 w 1205502"/>
                    <a:gd name="connsiteY17" fmla="*/ 174773 h 637703"/>
                    <a:gd name="connsiteX18" fmla="*/ 663216 w 1205502"/>
                    <a:gd name="connsiteY18" fmla="*/ 199738 h 637703"/>
                    <a:gd name="connsiteX19" fmla="*/ 688642 w 1205502"/>
                    <a:gd name="connsiteY19" fmla="*/ 222321 h 637703"/>
                    <a:gd name="connsiteX20" fmla="*/ 713146 w 1205502"/>
                    <a:gd name="connsiteY20" fmla="*/ 239681 h 637703"/>
                    <a:gd name="connsiteX21" fmla="*/ 746944 w 1205502"/>
                    <a:gd name="connsiteY21" fmla="*/ 259423 h 637703"/>
                    <a:gd name="connsiteX22" fmla="*/ 781665 w 1205502"/>
                    <a:gd name="connsiteY22" fmla="*/ 271789 h 637703"/>
                    <a:gd name="connsiteX23" fmla="*/ 820455 w 1205502"/>
                    <a:gd name="connsiteY23" fmla="*/ 300825 h 637703"/>
                    <a:gd name="connsiteX24" fmla="*/ 866315 w 1205502"/>
                    <a:gd name="connsiteY24" fmla="*/ 316034 h 637703"/>
                    <a:gd name="connsiteX25" fmla="*/ 936062 w 1205502"/>
                    <a:gd name="connsiteY25" fmla="*/ 328171 h 637703"/>
                    <a:gd name="connsiteX26" fmla="*/ 1105822 w 1205502"/>
                    <a:gd name="connsiteY26" fmla="*/ 306509 h 637703"/>
                    <a:gd name="connsiteX27" fmla="*/ 1202454 w 1205502"/>
                    <a:gd name="connsiteY27" fmla="*/ 273403 h 637703"/>
                    <a:gd name="connsiteX28" fmla="*/ 1179871 w 1205502"/>
                    <a:gd name="connsiteY28" fmla="*/ 415049 h 637703"/>
                    <a:gd name="connsiteX29" fmla="*/ 1165123 w 1205502"/>
                    <a:gd name="connsiteY29" fmla="*/ 437171 h 637703"/>
                    <a:gd name="connsiteX30" fmla="*/ 1098755 w 1205502"/>
                    <a:gd name="connsiteY30" fmla="*/ 481416 h 637703"/>
                    <a:gd name="connsiteX31" fmla="*/ 921774 w 1205502"/>
                    <a:gd name="connsiteY31" fmla="*/ 577281 h 637703"/>
                    <a:gd name="connsiteX32" fmla="*/ 818536 w 1205502"/>
                    <a:gd name="connsiteY32" fmla="*/ 614152 h 637703"/>
                    <a:gd name="connsiteX33" fmla="*/ 766916 w 1205502"/>
                    <a:gd name="connsiteY33" fmla="*/ 636274 h 637703"/>
                    <a:gd name="connsiteX34" fmla="*/ 639634 w 1205502"/>
                    <a:gd name="connsiteY34" fmla="*/ 570291 h 637703"/>
                    <a:gd name="connsiteX35" fmla="*/ 414568 w 1205502"/>
                    <a:gd name="connsiteY35" fmla="*/ 551011 h 637703"/>
                    <a:gd name="connsiteX36" fmla="*/ 420329 w 1205502"/>
                    <a:gd name="connsiteY36" fmla="*/ 636274 h 637703"/>
                    <a:gd name="connsiteX37" fmla="*/ 339213 w 1205502"/>
                    <a:gd name="connsiteY37" fmla="*/ 592029 h 637703"/>
                    <a:gd name="connsiteX38" fmla="*/ 243348 w 1205502"/>
                    <a:gd name="connsiteY38" fmla="*/ 533036 h 637703"/>
                    <a:gd name="connsiteX39" fmla="*/ 184355 w 1205502"/>
                    <a:gd name="connsiteY39" fmla="*/ 474042 h 637703"/>
                    <a:gd name="connsiteX40" fmla="*/ 169606 w 1205502"/>
                    <a:gd name="connsiteY40" fmla="*/ 437171 h 637703"/>
                    <a:gd name="connsiteX41" fmla="*/ 162232 w 1205502"/>
                    <a:gd name="connsiteY41" fmla="*/ 415049 h 637703"/>
                    <a:gd name="connsiteX42" fmla="*/ 125361 w 1205502"/>
                    <a:gd name="connsiteY42" fmla="*/ 378178 h 637703"/>
                    <a:gd name="connsiteX43" fmla="*/ 117987 w 1205502"/>
                    <a:gd name="connsiteY43" fmla="*/ 356055 h 637703"/>
                    <a:gd name="connsiteX44" fmla="*/ 95865 w 1205502"/>
                    <a:gd name="connsiteY44" fmla="*/ 348681 h 637703"/>
                    <a:gd name="connsiteX45" fmla="*/ 81116 w 1205502"/>
                    <a:gd name="connsiteY45" fmla="*/ 333932 h 637703"/>
                    <a:gd name="connsiteX46" fmla="*/ 73742 w 1205502"/>
                    <a:gd name="connsiteY46" fmla="*/ 311810 h 637703"/>
                    <a:gd name="connsiteX47" fmla="*/ 88490 w 1205502"/>
                    <a:gd name="connsiteY47" fmla="*/ 252816 h 637703"/>
                    <a:gd name="connsiteX0" fmla="*/ 0 w 1205502"/>
                    <a:gd name="connsiteY0" fmla="*/ 245577 h 637838"/>
                    <a:gd name="connsiteX1" fmla="*/ 36871 w 1205502"/>
                    <a:gd name="connsiteY1" fmla="*/ 252951 h 637838"/>
                    <a:gd name="connsiteX2" fmla="*/ 81116 w 1205502"/>
                    <a:gd name="connsiteY2" fmla="*/ 275074 h 637838"/>
                    <a:gd name="connsiteX3" fmla="*/ 191729 w 1205502"/>
                    <a:gd name="connsiteY3" fmla="*/ 289822 h 637838"/>
                    <a:gd name="connsiteX4" fmla="*/ 303265 w 1205502"/>
                    <a:gd name="connsiteY4" fmla="*/ 263627 h 637838"/>
                    <a:gd name="connsiteX5" fmla="*/ 352041 w 1205502"/>
                    <a:gd name="connsiteY5" fmla="*/ 231751 h 637838"/>
                    <a:gd name="connsiteX6" fmla="*/ 376314 w 1205502"/>
                    <a:gd name="connsiteY6" fmla="*/ 221304 h 637838"/>
                    <a:gd name="connsiteX7" fmla="*/ 391063 w 1205502"/>
                    <a:gd name="connsiteY7" fmla="*/ 187275 h 637838"/>
                    <a:gd name="connsiteX8" fmla="*/ 405581 w 1205502"/>
                    <a:gd name="connsiteY8" fmla="*/ 186584 h 637838"/>
                    <a:gd name="connsiteX9" fmla="*/ 435077 w 1205502"/>
                    <a:gd name="connsiteY9" fmla="*/ 127590 h 637838"/>
                    <a:gd name="connsiteX10" fmla="*/ 464574 w 1205502"/>
                    <a:gd name="connsiteY10" fmla="*/ 105467 h 637838"/>
                    <a:gd name="connsiteX11" fmla="*/ 455278 w 1205502"/>
                    <a:gd name="connsiteY11" fmla="*/ 85726 h 637838"/>
                    <a:gd name="connsiteX12" fmla="*/ 479323 w 1205502"/>
                    <a:gd name="connsiteY12" fmla="*/ 9603 h 637838"/>
                    <a:gd name="connsiteX13" fmla="*/ 525950 w 1205502"/>
                    <a:gd name="connsiteY13" fmla="*/ 2690 h 637838"/>
                    <a:gd name="connsiteX14" fmla="*/ 540007 w 1205502"/>
                    <a:gd name="connsiteY14" fmla="*/ 39100 h 637838"/>
                    <a:gd name="connsiteX15" fmla="*/ 569502 w 1205502"/>
                    <a:gd name="connsiteY15" fmla="*/ 94022 h 637838"/>
                    <a:gd name="connsiteX16" fmla="*/ 606143 w 1205502"/>
                    <a:gd name="connsiteY16" fmla="*/ 134963 h 637838"/>
                    <a:gd name="connsiteX17" fmla="*/ 631108 w 1205502"/>
                    <a:gd name="connsiteY17" fmla="*/ 174908 h 637838"/>
                    <a:gd name="connsiteX18" fmla="*/ 663216 w 1205502"/>
                    <a:gd name="connsiteY18" fmla="*/ 199873 h 637838"/>
                    <a:gd name="connsiteX19" fmla="*/ 688642 w 1205502"/>
                    <a:gd name="connsiteY19" fmla="*/ 222456 h 637838"/>
                    <a:gd name="connsiteX20" fmla="*/ 713146 w 1205502"/>
                    <a:gd name="connsiteY20" fmla="*/ 239816 h 637838"/>
                    <a:gd name="connsiteX21" fmla="*/ 746944 w 1205502"/>
                    <a:gd name="connsiteY21" fmla="*/ 259558 h 637838"/>
                    <a:gd name="connsiteX22" fmla="*/ 781665 w 1205502"/>
                    <a:gd name="connsiteY22" fmla="*/ 271924 h 637838"/>
                    <a:gd name="connsiteX23" fmla="*/ 820455 w 1205502"/>
                    <a:gd name="connsiteY23" fmla="*/ 300960 h 637838"/>
                    <a:gd name="connsiteX24" fmla="*/ 866315 w 1205502"/>
                    <a:gd name="connsiteY24" fmla="*/ 316169 h 637838"/>
                    <a:gd name="connsiteX25" fmla="*/ 936062 w 1205502"/>
                    <a:gd name="connsiteY25" fmla="*/ 328306 h 637838"/>
                    <a:gd name="connsiteX26" fmla="*/ 1105822 w 1205502"/>
                    <a:gd name="connsiteY26" fmla="*/ 306644 h 637838"/>
                    <a:gd name="connsiteX27" fmla="*/ 1202454 w 1205502"/>
                    <a:gd name="connsiteY27" fmla="*/ 273538 h 637838"/>
                    <a:gd name="connsiteX28" fmla="*/ 1179871 w 1205502"/>
                    <a:gd name="connsiteY28" fmla="*/ 415184 h 637838"/>
                    <a:gd name="connsiteX29" fmla="*/ 1165123 w 1205502"/>
                    <a:gd name="connsiteY29" fmla="*/ 437306 h 637838"/>
                    <a:gd name="connsiteX30" fmla="*/ 1098755 w 1205502"/>
                    <a:gd name="connsiteY30" fmla="*/ 481551 h 637838"/>
                    <a:gd name="connsiteX31" fmla="*/ 921774 w 1205502"/>
                    <a:gd name="connsiteY31" fmla="*/ 577416 h 637838"/>
                    <a:gd name="connsiteX32" fmla="*/ 818536 w 1205502"/>
                    <a:gd name="connsiteY32" fmla="*/ 614287 h 637838"/>
                    <a:gd name="connsiteX33" fmla="*/ 766916 w 1205502"/>
                    <a:gd name="connsiteY33" fmla="*/ 636409 h 637838"/>
                    <a:gd name="connsiteX34" fmla="*/ 639634 w 1205502"/>
                    <a:gd name="connsiteY34" fmla="*/ 570426 h 637838"/>
                    <a:gd name="connsiteX35" fmla="*/ 414568 w 1205502"/>
                    <a:gd name="connsiteY35" fmla="*/ 551146 h 637838"/>
                    <a:gd name="connsiteX36" fmla="*/ 420329 w 1205502"/>
                    <a:gd name="connsiteY36" fmla="*/ 636409 h 637838"/>
                    <a:gd name="connsiteX37" fmla="*/ 339213 w 1205502"/>
                    <a:gd name="connsiteY37" fmla="*/ 592164 h 637838"/>
                    <a:gd name="connsiteX38" fmla="*/ 243348 w 1205502"/>
                    <a:gd name="connsiteY38" fmla="*/ 533171 h 637838"/>
                    <a:gd name="connsiteX39" fmla="*/ 184355 w 1205502"/>
                    <a:gd name="connsiteY39" fmla="*/ 474177 h 637838"/>
                    <a:gd name="connsiteX40" fmla="*/ 169606 w 1205502"/>
                    <a:gd name="connsiteY40" fmla="*/ 437306 h 637838"/>
                    <a:gd name="connsiteX41" fmla="*/ 162232 w 1205502"/>
                    <a:gd name="connsiteY41" fmla="*/ 415184 h 637838"/>
                    <a:gd name="connsiteX42" fmla="*/ 125361 w 1205502"/>
                    <a:gd name="connsiteY42" fmla="*/ 378313 h 637838"/>
                    <a:gd name="connsiteX43" fmla="*/ 117987 w 1205502"/>
                    <a:gd name="connsiteY43" fmla="*/ 356190 h 637838"/>
                    <a:gd name="connsiteX44" fmla="*/ 95865 w 1205502"/>
                    <a:gd name="connsiteY44" fmla="*/ 348816 h 637838"/>
                    <a:gd name="connsiteX45" fmla="*/ 81116 w 1205502"/>
                    <a:gd name="connsiteY45" fmla="*/ 334067 h 637838"/>
                    <a:gd name="connsiteX46" fmla="*/ 73742 w 1205502"/>
                    <a:gd name="connsiteY46" fmla="*/ 311945 h 637838"/>
                    <a:gd name="connsiteX47" fmla="*/ 88490 w 1205502"/>
                    <a:gd name="connsiteY47" fmla="*/ 252951 h 637838"/>
                    <a:gd name="connsiteX0" fmla="*/ 0 w 1205502"/>
                    <a:gd name="connsiteY0" fmla="*/ 245577 h 637838"/>
                    <a:gd name="connsiteX1" fmla="*/ 36871 w 1205502"/>
                    <a:gd name="connsiteY1" fmla="*/ 252951 h 637838"/>
                    <a:gd name="connsiteX2" fmla="*/ 81116 w 1205502"/>
                    <a:gd name="connsiteY2" fmla="*/ 275074 h 637838"/>
                    <a:gd name="connsiteX3" fmla="*/ 191729 w 1205502"/>
                    <a:gd name="connsiteY3" fmla="*/ 289822 h 637838"/>
                    <a:gd name="connsiteX4" fmla="*/ 303265 w 1205502"/>
                    <a:gd name="connsiteY4" fmla="*/ 263627 h 637838"/>
                    <a:gd name="connsiteX5" fmla="*/ 352041 w 1205502"/>
                    <a:gd name="connsiteY5" fmla="*/ 231751 h 637838"/>
                    <a:gd name="connsiteX6" fmla="*/ 376314 w 1205502"/>
                    <a:gd name="connsiteY6" fmla="*/ 221304 h 637838"/>
                    <a:gd name="connsiteX7" fmla="*/ 391063 w 1205502"/>
                    <a:gd name="connsiteY7" fmla="*/ 187275 h 637838"/>
                    <a:gd name="connsiteX8" fmla="*/ 405581 w 1205502"/>
                    <a:gd name="connsiteY8" fmla="*/ 186584 h 637838"/>
                    <a:gd name="connsiteX9" fmla="*/ 435077 w 1205502"/>
                    <a:gd name="connsiteY9" fmla="*/ 127590 h 637838"/>
                    <a:gd name="connsiteX10" fmla="*/ 438380 w 1205502"/>
                    <a:gd name="connsiteY10" fmla="*/ 112611 h 637838"/>
                    <a:gd name="connsiteX11" fmla="*/ 455278 w 1205502"/>
                    <a:gd name="connsiteY11" fmla="*/ 85726 h 637838"/>
                    <a:gd name="connsiteX12" fmla="*/ 479323 w 1205502"/>
                    <a:gd name="connsiteY12" fmla="*/ 9603 h 637838"/>
                    <a:gd name="connsiteX13" fmla="*/ 525950 w 1205502"/>
                    <a:gd name="connsiteY13" fmla="*/ 2690 h 637838"/>
                    <a:gd name="connsiteX14" fmla="*/ 540007 w 1205502"/>
                    <a:gd name="connsiteY14" fmla="*/ 39100 h 637838"/>
                    <a:gd name="connsiteX15" fmla="*/ 569502 w 1205502"/>
                    <a:gd name="connsiteY15" fmla="*/ 94022 h 637838"/>
                    <a:gd name="connsiteX16" fmla="*/ 606143 w 1205502"/>
                    <a:gd name="connsiteY16" fmla="*/ 134963 h 637838"/>
                    <a:gd name="connsiteX17" fmla="*/ 631108 w 1205502"/>
                    <a:gd name="connsiteY17" fmla="*/ 174908 h 637838"/>
                    <a:gd name="connsiteX18" fmla="*/ 663216 w 1205502"/>
                    <a:gd name="connsiteY18" fmla="*/ 199873 h 637838"/>
                    <a:gd name="connsiteX19" fmla="*/ 688642 w 1205502"/>
                    <a:gd name="connsiteY19" fmla="*/ 222456 h 637838"/>
                    <a:gd name="connsiteX20" fmla="*/ 713146 w 1205502"/>
                    <a:gd name="connsiteY20" fmla="*/ 239816 h 637838"/>
                    <a:gd name="connsiteX21" fmla="*/ 746944 w 1205502"/>
                    <a:gd name="connsiteY21" fmla="*/ 259558 h 637838"/>
                    <a:gd name="connsiteX22" fmla="*/ 781665 w 1205502"/>
                    <a:gd name="connsiteY22" fmla="*/ 271924 h 637838"/>
                    <a:gd name="connsiteX23" fmla="*/ 820455 w 1205502"/>
                    <a:gd name="connsiteY23" fmla="*/ 300960 h 637838"/>
                    <a:gd name="connsiteX24" fmla="*/ 866315 w 1205502"/>
                    <a:gd name="connsiteY24" fmla="*/ 316169 h 637838"/>
                    <a:gd name="connsiteX25" fmla="*/ 936062 w 1205502"/>
                    <a:gd name="connsiteY25" fmla="*/ 328306 h 637838"/>
                    <a:gd name="connsiteX26" fmla="*/ 1105822 w 1205502"/>
                    <a:gd name="connsiteY26" fmla="*/ 306644 h 637838"/>
                    <a:gd name="connsiteX27" fmla="*/ 1202454 w 1205502"/>
                    <a:gd name="connsiteY27" fmla="*/ 273538 h 637838"/>
                    <a:gd name="connsiteX28" fmla="*/ 1179871 w 1205502"/>
                    <a:gd name="connsiteY28" fmla="*/ 415184 h 637838"/>
                    <a:gd name="connsiteX29" fmla="*/ 1165123 w 1205502"/>
                    <a:gd name="connsiteY29" fmla="*/ 437306 h 637838"/>
                    <a:gd name="connsiteX30" fmla="*/ 1098755 w 1205502"/>
                    <a:gd name="connsiteY30" fmla="*/ 481551 h 637838"/>
                    <a:gd name="connsiteX31" fmla="*/ 921774 w 1205502"/>
                    <a:gd name="connsiteY31" fmla="*/ 577416 h 637838"/>
                    <a:gd name="connsiteX32" fmla="*/ 818536 w 1205502"/>
                    <a:gd name="connsiteY32" fmla="*/ 614287 h 637838"/>
                    <a:gd name="connsiteX33" fmla="*/ 766916 w 1205502"/>
                    <a:gd name="connsiteY33" fmla="*/ 636409 h 637838"/>
                    <a:gd name="connsiteX34" fmla="*/ 639634 w 1205502"/>
                    <a:gd name="connsiteY34" fmla="*/ 570426 h 637838"/>
                    <a:gd name="connsiteX35" fmla="*/ 414568 w 1205502"/>
                    <a:gd name="connsiteY35" fmla="*/ 551146 h 637838"/>
                    <a:gd name="connsiteX36" fmla="*/ 420329 w 1205502"/>
                    <a:gd name="connsiteY36" fmla="*/ 636409 h 637838"/>
                    <a:gd name="connsiteX37" fmla="*/ 339213 w 1205502"/>
                    <a:gd name="connsiteY37" fmla="*/ 592164 h 637838"/>
                    <a:gd name="connsiteX38" fmla="*/ 243348 w 1205502"/>
                    <a:gd name="connsiteY38" fmla="*/ 533171 h 637838"/>
                    <a:gd name="connsiteX39" fmla="*/ 184355 w 1205502"/>
                    <a:gd name="connsiteY39" fmla="*/ 474177 h 637838"/>
                    <a:gd name="connsiteX40" fmla="*/ 169606 w 1205502"/>
                    <a:gd name="connsiteY40" fmla="*/ 437306 h 637838"/>
                    <a:gd name="connsiteX41" fmla="*/ 162232 w 1205502"/>
                    <a:gd name="connsiteY41" fmla="*/ 415184 h 637838"/>
                    <a:gd name="connsiteX42" fmla="*/ 125361 w 1205502"/>
                    <a:gd name="connsiteY42" fmla="*/ 378313 h 637838"/>
                    <a:gd name="connsiteX43" fmla="*/ 117987 w 1205502"/>
                    <a:gd name="connsiteY43" fmla="*/ 356190 h 637838"/>
                    <a:gd name="connsiteX44" fmla="*/ 95865 w 1205502"/>
                    <a:gd name="connsiteY44" fmla="*/ 348816 h 637838"/>
                    <a:gd name="connsiteX45" fmla="*/ 81116 w 1205502"/>
                    <a:gd name="connsiteY45" fmla="*/ 334067 h 637838"/>
                    <a:gd name="connsiteX46" fmla="*/ 73742 w 1205502"/>
                    <a:gd name="connsiteY46" fmla="*/ 311945 h 637838"/>
                    <a:gd name="connsiteX47" fmla="*/ 88490 w 1205502"/>
                    <a:gd name="connsiteY47" fmla="*/ 252951 h 637838"/>
                    <a:gd name="connsiteX0" fmla="*/ 0 w 1205502"/>
                    <a:gd name="connsiteY0" fmla="*/ 245577 h 637838"/>
                    <a:gd name="connsiteX1" fmla="*/ 36871 w 1205502"/>
                    <a:gd name="connsiteY1" fmla="*/ 252951 h 637838"/>
                    <a:gd name="connsiteX2" fmla="*/ 81116 w 1205502"/>
                    <a:gd name="connsiteY2" fmla="*/ 275074 h 637838"/>
                    <a:gd name="connsiteX3" fmla="*/ 191729 w 1205502"/>
                    <a:gd name="connsiteY3" fmla="*/ 289822 h 637838"/>
                    <a:gd name="connsiteX4" fmla="*/ 303265 w 1205502"/>
                    <a:gd name="connsiteY4" fmla="*/ 263627 h 637838"/>
                    <a:gd name="connsiteX5" fmla="*/ 352041 w 1205502"/>
                    <a:gd name="connsiteY5" fmla="*/ 231751 h 637838"/>
                    <a:gd name="connsiteX6" fmla="*/ 376314 w 1205502"/>
                    <a:gd name="connsiteY6" fmla="*/ 221304 h 637838"/>
                    <a:gd name="connsiteX7" fmla="*/ 391063 w 1205502"/>
                    <a:gd name="connsiteY7" fmla="*/ 187275 h 637838"/>
                    <a:gd name="connsiteX8" fmla="*/ 405581 w 1205502"/>
                    <a:gd name="connsiteY8" fmla="*/ 186584 h 637838"/>
                    <a:gd name="connsiteX9" fmla="*/ 411264 w 1205502"/>
                    <a:gd name="connsiteY9" fmla="*/ 151402 h 637838"/>
                    <a:gd name="connsiteX10" fmla="*/ 438380 w 1205502"/>
                    <a:gd name="connsiteY10" fmla="*/ 112611 h 637838"/>
                    <a:gd name="connsiteX11" fmla="*/ 455278 w 1205502"/>
                    <a:gd name="connsiteY11" fmla="*/ 85726 h 637838"/>
                    <a:gd name="connsiteX12" fmla="*/ 479323 w 1205502"/>
                    <a:gd name="connsiteY12" fmla="*/ 9603 h 637838"/>
                    <a:gd name="connsiteX13" fmla="*/ 525950 w 1205502"/>
                    <a:gd name="connsiteY13" fmla="*/ 2690 h 637838"/>
                    <a:gd name="connsiteX14" fmla="*/ 540007 w 1205502"/>
                    <a:gd name="connsiteY14" fmla="*/ 39100 h 637838"/>
                    <a:gd name="connsiteX15" fmla="*/ 569502 w 1205502"/>
                    <a:gd name="connsiteY15" fmla="*/ 94022 h 637838"/>
                    <a:gd name="connsiteX16" fmla="*/ 606143 w 1205502"/>
                    <a:gd name="connsiteY16" fmla="*/ 134963 h 637838"/>
                    <a:gd name="connsiteX17" fmla="*/ 631108 w 1205502"/>
                    <a:gd name="connsiteY17" fmla="*/ 174908 h 637838"/>
                    <a:gd name="connsiteX18" fmla="*/ 663216 w 1205502"/>
                    <a:gd name="connsiteY18" fmla="*/ 199873 h 637838"/>
                    <a:gd name="connsiteX19" fmla="*/ 688642 w 1205502"/>
                    <a:gd name="connsiteY19" fmla="*/ 222456 h 637838"/>
                    <a:gd name="connsiteX20" fmla="*/ 713146 w 1205502"/>
                    <a:gd name="connsiteY20" fmla="*/ 239816 h 637838"/>
                    <a:gd name="connsiteX21" fmla="*/ 746944 w 1205502"/>
                    <a:gd name="connsiteY21" fmla="*/ 259558 h 637838"/>
                    <a:gd name="connsiteX22" fmla="*/ 781665 w 1205502"/>
                    <a:gd name="connsiteY22" fmla="*/ 271924 h 637838"/>
                    <a:gd name="connsiteX23" fmla="*/ 820455 w 1205502"/>
                    <a:gd name="connsiteY23" fmla="*/ 300960 h 637838"/>
                    <a:gd name="connsiteX24" fmla="*/ 866315 w 1205502"/>
                    <a:gd name="connsiteY24" fmla="*/ 316169 h 637838"/>
                    <a:gd name="connsiteX25" fmla="*/ 936062 w 1205502"/>
                    <a:gd name="connsiteY25" fmla="*/ 328306 h 637838"/>
                    <a:gd name="connsiteX26" fmla="*/ 1105822 w 1205502"/>
                    <a:gd name="connsiteY26" fmla="*/ 306644 h 637838"/>
                    <a:gd name="connsiteX27" fmla="*/ 1202454 w 1205502"/>
                    <a:gd name="connsiteY27" fmla="*/ 273538 h 637838"/>
                    <a:gd name="connsiteX28" fmla="*/ 1179871 w 1205502"/>
                    <a:gd name="connsiteY28" fmla="*/ 415184 h 637838"/>
                    <a:gd name="connsiteX29" fmla="*/ 1165123 w 1205502"/>
                    <a:gd name="connsiteY29" fmla="*/ 437306 h 637838"/>
                    <a:gd name="connsiteX30" fmla="*/ 1098755 w 1205502"/>
                    <a:gd name="connsiteY30" fmla="*/ 481551 h 637838"/>
                    <a:gd name="connsiteX31" fmla="*/ 921774 w 1205502"/>
                    <a:gd name="connsiteY31" fmla="*/ 577416 h 637838"/>
                    <a:gd name="connsiteX32" fmla="*/ 818536 w 1205502"/>
                    <a:gd name="connsiteY32" fmla="*/ 614287 h 637838"/>
                    <a:gd name="connsiteX33" fmla="*/ 766916 w 1205502"/>
                    <a:gd name="connsiteY33" fmla="*/ 636409 h 637838"/>
                    <a:gd name="connsiteX34" fmla="*/ 639634 w 1205502"/>
                    <a:gd name="connsiteY34" fmla="*/ 570426 h 637838"/>
                    <a:gd name="connsiteX35" fmla="*/ 414568 w 1205502"/>
                    <a:gd name="connsiteY35" fmla="*/ 551146 h 637838"/>
                    <a:gd name="connsiteX36" fmla="*/ 420329 w 1205502"/>
                    <a:gd name="connsiteY36" fmla="*/ 636409 h 637838"/>
                    <a:gd name="connsiteX37" fmla="*/ 339213 w 1205502"/>
                    <a:gd name="connsiteY37" fmla="*/ 592164 h 637838"/>
                    <a:gd name="connsiteX38" fmla="*/ 243348 w 1205502"/>
                    <a:gd name="connsiteY38" fmla="*/ 533171 h 637838"/>
                    <a:gd name="connsiteX39" fmla="*/ 184355 w 1205502"/>
                    <a:gd name="connsiteY39" fmla="*/ 474177 h 637838"/>
                    <a:gd name="connsiteX40" fmla="*/ 169606 w 1205502"/>
                    <a:gd name="connsiteY40" fmla="*/ 437306 h 637838"/>
                    <a:gd name="connsiteX41" fmla="*/ 162232 w 1205502"/>
                    <a:gd name="connsiteY41" fmla="*/ 415184 h 637838"/>
                    <a:gd name="connsiteX42" fmla="*/ 125361 w 1205502"/>
                    <a:gd name="connsiteY42" fmla="*/ 378313 h 637838"/>
                    <a:gd name="connsiteX43" fmla="*/ 117987 w 1205502"/>
                    <a:gd name="connsiteY43" fmla="*/ 356190 h 637838"/>
                    <a:gd name="connsiteX44" fmla="*/ 95865 w 1205502"/>
                    <a:gd name="connsiteY44" fmla="*/ 348816 h 637838"/>
                    <a:gd name="connsiteX45" fmla="*/ 81116 w 1205502"/>
                    <a:gd name="connsiteY45" fmla="*/ 334067 h 637838"/>
                    <a:gd name="connsiteX46" fmla="*/ 73742 w 1205502"/>
                    <a:gd name="connsiteY46" fmla="*/ 311945 h 637838"/>
                    <a:gd name="connsiteX47" fmla="*/ 88490 w 1205502"/>
                    <a:gd name="connsiteY47" fmla="*/ 252951 h 637838"/>
                    <a:gd name="connsiteX0" fmla="*/ 0 w 1205502"/>
                    <a:gd name="connsiteY0" fmla="*/ 245577 h 637838"/>
                    <a:gd name="connsiteX1" fmla="*/ 36871 w 1205502"/>
                    <a:gd name="connsiteY1" fmla="*/ 252951 h 637838"/>
                    <a:gd name="connsiteX2" fmla="*/ 81116 w 1205502"/>
                    <a:gd name="connsiteY2" fmla="*/ 275074 h 637838"/>
                    <a:gd name="connsiteX3" fmla="*/ 191729 w 1205502"/>
                    <a:gd name="connsiteY3" fmla="*/ 289822 h 637838"/>
                    <a:gd name="connsiteX4" fmla="*/ 303265 w 1205502"/>
                    <a:gd name="connsiteY4" fmla="*/ 263627 h 637838"/>
                    <a:gd name="connsiteX5" fmla="*/ 352041 w 1205502"/>
                    <a:gd name="connsiteY5" fmla="*/ 231751 h 637838"/>
                    <a:gd name="connsiteX6" fmla="*/ 376314 w 1205502"/>
                    <a:gd name="connsiteY6" fmla="*/ 221304 h 637838"/>
                    <a:gd name="connsiteX7" fmla="*/ 391063 w 1205502"/>
                    <a:gd name="connsiteY7" fmla="*/ 187275 h 637838"/>
                    <a:gd name="connsiteX8" fmla="*/ 374625 w 1205502"/>
                    <a:gd name="connsiteY8" fmla="*/ 186584 h 637838"/>
                    <a:gd name="connsiteX9" fmla="*/ 411264 w 1205502"/>
                    <a:gd name="connsiteY9" fmla="*/ 151402 h 637838"/>
                    <a:gd name="connsiteX10" fmla="*/ 438380 w 1205502"/>
                    <a:gd name="connsiteY10" fmla="*/ 112611 h 637838"/>
                    <a:gd name="connsiteX11" fmla="*/ 455278 w 1205502"/>
                    <a:gd name="connsiteY11" fmla="*/ 85726 h 637838"/>
                    <a:gd name="connsiteX12" fmla="*/ 479323 w 1205502"/>
                    <a:gd name="connsiteY12" fmla="*/ 9603 h 637838"/>
                    <a:gd name="connsiteX13" fmla="*/ 525950 w 1205502"/>
                    <a:gd name="connsiteY13" fmla="*/ 2690 h 637838"/>
                    <a:gd name="connsiteX14" fmla="*/ 540007 w 1205502"/>
                    <a:gd name="connsiteY14" fmla="*/ 39100 h 637838"/>
                    <a:gd name="connsiteX15" fmla="*/ 569502 w 1205502"/>
                    <a:gd name="connsiteY15" fmla="*/ 94022 h 637838"/>
                    <a:gd name="connsiteX16" fmla="*/ 606143 w 1205502"/>
                    <a:gd name="connsiteY16" fmla="*/ 134963 h 637838"/>
                    <a:gd name="connsiteX17" fmla="*/ 631108 w 1205502"/>
                    <a:gd name="connsiteY17" fmla="*/ 174908 h 637838"/>
                    <a:gd name="connsiteX18" fmla="*/ 663216 w 1205502"/>
                    <a:gd name="connsiteY18" fmla="*/ 199873 h 637838"/>
                    <a:gd name="connsiteX19" fmla="*/ 688642 w 1205502"/>
                    <a:gd name="connsiteY19" fmla="*/ 222456 h 637838"/>
                    <a:gd name="connsiteX20" fmla="*/ 713146 w 1205502"/>
                    <a:gd name="connsiteY20" fmla="*/ 239816 h 637838"/>
                    <a:gd name="connsiteX21" fmla="*/ 746944 w 1205502"/>
                    <a:gd name="connsiteY21" fmla="*/ 259558 h 637838"/>
                    <a:gd name="connsiteX22" fmla="*/ 781665 w 1205502"/>
                    <a:gd name="connsiteY22" fmla="*/ 271924 h 637838"/>
                    <a:gd name="connsiteX23" fmla="*/ 820455 w 1205502"/>
                    <a:gd name="connsiteY23" fmla="*/ 300960 h 637838"/>
                    <a:gd name="connsiteX24" fmla="*/ 866315 w 1205502"/>
                    <a:gd name="connsiteY24" fmla="*/ 316169 h 637838"/>
                    <a:gd name="connsiteX25" fmla="*/ 936062 w 1205502"/>
                    <a:gd name="connsiteY25" fmla="*/ 328306 h 637838"/>
                    <a:gd name="connsiteX26" fmla="*/ 1105822 w 1205502"/>
                    <a:gd name="connsiteY26" fmla="*/ 306644 h 637838"/>
                    <a:gd name="connsiteX27" fmla="*/ 1202454 w 1205502"/>
                    <a:gd name="connsiteY27" fmla="*/ 273538 h 637838"/>
                    <a:gd name="connsiteX28" fmla="*/ 1179871 w 1205502"/>
                    <a:gd name="connsiteY28" fmla="*/ 415184 h 637838"/>
                    <a:gd name="connsiteX29" fmla="*/ 1165123 w 1205502"/>
                    <a:gd name="connsiteY29" fmla="*/ 437306 h 637838"/>
                    <a:gd name="connsiteX30" fmla="*/ 1098755 w 1205502"/>
                    <a:gd name="connsiteY30" fmla="*/ 481551 h 637838"/>
                    <a:gd name="connsiteX31" fmla="*/ 921774 w 1205502"/>
                    <a:gd name="connsiteY31" fmla="*/ 577416 h 637838"/>
                    <a:gd name="connsiteX32" fmla="*/ 818536 w 1205502"/>
                    <a:gd name="connsiteY32" fmla="*/ 614287 h 637838"/>
                    <a:gd name="connsiteX33" fmla="*/ 766916 w 1205502"/>
                    <a:gd name="connsiteY33" fmla="*/ 636409 h 637838"/>
                    <a:gd name="connsiteX34" fmla="*/ 639634 w 1205502"/>
                    <a:gd name="connsiteY34" fmla="*/ 570426 h 637838"/>
                    <a:gd name="connsiteX35" fmla="*/ 414568 w 1205502"/>
                    <a:gd name="connsiteY35" fmla="*/ 551146 h 637838"/>
                    <a:gd name="connsiteX36" fmla="*/ 420329 w 1205502"/>
                    <a:gd name="connsiteY36" fmla="*/ 636409 h 637838"/>
                    <a:gd name="connsiteX37" fmla="*/ 339213 w 1205502"/>
                    <a:gd name="connsiteY37" fmla="*/ 592164 h 637838"/>
                    <a:gd name="connsiteX38" fmla="*/ 243348 w 1205502"/>
                    <a:gd name="connsiteY38" fmla="*/ 533171 h 637838"/>
                    <a:gd name="connsiteX39" fmla="*/ 184355 w 1205502"/>
                    <a:gd name="connsiteY39" fmla="*/ 474177 h 637838"/>
                    <a:gd name="connsiteX40" fmla="*/ 169606 w 1205502"/>
                    <a:gd name="connsiteY40" fmla="*/ 437306 h 637838"/>
                    <a:gd name="connsiteX41" fmla="*/ 162232 w 1205502"/>
                    <a:gd name="connsiteY41" fmla="*/ 415184 h 637838"/>
                    <a:gd name="connsiteX42" fmla="*/ 125361 w 1205502"/>
                    <a:gd name="connsiteY42" fmla="*/ 378313 h 637838"/>
                    <a:gd name="connsiteX43" fmla="*/ 117987 w 1205502"/>
                    <a:gd name="connsiteY43" fmla="*/ 356190 h 637838"/>
                    <a:gd name="connsiteX44" fmla="*/ 95865 w 1205502"/>
                    <a:gd name="connsiteY44" fmla="*/ 348816 h 637838"/>
                    <a:gd name="connsiteX45" fmla="*/ 81116 w 1205502"/>
                    <a:gd name="connsiteY45" fmla="*/ 334067 h 637838"/>
                    <a:gd name="connsiteX46" fmla="*/ 73742 w 1205502"/>
                    <a:gd name="connsiteY46" fmla="*/ 311945 h 637838"/>
                    <a:gd name="connsiteX47" fmla="*/ 88490 w 1205502"/>
                    <a:gd name="connsiteY47" fmla="*/ 252951 h 637838"/>
                    <a:gd name="connsiteX0" fmla="*/ 0 w 1205502"/>
                    <a:gd name="connsiteY0" fmla="*/ 245577 h 637838"/>
                    <a:gd name="connsiteX1" fmla="*/ 36871 w 1205502"/>
                    <a:gd name="connsiteY1" fmla="*/ 252951 h 637838"/>
                    <a:gd name="connsiteX2" fmla="*/ 81116 w 1205502"/>
                    <a:gd name="connsiteY2" fmla="*/ 275074 h 637838"/>
                    <a:gd name="connsiteX3" fmla="*/ 191729 w 1205502"/>
                    <a:gd name="connsiteY3" fmla="*/ 289822 h 637838"/>
                    <a:gd name="connsiteX4" fmla="*/ 255640 w 1205502"/>
                    <a:gd name="connsiteY4" fmla="*/ 277915 h 637838"/>
                    <a:gd name="connsiteX5" fmla="*/ 352041 w 1205502"/>
                    <a:gd name="connsiteY5" fmla="*/ 231751 h 637838"/>
                    <a:gd name="connsiteX6" fmla="*/ 376314 w 1205502"/>
                    <a:gd name="connsiteY6" fmla="*/ 221304 h 637838"/>
                    <a:gd name="connsiteX7" fmla="*/ 391063 w 1205502"/>
                    <a:gd name="connsiteY7" fmla="*/ 187275 h 637838"/>
                    <a:gd name="connsiteX8" fmla="*/ 374625 w 1205502"/>
                    <a:gd name="connsiteY8" fmla="*/ 186584 h 637838"/>
                    <a:gd name="connsiteX9" fmla="*/ 411264 w 1205502"/>
                    <a:gd name="connsiteY9" fmla="*/ 151402 h 637838"/>
                    <a:gd name="connsiteX10" fmla="*/ 438380 w 1205502"/>
                    <a:gd name="connsiteY10" fmla="*/ 112611 h 637838"/>
                    <a:gd name="connsiteX11" fmla="*/ 455278 w 1205502"/>
                    <a:gd name="connsiteY11" fmla="*/ 85726 h 637838"/>
                    <a:gd name="connsiteX12" fmla="*/ 479323 w 1205502"/>
                    <a:gd name="connsiteY12" fmla="*/ 9603 h 637838"/>
                    <a:gd name="connsiteX13" fmla="*/ 525950 w 1205502"/>
                    <a:gd name="connsiteY13" fmla="*/ 2690 h 637838"/>
                    <a:gd name="connsiteX14" fmla="*/ 540007 w 1205502"/>
                    <a:gd name="connsiteY14" fmla="*/ 39100 h 637838"/>
                    <a:gd name="connsiteX15" fmla="*/ 569502 w 1205502"/>
                    <a:gd name="connsiteY15" fmla="*/ 94022 h 637838"/>
                    <a:gd name="connsiteX16" fmla="*/ 606143 w 1205502"/>
                    <a:gd name="connsiteY16" fmla="*/ 134963 h 637838"/>
                    <a:gd name="connsiteX17" fmla="*/ 631108 w 1205502"/>
                    <a:gd name="connsiteY17" fmla="*/ 174908 h 637838"/>
                    <a:gd name="connsiteX18" fmla="*/ 663216 w 1205502"/>
                    <a:gd name="connsiteY18" fmla="*/ 199873 h 637838"/>
                    <a:gd name="connsiteX19" fmla="*/ 688642 w 1205502"/>
                    <a:gd name="connsiteY19" fmla="*/ 222456 h 637838"/>
                    <a:gd name="connsiteX20" fmla="*/ 713146 w 1205502"/>
                    <a:gd name="connsiteY20" fmla="*/ 239816 h 637838"/>
                    <a:gd name="connsiteX21" fmla="*/ 746944 w 1205502"/>
                    <a:gd name="connsiteY21" fmla="*/ 259558 h 637838"/>
                    <a:gd name="connsiteX22" fmla="*/ 781665 w 1205502"/>
                    <a:gd name="connsiteY22" fmla="*/ 271924 h 637838"/>
                    <a:gd name="connsiteX23" fmla="*/ 820455 w 1205502"/>
                    <a:gd name="connsiteY23" fmla="*/ 300960 h 637838"/>
                    <a:gd name="connsiteX24" fmla="*/ 866315 w 1205502"/>
                    <a:gd name="connsiteY24" fmla="*/ 316169 h 637838"/>
                    <a:gd name="connsiteX25" fmla="*/ 936062 w 1205502"/>
                    <a:gd name="connsiteY25" fmla="*/ 328306 h 637838"/>
                    <a:gd name="connsiteX26" fmla="*/ 1105822 w 1205502"/>
                    <a:gd name="connsiteY26" fmla="*/ 306644 h 637838"/>
                    <a:gd name="connsiteX27" fmla="*/ 1202454 w 1205502"/>
                    <a:gd name="connsiteY27" fmla="*/ 273538 h 637838"/>
                    <a:gd name="connsiteX28" fmla="*/ 1179871 w 1205502"/>
                    <a:gd name="connsiteY28" fmla="*/ 415184 h 637838"/>
                    <a:gd name="connsiteX29" fmla="*/ 1165123 w 1205502"/>
                    <a:gd name="connsiteY29" fmla="*/ 437306 h 637838"/>
                    <a:gd name="connsiteX30" fmla="*/ 1098755 w 1205502"/>
                    <a:gd name="connsiteY30" fmla="*/ 481551 h 637838"/>
                    <a:gd name="connsiteX31" fmla="*/ 921774 w 1205502"/>
                    <a:gd name="connsiteY31" fmla="*/ 577416 h 637838"/>
                    <a:gd name="connsiteX32" fmla="*/ 818536 w 1205502"/>
                    <a:gd name="connsiteY32" fmla="*/ 614287 h 637838"/>
                    <a:gd name="connsiteX33" fmla="*/ 766916 w 1205502"/>
                    <a:gd name="connsiteY33" fmla="*/ 636409 h 637838"/>
                    <a:gd name="connsiteX34" fmla="*/ 639634 w 1205502"/>
                    <a:gd name="connsiteY34" fmla="*/ 570426 h 637838"/>
                    <a:gd name="connsiteX35" fmla="*/ 414568 w 1205502"/>
                    <a:gd name="connsiteY35" fmla="*/ 551146 h 637838"/>
                    <a:gd name="connsiteX36" fmla="*/ 420329 w 1205502"/>
                    <a:gd name="connsiteY36" fmla="*/ 636409 h 637838"/>
                    <a:gd name="connsiteX37" fmla="*/ 339213 w 1205502"/>
                    <a:gd name="connsiteY37" fmla="*/ 592164 h 637838"/>
                    <a:gd name="connsiteX38" fmla="*/ 243348 w 1205502"/>
                    <a:gd name="connsiteY38" fmla="*/ 533171 h 637838"/>
                    <a:gd name="connsiteX39" fmla="*/ 184355 w 1205502"/>
                    <a:gd name="connsiteY39" fmla="*/ 474177 h 637838"/>
                    <a:gd name="connsiteX40" fmla="*/ 169606 w 1205502"/>
                    <a:gd name="connsiteY40" fmla="*/ 437306 h 637838"/>
                    <a:gd name="connsiteX41" fmla="*/ 162232 w 1205502"/>
                    <a:gd name="connsiteY41" fmla="*/ 415184 h 637838"/>
                    <a:gd name="connsiteX42" fmla="*/ 125361 w 1205502"/>
                    <a:gd name="connsiteY42" fmla="*/ 378313 h 637838"/>
                    <a:gd name="connsiteX43" fmla="*/ 117987 w 1205502"/>
                    <a:gd name="connsiteY43" fmla="*/ 356190 h 637838"/>
                    <a:gd name="connsiteX44" fmla="*/ 95865 w 1205502"/>
                    <a:gd name="connsiteY44" fmla="*/ 348816 h 637838"/>
                    <a:gd name="connsiteX45" fmla="*/ 81116 w 1205502"/>
                    <a:gd name="connsiteY45" fmla="*/ 334067 h 637838"/>
                    <a:gd name="connsiteX46" fmla="*/ 73742 w 1205502"/>
                    <a:gd name="connsiteY46" fmla="*/ 311945 h 637838"/>
                    <a:gd name="connsiteX47" fmla="*/ 88490 w 1205502"/>
                    <a:gd name="connsiteY47" fmla="*/ 252951 h 637838"/>
                    <a:gd name="connsiteX0" fmla="*/ 0 w 1205502"/>
                    <a:gd name="connsiteY0" fmla="*/ 245577 h 637838"/>
                    <a:gd name="connsiteX1" fmla="*/ 36871 w 1205502"/>
                    <a:gd name="connsiteY1" fmla="*/ 252951 h 637838"/>
                    <a:gd name="connsiteX2" fmla="*/ 81116 w 1205502"/>
                    <a:gd name="connsiteY2" fmla="*/ 275074 h 637838"/>
                    <a:gd name="connsiteX3" fmla="*/ 191729 w 1205502"/>
                    <a:gd name="connsiteY3" fmla="*/ 289822 h 637838"/>
                    <a:gd name="connsiteX4" fmla="*/ 255640 w 1205502"/>
                    <a:gd name="connsiteY4" fmla="*/ 277915 h 637838"/>
                    <a:gd name="connsiteX5" fmla="*/ 325848 w 1205502"/>
                    <a:gd name="connsiteY5" fmla="*/ 236514 h 637838"/>
                    <a:gd name="connsiteX6" fmla="*/ 376314 w 1205502"/>
                    <a:gd name="connsiteY6" fmla="*/ 221304 h 637838"/>
                    <a:gd name="connsiteX7" fmla="*/ 391063 w 1205502"/>
                    <a:gd name="connsiteY7" fmla="*/ 187275 h 637838"/>
                    <a:gd name="connsiteX8" fmla="*/ 374625 w 1205502"/>
                    <a:gd name="connsiteY8" fmla="*/ 186584 h 637838"/>
                    <a:gd name="connsiteX9" fmla="*/ 411264 w 1205502"/>
                    <a:gd name="connsiteY9" fmla="*/ 151402 h 637838"/>
                    <a:gd name="connsiteX10" fmla="*/ 438380 w 1205502"/>
                    <a:gd name="connsiteY10" fmla="*/ 112611 h 637838"/>
                    <a:gd name="connsiteX11" fmla="*/ 455278 w 1205502"/>
                    <a:gd name="connsiteY11" fmla="*/ 85726 h 637838"/>
                    <a:gd name="connsiteX12" fmla="*/ 479323 w 1205502"/>
                    <a:gd name="connsiteY12" fmla="*/ 9603 h 637838"/>
                    <a:gd name="connsiteX13" fmla="*/ 525950 w 1205502"/>
                    <a:gd name="connsiteY13" fmla="*/ 2690 h 637838"/>
                    <a:gd name="connsiteX14" fmla="*/ 540007 w 1205502"/>
                    <a:gd name="connsiteY14" fmla="*/ 39100 h 637838"/>
                    <a:gd name="connsiteX15" fmla="*/ 569502 w 1205502"/>
                    <a:gd name="connsiteY15" fmla="*/ 94022 h 637838"/>
                    <a:gd name="connsiteX16" fmla="*/ 606143 w 1205502"/>
                    <a:gd name="connsiteY16" fmla="*/ 134963 h 637838"/>
                    <a:gd name="connsiteX17" fmla="*/ 631108 w 1205502"/>
                    <a:gd name="connsiteY17" fmla="*/ 174908 h 637838"/>
                    <a:gd name="connsiteX18" fmla="*/ 663216 w 1205502"/>
                    <a:gd name="connsiteY18" fmla="*/ 199873 h 637838"/>
                    <a:gd name="connsiteX19" fmla="*/ 688642 w 1205502"/>
                    <a:gd name="connsiteY19" fmla="*/ 222456 h 637838"/>
                    <a:gd name="connsiteX20" fmla="*/ 713146 w 1205502"/>
                    <a:gd name="connsiteY20" fmla="*/ 239816 h 637838"/>
                    <a:gd name="connsiteX21" fmla="*/ 746944 w 1205502"/>
                    <a:gd name="connsiteY21" fmla="*/ 259558 h 637838"/>
                    <a:gd name="connsiteX22" fmla="*/ 781665 w 1205502"/>
                    <a:gd name="connsiteY22" fmla="*/ 271924 h 637838"/>
                    <a:gd name="connsiteX23" fmla="*/ 820455 w 1205502"/>
                    <a:gd name="connsiteY23" fmla="*/ 300960 h 637838"/>
                    <a:gd name="connsiteX24" fmla="*/ 866315 w 1205502"/>
                    <a:gd name="connsiteY24" fmla="*/ 316169 h 637838"/>
                    <a:gd name="connsiteX25" fmla="*/ 936062 w 1205502"/>
                    <a:gd name="connsiteY25" fmla="*/ 328306 h 637838"/>
                    <a:gd name="connsiteX26" fmla="*/ 1105822 w 1205502"/>
                    <a:gd name="connsiteY26" fmla="*/ 306644 h 637838"/>
                    <a:gd name="connsiteX27" fmla="*/ 1202454 w 1205502"/>
                    <a:gd name="connsiteY27" fmla="*/ 273538 h 637838"/>
                    <a:gd name="connsiteX28" fmla="*/ 1179871 w 1205502"/>
                    <a:gd name="connsiteY28" fmla="*/ 415184 h 637838"/>
                    <a:gd name="connsiteX29" fmla="*/ 1165123 w 1205502"/>
                    <a:gd name="connsiteY29" fmla="*/ 437306 h 637838"/>
                    <a:gd name="connsiteX30" fmla="*/ 1098755 w 1205502"/>
                    <a:gd name="connsiteY30" fmla="*/ 481551 h 637838"/>
                    <a:gd name="connsiteX31" fmla="*/ 921774 w 1205502"/>
                    <a:gd name="connsiteY31" fmla="*/ 577416 h 637838"/>
                    <a:gd name="connsiteX32" fmla="*/ 818536 w 1205502"/>
                    <a:gd name="connsiteY32" fmla="*/ 614287 h 637838"/>
                    <a:gd name="connsiteX33" fmla="*/ 766916 w 1205502"/>
                    <a:gd name="connsiteY33" fmla="*/ 636409 h 637838"/>
                    <a:gd name="connsiteX34" fmla="*/ 639634 w 1205502"/>
                    <a:gd name="connsiteY34" fmla="*/ 570426 h 637838"/>
                    <a:gd name="connsiteX35" fmla="*/ 414568 w 1205502"/>
                    <a:gd name="connsiteY35" fmla="*/ 551146 h 637838"/>
                    <a:gd name="connsiteX36" fmla="*/ 420329 w 1205502"/>
                    <a:gd name="connsiteY36" fmla="*/ 636409 h 637838"/>
                    <a:gd name="connsiteX37" fmla="*/ 339213 w 1205502"/>
                    <a:gd name="connsiteY37" fmla="*/ 592164 h 637838"/>
                    <a:gd name="connsiteX38" fmla="*/ 243348 w 1205502"/>
                    <a:gd name="connsiteY38" fmla="*/ 533171 h 637838"/>
                    <a:gd name="connsiteX39" fmla="*/ 184355 w 1205502"/>
                    <a:gd name="connsiteY39" fmla="*/ 474177 h 637838"/>
                    <a:gd name="connsiteX40" fmla="*/ 169606 w 1205502"/>
                    <a:gd name="connsiteY40" fmla="*/ 437306 h 637838"/>
                    <a:gd name="connsiteX41" fmla="*/ 162232 w 1205502"/>
                    <a:gd name="connsiteY41" fmla="*/ 415184 h 637838"/>
                    <a:gd name="connsiteX42" fmla="*/ 125361 w 1205502"/>
                    <a:gd name="connsiteY42" fmla="*/ 378313 h 637838"/>
                    <a:gd name="connsiteX43" fmla="*/ 117987 w 1205502"/>
                    <a:gd name="connsiteY43" fmla="*/ 356190 h 637838"/>
                    <a:gd name="connsiteX44" fmla="*/ 95865 w 1205502"/>
                    <a:gd name="connsiteY44" fmla="*/ 348816 h 637838"/>
                    <a:gd name="connsiteX45" fmla="*/ 81116 w 1205502"/>
                    <a:gd name="connsiteY45" fmla="*/ 334067 h 637838"/>
                    <a:gd name="connsiteX46" fmla="*/ 73742 w 1205502"/>
                    <a:gd name="connsiteY46" fmla="*/ 311945 h 637838"/>
                    <a:gd name="connsiteX47" fmla="*/ 88490 w 1205502"/>
                    <a:gd name="connsiteY47" fmla="*/ 252951 h 637838"/>
                    <a:gd name="connsiteX0" fmla="*/ 0 w 1205502"/>
                    <a:gd name="connsiteY0" fmla="*/ 245577 h 637838"/>
                    <a:gd name="connsiteX1" fmla="*/ 36871 w 1205502"/>
                    <a:gd name="connsiteY1" fmla="*/ 252951 h 637838"/>
                    <a:gd name="connsiteX2" fmla="*/ 81116 w 1205502"/>
                    <a:gd name="connsiteY2" fmla="*/ 275074 h 637838"/>
                    <a:gd name="connsiteX3" fmla="*/ 191729 w 1205502"/>
                    <a:gd name="connsiteY3" fmla="*/ 289822 h 637838"/>
                    <a:gd name="connsiteX4" fmla="*/ 255640 w 1205502"/>
                    <a:gd name="connsiteY4" fmla="*/ 277915 h 637838"/>
                    <a:gd name="connsiteX5" fmla="*/ 325848 w 1205502"/>
                    <a:gd name="connsiteY5" fmla="*/ 236514 h 637838"/>
                    <a:gd name="connsiteX6" fmla="*/ 352501 w 1205502"/>
                    <a:gd name="connsiteY6" fmla="*/ 214160 h 637838"/>
                    <a:gd name="connsiteX7" fmla="*/ 391063 w 1205502"/>
                    <a:gd name="connsiteY7" fmla="*/ 187275 h 637838"/>
                    <a:gd name="connsiteX8" fmla="*/ 374625 w 1205502"/>
                    <a:gd name="connsiteY8" fmla="*/ 186584 h 637838"/>
                    <a:gd name="connsiteX9" fmla="*/ 411264 w 1205502"/>
                    <a:gd name="connsiteY9" fmla="*/ 151402 h 637838"/>
                    <a:gd name="connsiteX10" fmla="*/ 438380 w 1205502"/>
                    <a:gd name="connsiteY10" fmla="*/ 112611 h 637838"/>
                    <a:gd name="connsiteX11" fmla="*/ 455278 w 1205502"/>
                    <a:gd name="connsiteY11" fmla="*/ 85726 h 637838"/>
                    <a:gd name="connsiteX12" fmla="*/ 479323 w 1205502"/>
                    <a:gd name="connsiteY12" fmla="*/ 9603 h 637838"/>
                    <a:gd name="connsiteX13" fmla="*/ 525950 w 1205502"/>
                    <a:gd name="connsiteY13" fmla="*/ 2690 h 637838"/>
                    <a:gd name="connsiteX14" fmla="*/ 540007 w 1205502"/>
                    <a:gd name="connsiteY14" fmla="*/ 39100 h 637838"/>
                    <a:gd name="connsiteX15" fmla="*/ 569502 w 1205502"/>
                    <a:gd name="connsiteY15" fmla="*/ 94022 h 637838"/>
                    <a:gd name="connsiteX16" fmla="*/ 606143 w 1205502"/>
                    <a:gd name="connsiteY16" fmla="*/ 134963 h 637838"/>
                    <a:gd name="connsiteX17" fmla="*/ 631108 w 1205502"/>
                    <a:gd name="connsiteY17" fmla="*/ 174908 h 637838"/>
                    <a:gd name="connsiteX18" fmla="*/ 663216 w 1205502"/>
                    <a:gd name="connsiteY18" fmla="*/ 199873 h 637838"/>
                    <a:gd name="connsiteX19" fmla="*/ 688642 w 1205502"/>
                    <a:gd name="connsiteY19" fmla="*/ 222456 h 637838"/>
                    <a:gd name="connsiteX20" fmla="*/ 713146 w 1205502"/>
                    <a:gd name="connsiteY20" fmla="*/ 239816 h 637838"/>
                    <a:gd name="connsiteX21" fmla="*/ 746944 w 1205502"/>
                    <a:gd name="connsiteY21" fmla="*/ 259558 h 637838"/>
                    <a:gd name="connsiteX22" fmla="*/ 781665 w 1205502"/>
                    <a:gd name="connsiteY22" fmla="*/ 271924 h 637838"/>
                    <a:gd name="connsiteX23" fmla="*/ 820455 w 1205502"/>
                    <a:gd name="connsiteY23" fmla="*/ 300960 h 637838"/>
                    <a:gd name="connsiteX24" fmla="*/ 866315 w 1205502"/>
                    <a:gd name="connsiteY24" fmla="*/ 316169 h 637838"/>
                    <a:gd name="connsiteX25" fmla="*/ 936062 w 1205502"/>
                    <a:gd name="connsiteY25" fmla="*/ 328306 h 637838"/>
                    <a:gd name="connsiteX26" fmla="*/ 1105822 w 1205502"/>
                    <a:gd name="connsiteY26" fmla="*/ 306644 h 637838"/>
                    <a:gd name="connsiteX27" fmla="*/ 1202454 w 1205502"/>
                    <a:gd name="connsiteY27" fmla="*/ 273538 h 637838"/>
                    <a:gd name="connsiteX28" fmla="*/ 1179871 w 1205502"/>
                    <a:gd name="connsiteY28" fmla="*/ 415184 h 637838"/>
                    <a:gd name="connsiteX29" fmla="*/ 1165123 w 1205502"/>
                    <a:gd name="connsiteY29" fmla="*/ 437306 h 637838"/>
                    <a:gd name="connsiteX30" fmla="*/ 1098755 w 1205502"/>
                    <a:gd name="connsiteY30" fmla="*/ 481551 h 637838"/>
                    <a:gd name="connsiteX31" fmla="*/ 921774 w 1205502"/>
                    <a:gd name="connsiteY31" fmla="*/ 577416 h 637838"/>
                    <a:gd name="connsiteX32" fmla="*/ 818536 w 1205502"/>
                    <a:gd name="connsiteY32" fmla="*/ 614287 h 637838"/>
                    <a:gd name="connsiteX33" fmla="*/ 766916 w 1205502"/>
                    <a:gd name="connsiteY33" fmla="*/ 636409 h 637838"/>
                    <a:gd name="connsiteX34" fmla="*/ 639634 w 1205502"/>
                    <a:gd name="connsiteY34" fmla="*/ 570426 h 637838"/>
                    <a:gd name="connsiteX35" fmla="*/ 414568 w 1205502"/>
                    <a:gd name="connsiteY35" fmla="*/ 551146 h 637838"/>
                    <a:gd name="connsiteX36" fmla="*/ 420329 w 1205502"/>
                    <a:gd name="connsiteY36" fmla="*/ 636409 h 637838"/>
                    <a:gd name="connsiteX37" fmla="*/ 339213 w 1205502"/>
                    <a:gd name="connsiteY37" fmla="*/ 592164 h 637838"/>
                    <a:gd name="connsiteX38" fmla="*/ 243348 w 1205502"/>
                    <a:gd name="connsiteY38" fmla="*/ 533171 h 637838"/>
                    <a:gd name="connsiteX39" fmla="*/ 184355 w 1205502"/>
                    <a:gd name="connsiteY39" fmla="*/ 474177 h 637838"/>
                    <a:gd name="connsiteX40" fmla="*/ 169606 w 1205502"/>
                    <a:gd name="connsiteY40" fmla="*/ 437306 h 637838"/>
                    <a:gd name="connsiteX41" fmla="*/ 162232 w 1205502"/>
                    <a:gd name="connsiteY41" fmla="*/ 415184 h 637838"/>
                    <a:gd name="connsiteX42" fmla="*/ 125361 w 1205502"/>
                    <a:gd name="connsiteY42" fmla="*/ 378313 h 637838"/>
                    <a:gd name="connsiteX43" fmla="*/ 117987 w 1205502"/>
                    <a:gd name="connsiteY43" fmla="*/ 356190 h 637838"/>
                    <a:gd name="connsiteX44" fmla="*/ 95865 w 1205502"/>
                    <a:gd name="connsiteY44" fmla="*/ 348816 h 637838"/>
                    <a:gd name="connsiteX45" fmla="*/ 81116 w 1205502"/>
                    <a:gd name="connsiteY45" fmla="*/ 334067 h 637838"/>
                    <a:gd name="connsiteX46" fmla="*/ 73742 w 1205502"/>
                    <a:gd name="connsiteY46" fmla="*/ 311945 h 637838"/>
                    <a:gd name="connsiteX47" fmla="*/ 88490 w 1205502"/>
                    <a:gd name="connsiteY47" fmla="*/ 252951 h 6378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205502" h="637838">
                      <a:moveTo>
                        <a:pt x="0" y="245577"/>
                      </a:moveTo>
                      <a:cubicBezTo>
                        <a:pt x="12290" y="248035"/>
                        <a:pt x="25135" y="248550"/>
                        <a:pt x="36871" y="252951"/>
                      </a:cubicBezTo>
                      <a:cubicBezTo>
                        <a:pt x="108963" y="279986"/>
                        <a:pt x="12434" y="257904"/>
                        <a:pt x="81116" y="275074"/>
                      </a:cubicBezTo>
                      <a:cubicBezTo>
                        <a:pt x="121845" y="285256"/>
                        <a:pt x="145655" y="285215"/>
                        <a:pt x="191729" y="289822"/>
                      </a:cubicBezTo>
                      <a:cubicBezTo>
                        <a:pt x="249129" y="304174"/>
                        <a:pt x="233287" y="286800"/>
                        <a:pt x="255640" y="277915"/>
                      </a:cubicBezTo>
                      <a:cubicBezTo>
                        <a:pt x="277993" y="269030"/>
                        <a:pt x="317969" y="244393"/>
                        <a:pt x="325848" y="236514"/>
                      </a:cubicBezTo>
                      <a:cubicBezTo>
                        <a:pt x="330764" y="226682"/>
                        <a:pt x="341632" y="222366"/>
                        <a:pt x="352501" y="214160"/>
                      </a:cubicBezTo>
                      <a:cubicBezTo>
                        <a:pt x="363370" y="205954"/>
                        <a:pt x="387376" y="191871"/>
                        <a:pt x="391063" y="187275"/>
                      </a:cubicBezTo>
                      <a:cubicBezTo>
                        <a:pt x="394750" y="182679"/>
                        <a:pt x="371258" y="192563"/>
                        <a:pt x="374625" y="186584"/>
                      </a:cubicBezTo>
                      <a:cubicBezTo>
                        <a:pt x="377992" y="180605"/>
                        <a:pt x="400638" y="163731"/>
                        <a:pt x="411264" y="151402"/>
                      </a:cubicBezTo>
                      <a:cubicBezTo>
                        <a:pt x="421890" y="139073"/>
                        <a:pt x="428548" y="119985"/>
                        <a:pt x="438380" y="112611"/>
                      </a:cubicBezTo>
                      <a:cubicBezTo>
                        <a:pt x="440838" y="105237"/>
                        <a:pt x="448454" y="102894"/>
                        <a:pt x="455278" y="85726"/>
                      </a:cubicBezTo>
                      <a:cubicBezTo>
                        <a:pt x="462102" y="68558"/>
                        <a:pt x="467544" y="23442"/>
                        <a:pt x="479323" y="9603"/>
                      </a:cubicBezTo>
                      <a:cubicBezTo>
                        <a:pt x="491102" y="-4236"/>
                        <a:pt x="511202" y="232"/>
                        <a:pt x="525950" y="2690"/>
                      </a:cubicBezTo>
                      <a:cubicBezTo>
                        <a:pt x="523492" y="10064"/>
                        <a:pt x="532748" y="23878"/>
                        <a:pt x="540007" y="39100"/>
                      </a:cubicBezTo>
                      <a:cubicBezTo>
                        <a:pt x="547266" y="54322"/>
                        <a:pt x="558479" y="78045"/>
                        <a:pt x="569502" y="94022"/>
                      </a:cubicBezTo>
                      <a:cubicBezTo>
                        <a:pt x="580525" y="109999"/>
                        <a:pt x="596311" y="130047"/>
                        <a:pt x="606143" y="134963"/>
                      </a:cubicBezTo>
                      <a:cubicBezTo>
                        <a:pt x="620271" y="163219"/>
                        <a:pt x="621596" y="164090"/>
                        <a:pt x="631108" y="174908"/>
                      </a:cubicBezTo>
                      <a:cubicBezTo>
                        <a:pt x="640620" y="185726"/>
                        <a:pt x="653627" y="191948"/>
                        <a:pt x="663216" y="199873"/>
                      </a:cubicBezTo>
                      <a:cubicBezTo>
                        <a:pt x="672805" y="207798"/>
                        <a:pt x="680320" y="215799"/>
                        <a:pt x="688642" y="222456"/>
                      </a:cubicBezTo>
                      <a:cubicBezTo>
                        <a:pt x="696964" y="229113"/>
                        <a:pt x="703429" y="233632"/>
                        <a:pt x="713146" y="239816"/>
                      </a:cubicBezTo>
                      <a:cubicBezTo>
                        <a:pt x="722863" y="246000"/>
                        <a:pt x="735524" y="254207"/>
                        <a:pt x="746944" y="259558"/>
                      </a:cubicBezTo>
                      <a:cubicBezTo>
                        <a:pt x="758364" y="264909"/>
                        <a:pt x="766916" y="267008"/>
                        <a:pt x="781665" y="271924"/>
                      </a:cubicBezTo>
                      <a:cubicBezTo>
                        <a:pt x="789039" y="276840"/>
                        <a:pt x="806347" y="293586"/>
                        <a:pt x="820455" y="300960"/>
                      </a:cubicBezTo>
                      <a:cubicBezTo>
                        <a:pt x="834563" y="308334"/>
                        <a:pt x="847047" y="311611"/>
                        <a:pt x="866315" y="316169"/>
                      </a:cubicBezTo>
                      <a:cubicBezTo>
                        <a:pt x="885583" y="320727"/>
                        <a:pt x="928688" y="325848"/>
                        <a:pt x="936062" y="328306"/>
                      </a:cubicBezTo>
                      <a:cubicBezTo>
                        <a:pt x="1019636" y="325848"/>
                        <a:pt x="1061423" y="315772"/>
                        <a:pt x="1105822" y="306644"/>
                      </a:cubicBezTo>
                      <a:cubicBezTo>
                        <a:pt x="1150221" y="297516"/>
                        <a:pt x="1190113" y="255448"/>
                        <a:pt x="1202454" y="273538"/>
                      </a:cubicBezTo>
                      <a:cubicBezTo>
                        <a:pt x="1214795" y="291628"/>
                        <a:pt x="1186093" y="387889"/>
                        <a:pt x="1179871" y="415184"/>
                      </a:cubicBezTo>
                      <a:cubicBezTo>
                        <a:pt x="1173649" y="442479"/>
                        <a:pt x="1171390" y="431039"/>
                        <a:pt x="1165123" y="437306"/>
                      </a:cubicBezTo>
                      <a:cubicBezTo>
                        <a:pt x="1148254" y="454175"/>
                        <a:pt x="1118067" y="469261"/>
                        <a:pt x="1098755" y="481551"/>
                      </a:cubicBezTo>
                      <a:cubicBezTo>
                        <a:pt x="1031319" y="524465"/>
                        <a:pt x="1020218" y="542257"/>
                        <a:pt x="921774" y="577416"/>
                      </a:cubicBezTo>
                      <a:cubicBezTo>
                        <a:pt x="887361" y="589706"/>
                        <a:pt x="852684" y="601278"/>
                        <a:pt x="818536" y="614287"/>
                      </a:cubicBezTo>
                      <a:cubicBezTo>
                        <a:pt x="801042" y="620951"/>
                        <a:pt x="796733" y="643719"/>
                        <a:pt x="766916" y="636409"/>
                      </a:cubicBezTo>
                      <a:cubicBezTo>
                        <a:pt x="737099" y="629099"/>
                        <a:pt x="698359" y="584636"/>
                        <a:pt x="639634" y="570426"/>
                      </a:cubicBezTo>
                      <a:cubicBezTo>
                        <a:pt x="580909" y="556216"/>
                        <a:pt x="451119" y="540149"/>
                        <a:pt x="414568" y="551146"/>
                      </a:cubicBezTo>
                      <a:cubicBezTo>
                        <a:pt x="378017" y="562143"/>
                        <a:pt x="432888" y="629573"/>
                        <a:pt x="420329" y="636409"/>
                      </a:cubicBezTo>
                      <a:lnTo>
                        <a:pt x="339213" y="592164"/>
                      </a:lnTo>
                      <a:cubicBezTo>
                        <a:pt x="291177" y="565962"/>
                        <a:pt x="288994" y="572731"/>
                        <a:pt x="243348" y="533171"/>
                      </a:cubicBezTo>
                      <a:cubicBezTo>
                        <a:pt x="222332" y="514957"/>
                        <a:pt x="184355" y="474177"/>
                        <a:pt x="184355" y="474177"/>
                      </a:cubicBezTo>
                      <a:cubicBezTo>
                        <a:pt x="179439" y="461887"/>
                        <a:pt x="174254" y="449700"/>
                        <a:pt x="169606" y="437306"/>
                      </a:cubicBezTo>
                      <a:cubicBezTo>
                        <a:pt x="166877" y="430028"/>
                        <a:pt x="166896" y="421402"/>
                        <a:pt x="162232" y="415184"/>
                      </a:cubicBezTo>
                      <a:cubicBezTo>
                        <a:pt x="151803" y="401279"/>
                        <a:pt x="125361" y="378313"/>
                        <a:pt x="125361" y="378313"/>
                      </a:cubicBezTo>
                      <a:cubicBezTo>
                        <a:pt x="122903" y="370939"/>
                        <a:pt x="123483" y="361687"/>
                        <a:pt x="117987" y="356190"/>
                      </a:cubicBezTo>
                      <a:cubicBezTo>
                        <a:pt x="112491" y="350694"/>
                        <a:pt x="102530" y="352815"/>
                        <a:pt x="95865" y="348816"/>
                      </a:cubicBezTo>
                      <a:cubicBezTo>
                        <a:pt x="89903" y="345239"/>
                        <a:pt x="86032" y="338983"/>
                        <a:pt x="81116" y="334067"/>
                      </a:cubicBezTo>
                      <a:cubicBezTo>
                        <a:pt x="78658" y="326693"/>
                        <a:pt x="73742" y="319718"/>
                        <a:pt x="73742" y="311945"/>
                      </a:cubicBezTo>
                      <a:cubicBezTo>
                        <a:pt x="73742" y="278835"/>
                        <a:pt x="77473" y="274987"/>
                        <a:pt x="88490" y="252951"/>
                      </a:cubicBezTo>
                    </a:path>
                  </a:pathLst>
                </a:cu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n>
                      <a:solidFill>
                        <a:schemeClr val="tx1"/>
                      </a:solidFill>
                    </a:ln>
                  </a:endParaRPr>
                </a:p>
              </p:txBody>
            </p:sp>
            <p:sp>
              <p:nvSpPr>
                <p:cNvPr id="24" name="Freeform: Shape 23">
                  <a:extLst>
                    <a:ext uri="{FF2B5EF4-FFF2-40B4-BE49-F238E27FC236}">
                      <a16:creationId xmlns:a16="http://schemas.microsoft.com/office/drawing/2014/main" id="{6DAFB60A-5D08-9B31-887D-B3B27299F598}"/>
                    </a:ext>
                  </a:extLst>
                </p:cNvPr>
                <p:cNvSpPr/>
                <p:nvPr/>
              </p:nvSpPr>
              <p:spPr>
                <a:xfrm>
                  <a:off x="2378639" y="3769519"/>
                  <a:ext cx="571730" cy="778669"/>
                </a:xfrm>
                <a:custGeom>
                  <a:avLst/>
                  <a:gdLst>
                    <a:gd name="connsiteX0" fmla="*/ 195492 w 571730"/>
                    <a:gd name="connsiteY0" fmla="*/ 0 h 778669"/>
                    <a:gd name="connsiteX1" fmla="*/ 183586 w 571730"/>
                    <a:gd name="connsiteY1" fmla="*/ 19050 h 778669"/>
                    <a:gd name="connsiteX2" fmla="*/ 171680 w 571730"/>
                    <a:gd name="connsiteY2" fmla="*/ 33337 h 778669"/>
                    <a:gd name="connsiteX3" fmla="*/ 169299 w 571730"/>
                    <a:gd name="connsiteY3" fmla="*/ 40481 h 778669"/>
                    <a:gd name="connsiteX4" fmla="*/ 150249 w 571730"/>
                    <a:gd name="connsiteY4" fmla="*/ 73819 h 778669"/>
                    <a:gd name="connsiteX5" fmla="*/ 128817 w 571730"/>
                    <a:gd name="connsiteY5" fmla="*/ 92869 h 778669"/>
                    <a:gd name="connsiteX6" fmla="*/ 121674 w 571730"/>
                    <a:gd name="connsiteY6" fmla="*/ 100012 h 778669"/>
                    <a:gd name="connsiteX7" fmla="*/ 114530 w 571730"/>
                    <a:gd name="connsiteY7" fmla="*/ 104775 h 778669"/>
                    <a:gd name="connsiteX8" fmla="*/ 90717 w 571730"/>
                    <a:gd name="connsiteY8" fmla="*/ 128587 h 778669"/>
                    <a:gd name="connsiteX9" fmla="*/ 83574 w 571730"/>
                    <a:gd name="connsiteY9" fmla="*/ 135731 h 778669"/>
                    <a:gd name="connsiteX10" fmla="*/ 78811 w 571730"/>
                    <a:gd name="connsiteY10" fmla="*/ 142875 h 778669"/>
                    <a:gd name="connsiteX11" fmla="*/ 71667 w 571730"/>
                    <a:gd name="connsiteY11" fmla="*/ 147637 h 778669"/>
                    <a:gd name="connsiteX12" fmla="*/ 54999 w 571730"/>
                    <a:gd name="connsiteY12" fmla="*/ 164306 h 778669"/>
                    <a:gd name="connsiteX13" fmla="*/ 47855 w 571730"/>
                    <a:gd name="connsiteY13" fmla="*/ 171450 h 778669"/>
                    <a:gd name="connsiteX14" fmla="*/ 31186 w 571730"/>
                    <a:gd name="connsiteY14" fmla="*/ 183356 h 778669"/>
                    <a:gd name="connsiteX15" fmla="*/ 21661 w 571730"/>
                    <a:gd name="connsiteY15" fmla="*/ 188119 h 778669"/>
                    <a:gd name="connsiteX16" fmla="*/ 7374 w 571730"/>
                    <a:gd name="connsiteY16" fmla="*/ 197644 h 778669"/>
                    <a:gd name="connsiteX17" fmla="*/ 230 w 571730"/>
                    <a:gd name="connsiteY17" fmla="*/ 204787 h 778669"/>
                    <a:gd name="connsiteX18" fmla="*/ 9755 w 571730"/>
                    <a:gd name="connsiteY18" fmla="*/ 202406 h 778669"/>
                    <a:gd name="connsiteX19" fmla="*/ 19280 w 571730"/>
                    <a:gd name="connsiteY19" fmla="*/ 197644 h 778669"/>
                    <a:gd name="connsiteX20" fmla="*/ 64524 w 571730"/>
                    <a:gd name="connsiteY20" fmla="*/ 200025 h 778669"/>
                    <a:gd name="connsiteX21" fmla="*/ 71667 w 571730"/>
                    <a:gd name="connsiteY21" fmla="*/ 202406 h 778669"/>
                    <a:gd name="connsiteX22" fmla="*/ 109767 w 571730"/>
                    <a:gd name="connsiteY22" fmla="*/ 204787 h 778669"/>
                    <a:gd name="connsiteX23" fmla="*/ 135961 w 571730"/>
                    <a:gd name="connsiteY23" fmla="*/ 207169 h 778669"/>
                    <a:gd name="connsiteX24" fmla="*/ 152630 w 571730"/>
                    <a:gd name="connsiteY24" fmla="*/ 214312 h 778669"/>
                    <a:gd name="connsiteX25" fmla="*/ 159774 w 571730"/>
                    <a:gd name="connsiteY25" fmla="*/ 219075 h 778669"/>
                    <a:gd name="connsiteX26" fmla="*/ 185967 w 571730"/>
                    <a:gd name="connsiteY26" fmla="*/ 223837 h 778669"/>
                    <a:gd name="connsiteX27" fmla="*/ 202636 w 571730"/>
                    <a:gd name="connsiteY27" fmla="*/ 230981 h 778669"/>
                    <a:gd name="connsiteX28" fmla="*/ 209780 w 571730"/>
                    <a:gd name="connsiteY28" fmla="*/ 235744 h 778669"/>
                    <a:gd name="connsiteX29" fmla="*/ 221686 w 571730"/>
                    <a:gd name="connsiteY29" fmla="*/ 238125 h 778669"/>
                    <a:gd name="connsiteX30" fmla="*/ 235974 w 571730"/>
                    <a:gd name="connsiteY30" fmla="*/ 242887 h 778669"/>
                    <a:gd name="connsiteX31" fmla="*/ 243117 w 571730"/>
                    <a:gd name="connsiteY31" fmla="*/ 247650 h 778669"/>
                    <a:gd name="connsiteX32" fmla="*/ 262167 w 571730"/>
                    <a:gd name="connsiteY32" fmla="*/ 257175 h 778669"/>
                    <a:gd name="connsiteX33" fmla="*/ 269311 w 571730"/>
                    <a:gd name="connsiteY33" fmla="*/ 259556 h 778669"/>
                    <a:gd name="connsiteX34" fmla="*/ 276455 w 571730"/>
                    <a:gd name="connsiteY34" fmla="*/ 266700 h 778669"/>
                    <a:gd name="connsiteX35" fmla="*/ 278836 w 571730"/>
                    <a:gd name="connsiteY35" fmla="*/ 278606 h 778669"/>
                    <a:gd name="connsiteX36" fmla="*/ 314555 w 571730"/>
                    <a:gd name="connsiteY36" fmla="*/ 290512 h 778669"/>
                    <a:gd name="connsiteX37" fmla="*/ 328842 w 571730"/>
                    <a:gd name="connsiteY37" fmla="*/ 302419 h 778669"/>
                    <a:gd name="connsiteX38" fmla="*/ 338367 w 571730"/>
                    <a:gd name="connsiteY38" fmla="*/ 309562 h 778669"/>
                    <a:gd name="connsiteX39" fmla="*/ 347892 w 571730"/>
                    <a:gd name="connsiteY39" fmla="*/ 314325 h 778669"/>
                    <a:gd name="connsiteX40" fmla="*/ 364561 w 571730"/>
                    <a:gd name="connsiteY40" fmla="*/ 326231 h 778669"/>
                    <a:gd name="connsiteX41" fmla="*/ 376467 w 571730"/>
                    <a:gd name="connsiteY41" fmla="*/ 340519 h 778669"/>
                    <a:gd name="connsiteX42" fmla="*/ 397899 w 571730"/>
                    <a:gd name="connsiteY42" fmla="*/ 352425 h 778669"/>
                    <a:gd name="connsiteX43" fmla="*/ 416949 w 571730"/>
                    <a:gd name="connsiteY43" fmla="*/ 361950 h 778669"/>
                    <a:gd name="connsiteX44" fmla="*/ 426474 w 571730"/>
                    <a:gd name="connsiteY44" fmla="*/ 371475 h 778669"/>
                    <a:gd name="connsiteX45" fmla="*/ 428855 w 571730"/>
                    <a:gd name="connsiteY45" fmla="*/ 378619 h 778669"/>
                    <a:gd name="connsiteX46" fmla="*/ 433617 w 571730"/>
                    <a:gd name="connsiteY46" fmla="*/ 388144 h 778669"/>
                    <a:gd name="connsiteX47" fmla="*/ 438380 w 571730"/>
                    <a:gd name="connsiteY47" fmla="*/ 407194 h 778669"/>
                    <a:gd name="connsiteX48" fmla="*/ 443142 w 571730"/>
                    <a:gd name="connsiteY48" fmla="*/ 416719 h 778669"/>
                    <a:gd name="connsiteX49" fmla="*/ 445524 w 571730"/>
                    <a:gd name="connsiteY49" fmla="*/ 426244 h 778669"/>
                    <a:gd name="connsiteX50" fmla="*/ 450286 w 571730"/>
                    <a:gd name="connsiteY50" fmla="*/ 440531 h 778669"/>
                    <a:gd name="connsiteX51" fmla="*/ 455049 w 571730"/>
                    <a:gd name="connsiteY51" fmla="*/ 452437 h 778669"/>
                    <a:gd name="connsiteX52" fmla="*/ 459811 w 571730"/>
                    <a:gd name="connsiteY52" fmla="*/ 459581 h 778669"/>
                    <a:gd name="connsiteX53" fmla="*/ 464574 w 571730"/>
                    <a:gd name="connsiteY53" fmla="*/ 471487 h 778669"/>
                    <a:gd name="connsiteX54" fmla="*/ 471717 w 571730"/>
                    <a:gd name="connsiteY54" fmla="*/ 485775 h 778669"/>
                    <a:gd name="connsiteX55" fmla="*/ 476480 w 571730"/>
                    <a:gd name="connsiteY55" fmla="*/ 507206 h 778669"/>
                    <a:gd name="connsiteX56" fmla="*/ 478861 w 571730"/>
                    <a:gd name="connsiteY56" fmla="*/ 514350 h 778669"/>
                    <a:gd name="connsiteX57" fmla="*/ 497911 w 571730"/>
                    <a:gd name="connsiteY57" fmla="*/ 531019 h 778669"/>
                    <a:gd name="connsiteX58" fmla="*/ 507436 w 571730"/>
                    <a:gd name="connsiteY58" fmla="*/ 535781 h 778669"/>
                    <a:gd name="connsiteX59" fmla="*/ 521724 w 571730"/>
                    <a:gd name="connsiteY59" fmla="*/ 547687 h 778669"/>
                    <a:gd name="connsiteX60" fmla="*/ 531249 w 571730"/>
                    <a:gd name="connsiteY60" fmla="*/ 557212 h 778669"/>
                    <a:gd name="connsiteX61" fmla="*/ 538392 w 571730"/>
                    <a:gd name="connsiteY61" fmla="*/ 652462 h 778669"/>
                    <a:gd name="connsiteX62" fmla="*/ 540774 w 571730"/>
                    <a:gd name="connsiteY62" fmla="*/ 676275 h 778669"/>
                    <a:gd name="connsiteX63" fmla="*/ 547917 w 571730"/>
                    <a:gd name="connsiteY63" fmla="*/ 707231 h 778669"/>
                    <a:gd name="connsiteX64" fmla="*/ 552680 w 571730"/>
                    <a:gd name="connsiteY64" fmla="*/ 738187 h 778669"/>
                    <a:gd name="connsiteX65" fmla="*/ 555061 w 571730"/>
                    <a:gd name="connsiteY65" fmla="*/ 771525 h 778669"/>
                    <a:gd name="connsiteX66" fmla="*/ 557442 w 571730"/>
                    <a:gd name="connsiteY66" fmla="*/ 778669 h 778669"/>
                    <a:gd name="connsiteX67" fmla="*/ 562205 w 571730"/>
                    <a:gd name="connsiteY67" fmla="*/ 771525 h 778669"/>
                    <a:gd name="connsiteX68" fmla="*/ 566967 w 571730"/>
                    <a:gd name="connsiteY68" fmla="*/ 735806 h 778669"/>
                    <a:gd name="connsiteX69" fmla="*/ 569349 w 571730"/>
                    <a:gd name="connsiteY69" fmla="*/ 721519 h 778669"/>
                    <a:gd name="connsiteX70" fmla="*/ 566967 w 571730"/>
                    <a:gd name="connsiteY70" fmla="*/ 666750 h 778669"/>
                    <a:gd name="connsiteX71" fmla="*/ 562205 w 571730"/>
                    <a:gd name="connsiteY71" fmla="*/ 642937 h 778669"/>
                    <a:gd name="connsiteX72" fmla="*/ 557442 w 571730"/>
                    <a:gd name="connsiteY72" fmla="*/ 609600 h 778669"/>
                    <a:gd name="connsiteX73" fmla="*/ 564586 w 571730"/>
                    <a:gd name="connsiteY73" fmla="*/ 528637 h 778669"/>
                    <a:gd name="connsiteX74" fmla="*/ 569349 w 571730"/>
                    <a:gd name="connsiteY74" fmla="*/ 502444 h 778669"/>
                    <a:gd name="connsiteX75" fmla="*/ 571730 w 571730"/>
                    <a:gd name="connsiteY75" fmla="*/ 485775 h 778669"/>
                    <a:gd name="connsiteX76" fmla="*/ 569349 w 571730"/>
                    <a:gd name="connsiteY76" fmla="*/ 419100 h 778669"/>
                    <a:gd name="connsiteX77" fmla="*/ 564586 w 571730"/>
                    <a:gd name="connsiteY77" fmla="*/ 407194 h 778669"/>
                    <a:gd name="connsiteX78" fmla="*/ 555061 w 571730"/>
                    <a:gd name="connsiteY78" fmla="*/ 383381 h 778669"/>
                    <a:gd name="connsiteX79" fmla="*/ 533630 w 571730"/>
                    <a:gd name="connsiteY79" fmla="*/ 357187 h 778669"/>
                    <a:gd name="connsiteX80" fmla="*/ 490767 w 571730"/>
                    <a:gd name="connsiteY80" fmla="*/ 295275 h 778669"/>
                    <a:gd name="connsiteX81" fmla="*/ 478861 w 571730"/>
                    <a:gd name="connsiteY81" fmla="*/ 280987 h 778669"/>
                    <a:gd name="connsiteX82" fmla="*/ 471717 w 571730"/>
                    <a:gd name="connsiteY82" fmla="*/ 269081 h 778669"/>
                    <a:gd name="connsiteX83" fmla="*/ 455049 w 571730"/>
                    <a:gd name="connsiteY83" fmla="*/ 247650 h 778669"/>
                    <a:gd name="connsiteX84" fmla="*/ 445524 w 571730"/>
                    <a:gd name="connsiteY84" fmla="*/ 235744 h 778669"/>
                    <a:gd name="connsiteX85" fmla="*/ 421711 w 571730"/>
                    <a:gd name="connsiteY85" fmla="*/ 209550 h 778669"/>
                    <a:gd name="connsiteX86" fmla="*/ 393136 w 571730"/>
                    <a:gd name="connsiteY86" fmla="*/ 178594 h 778669"/>
                    <a:gd name="connsiteX87" fmla="*/ 381230 w 571730"/>
                    <a:gd name="connsiteY87" fmla="*/ 161925 h 778669"/>
                    <a:gd name="connsiteX88" fmla="*/ 371705 w 571730"/>
                    <a:gd name="connsiteY88" fmla="*/ 154781 h 778669"/>
                    <a:gd name="connsiteX89" fmla="*/ 362180 w 571730"/>
                    <a:gd name="connsiteY89" fmla="*/ 142875 h 778669"/>
                    <a:gd name="connsiteX90" fmla="*/ 352655 w 571730"/>
                    <a:gd name="connsiteY90" fmla="*/ 133350 h 778669"/>
                    <a:gd name="connsiteX91" fmla="*/ 345511 w 571730"/>
                    <a:gd name="connsiteY91" fmla="*/ 123825 h 778669"/>
                    <a:gd name="connsiteX92" fmla="*/ 335986 w 571730"/>
                    <a:gd name="connsiteY92" fmla="*/ 119062 h 778669"/>
                    <a:gd name="connsiteX93" fmla="*/ 328842 w 571730"/>
                    <a:gd name="connsiteY93" fmla="*/ 114300 h 778669"/>
                    <a:gd name="connsiteX94" fmla="*/ 319317 w 571730"/>
                    <a:gd name="connsiteY94" fmla="*/ 109537 h 778669"/>
                    <a:gd name="connsiteX95" fmla="*/ 312174 w 571730"/>
                    <a:gd name="connsiteY95" fmla="*/ 104775 h 778669"/>
                    <a:gd name="connsiteX96" fmla="*/ 302649 w 571730"/>
                    <a:gd name="connsiteY96" fmla="*/ 100012 h 778669"/>
                    <a:gd name="connsiteX97" fmla="*/ 278836 w 571730"/>
                    <a:gd name="connsiteY97" fmla="*/ 76200 h 778669"/>
                    <a:gd name="connsiteX98" fmla="*/ 271692 w 571730"/>
                    <a:gd name="connsiteY98" fmla="*/ 69056 h 778669"/>
                    <a:gd name="connsiteX99" fmla="*/ 257405 w 571730"/>
                    <a:gd name="connsiteY99" fmla="*/ 57150 h 778669"/>
                    <a:gd name="connsiteX100" fmla="*/ 240736 w 571730"/>
                    <a:gd name="connsiteY100" fmla="*/ 42862 h 778669"/>
                    <a:gd name="connsiteX101" fmla="*/ 231211 w 571730"/>
                    <a:gd name="connsiteY101" fmla="*/ 38100 h 778669"/>
                    <a:gd name="connsiteX102" fmla="*/ 214542 w 571730"/>
                    <a:gd name="connsiteY102" fmla="*/ 28575 h 778669"/>
                    <a:gd name="connsiteX103" fmla="*/ 185967 w 571730"/>
                    <a:gd name="connsiteY103" fmla="*/ 11906 h 778669"/>
                    <a:gd name="connsiteX104" fmla="*/ 195492 w 571730"/>
                    <a:gd name="connsiteY104" fmla="*/ 0 h 778669"/>
                    <a:gd name="connsiteX0" fmla="*/ 195492 w 571730"/>
                    <a:gd name="connsiteY0" fmla="*/ 0 h 778669"/>
                    <a:gd name="connsiteX1" fmla="*/ 183586 w 571730"/>
                    <a:gd name="connsiteY1" fmla="*/ 19050 h 778669"/>
                    <a:gd name="connsiteX2" fmla="*/ 171680 w 571730"/>
                    <a:gd name="connsiteY2" fmla="*/ 33337 h 778669"/>
                    <a:gd name="connsiteX3" fmla="*/ 169299 w 571730"/>
                    <a:gd name="connsiteY3" fmla="*/ 40481 h 778669"/>
                    <a:gd name="connsiteX4" fmla="*/ 150249 w 571730"/>
                    <a:gd name="connsiteY4" fmla="*/ 73819 h 778669"/>
                    <a:gd name="connsiteX5" fmla="*/ 128817 w 571730"/>
                    <a:gd name="connsiteY5" fmla="*/ 92869 h 778669"/>
                    <a:gd name="connsiteX6" fmla="*/ 121674 w 571730"/>
                    <a:gd name="connsiteY6" fmla="*/ 100012 h 778669"/>
                    <a:gd name="connsiteX7" fmla="*/ 114530 w 571730"/>
                    <a:gd name="connsiteY7" fmla="*/ 104775 h 778669"/>
                    <a:gd name="connsiteX8" fmla="*/ 90717 w 571730"/>
                    <a:gd name="connsiteY8" fmla="*/ 128587 h 778669"/>
                    <a:gd name="connsiteX9" fmla="*/ 83574 w 571730"/>
                    <a:gd name="connsiteY9" fmla="*/ 135731 h 778669"/>
                    <a:gd name="connsiteX10" fmla="*/ 78811 w 571730"/>
                    <a:gd name="connsiteY10" fmla="*/ 142875 h 778669"/>
                    <a:gd name="connsiteX11" fmla="*/ 71667 w 571730"/>
                    <a:gd name="connsiteY11" fmla="*/ 147637 h 778669"/>
                    <a:gd name="connsiteX12" fmla="*/ 54999 w 571730"/>
                    <a:gd name="connsiteY12" fmla="*/ 164306 h 778669"/>
                    <a:gd name="connsiteX13" fmla="*/ 47855 w 571730"/>
                    <a:gd name="connsiteY13" fmla="*/ 171450 h 778669"/>
                    <a:gd name="connsiteX14" fmla="*/ 31186 w 571730"/>
                    <a:gd name="connsiteY14" fmla="*/ 183356 h 778669"/>
                    <a:gd name="connsiteX15" fmla="*/ 21661 w 571730"/>
                    <a:gd name="connsiteY15" fmla="*/ 188119 h 778669"/>
                    <a:gd name="connsiteX16" fmla="*/ 7374 w 571730"/>
                    <a:gd name="connsiteY16" fmla="*/ 197644 h 778669"/>
                    <a:gd name="connsiteX17" fmla="*/ 230 w 571730"/>
                    <a:gd name="connsiteY17" fmla="*/ 204787 h 778669"/>
                    <a:gd name="connsiteX18" fmla="*/ 9755 w 571730"/>
                    <a:gd name="connsiteY18" fmla="*/ 202406 h 778669"/>
                    <a:gd name="connsiteX19" fmla="*/ 19280 w 571730"/>
                    <a:gd name="connsiteY19" fmla="*/ 197644 h 778669"/>
                    <a:gd name="connsiteX20" fmla="*/ 64524 w 571730"/>
                    <a:gd name="connsiteY20" fmla="*/ 200025 h 778669"/>
                    <a:gd name="connsiteX21" fmla="*/ 71667 w 571730"/>
                    <a:gd name="connsiteY21" fmla="*/ 202406 h 778669"/>
                    <a:gd name="connsiteX22" fmla="*/ 109767 w 571730"/>
                    <a:gd name="connsiteY22" fmla="*/ 204787 h 778669"/>
                    <a:gd name="connsiteX23" fmla="*/ 135961 w 571730"/>
                    <a:gd name="connsiteY23" fmla="*/ 207169 h 778669"/>
                    <a:gd name="connsiteX24" fmla="*/ 152630 w 571730"/>
                    <a:gd name="connsiteY24" fmla="*/ 214312 h 778669"/>
                    <a:gd name="connsiteX25" fmla="*/ 159774 w 571730"/>
                    <a:gd name="connsiteY25" fmla="*/ 219075 h 778669"/>
                    <a:gd name="connsiteX26" fmla="*/ 185967 w 571730"/>
                    <a:gd name="connsiteY26" fmla="*/ 223837 h 778669"/>
                    <a:gd name="connsiteX27" fmla="*/ 202636 w 571730"/>
                    <a:gd name="connsiteY27" fmla="*/ 230981 h 778669"/>
                    <a:gd name="connsiteX28" fmla="*/ 209780 w 571730"/>
                    <a:gd name="connsiteY28" fmla="*/ 235744 h 778669"/>
                    <a:gd name="connsiteX29" fmla="*/ 221686 w 571730"/>
                    <a:gd name="connsiteY29" fmla="*/ 238125 h 778669"/>
                    <a:gd name="connsiteX30" fmla="*/ 235974 w 571730"/>
                    <a:gd name="connsiteY30" fmla="*/ 242887 h 778669"/>
                    <a:gd name="connsiteX31" fmla="*/ 243117 w 571730"/>
                    <a:gd name="connsiteY31" fmla="*/ 247650 h 778669"/>
                    <a:gd name="connsiteX32" fmla="*/ 262167 w 571730"/>
                    <a:gd name="connsiteY32" fmla="*/ 257175 h 778669"/>
                    <a:gd name="connsiteX33" fmla="*/ 269311 w 571730"/>
                    <a:gd name="connsiteY33" fmla="*/ 259556 h 778669"/>
                    <a:gd name="connsiteX34" fmla="*/ 276455 w 571730"/>
                    <a:gd name="connsiteY34" fmla="*/ 266700 h 778669"/>
                    <a:gd name="connsiteX35" fmla="*/ 278836 w 571730"/>
                    <a:gd name="connsiteY35" fmla="*/ 278606 h 778669"/>
                    <a:gd name="connsiteX36" fmla="*/ 314555 w 571730"/>
                    <a:gd name="connsiteY36" fmla="*/ 290512 h 778669"/>
                    <a:gd name="connsiteX37" fmla="*/ 328842 w 571730"/>
                    <a:gd name="connsiteY37" fmla="*/ 302419 h 778669"/>
                    <a:gd name="connsiteX38" fmla="*/ 338367 w 571730"/>
                    <a:gd name="connsiteY38" fmla="*/ 309562 h 778669"/>
                    <a:gd name="connsiteX39" fmla="*/ 347892 w 571730"/>
                    <a:gd name="connsiteY39" fmla="*/ 314325 h 778669"/>
                    <a:gd name="connsiteX40" fmla="*/ 364561 w 571730"/>
                    <a:gd name="connsiteY40" fmla="*/ 326231 h 778669"/>
                    <a:gd name="connsiteX41" fmla="*/ 376467 w 571730"/>
                    <a:gd name="connsiteY41" fmla="*/ 340519 h 778669"/>
                    <a:gd name="connsiteX42" fmla="*/ 397899 w 571730"/>
                    <a:gd name="connsiteY42" fmla="*/ 352425 h 778669"/>
                    <a:gd name="connsiteX43" fmla="*/ 416949 w 571730"/>
                    <a:gd name="connsiteY43" fmla="*/ 361950 h 778669"/>
                    <a:gd name="connsiteX44" fmla="*/ 426474 w 571730"/>
                    <a:gd name="connsiteY44" fmla="*/ 371475 h 778669"/>
                    <a:gd name="connsiteX45" fmla="*/ 428855 w 571730"/>
                    <a:gd name="connsiteY45" fmla="*/ 378619 h 778669"/>
                    <a:gd name="connsiteX46" fmla="*/ 433617 w 571730"/>
                    <a:gd name="connsiteY46" fmla="*/ 388144 h 778669"/>
                    <a:gd name="connsiteX47" fmla="*/ 438380 w 571730"/>
                    <a:gd name="connsiteY47" fmla="*/ 407194 h 778669"/>
                    <a:gd name="connsiteX48" fmla="*/ 443142 w 571730"/>
                    <a:gd name="connsiteY48" fmla="*/ 416719 h 778669"/>
                    <a:gd name="connsiteX49" fmla="*/ 445524 w 571730"/>
                    <a:gd name="connsiteY49" fmla="*/ 426244 h 778669"/>
                    <a:gd name="connsiteX50" fmla="*/ 450286 w 571730"/>
                    <a:gd name="connsiteY50" fmla="*/ 440531 h 778669"/>
                    <a:gd name="connsiteX51" fmla="*/ 455049 w 571730"/>
                    <a:gd name="connsiteY51" fmla="*/ 452437 h 778669"/>
                    <a:gd name="connsiteX52" fmla="*/ 459811 w 571730"/>
                    <a:gd name="connsiteY52" fmla="*/ 459581 h 778669"/>
                    <a:gd name="connsiteX53" fmla="*/ 464574 w 571730"/>
                    <a:gd name="connsiteY53" fmla="*/ 471487 h 778669"/>
                    <a:gd name="connsiteX54" fmla="*/ 471717 w 571730"/>
                    <a:gd name="connsiteY54" fmla="*/ 485775 h 778669"/>
                    <a:gd name="connsiteX55" fmla="*/ 476480 w 571730"/>
                    <a:gd name="connsiteY55" fmla="*/ 507206 h 778669"/>
                    <a:gd name="connsiteX56" fmla="*/ 478861 w 571730"/>
                    <a:gd name="connsiteY56" fmla="*/ 514350 h 778669"/>
                    <a:gd name="connsiteX57" fmla="*/ 497911 w 571730"/>
                    <a:gd name="connsiteY57" fmla="*/ 531019 h 778669"/>
                    <a:gd name="connsiteX58" fmla="*/ 507436 w 571730"/>
                    <a:gd name="connsiteY58" fmla="*/ 535781 h 778669"/>
                    <a:gd name="connsiteX59" fmla="*/ 521724 w 571730"/>
                    <a:gd name="connsiteY59" fmla="*/ 547687 h 778669"/>
                    <a:gd name="connsiteX60" fmla="*/ 524105 w 571730"/>
                    <a:gd name="connsiteY60" fmla="*/ 590549 h 778669"/>
                    <a:gd name="connsiteX61" fmla="*/ 538392 w 571730"/>
                    <a:gd name="connsiteY61" fmla="*/ 652462 h 778669"/>
                    <a:gd name="connsiteX62" fmla="*/ 540774 w 571730"/>
                    <a:gd name="connsiteY62" fmla="*/ 676275 h 778669"/>
                    <a:gd name="connsiteX63" fmla="*/ 547917 w 571730"/>
                    <a:gd name="connsiteY63" fmla="*/ 707231 h 778669"/>
                    <a:gd name="connsiteX64" fmla="*/ 552680 w 571730"/>
                    <a:gd name="connsiteY64" fmla="*/ 738187 h 778669"/>
                    <a:gd name="connsiteX65" fmla="*/ 555061 w 571730"/>
                    <a:gd name="connsiteY65" fmla="*/ 771525 h 778669"/>
                    <a:gd name="connsiteX66" fmla="*/ 557442 w 571730"/>
                    <a:gd name="connsiteY66" fmla="*/ 778669 h 778669"/>
                    <a:gd name="connsiteX67" fmla="*/ 562205 w 571730"/>
                    <a:gd name="connsiteY67" fmla="*/ 771525 h 778669"/>
                    <a:gd name="connsiteX68" fmla="*/ 566967 w 571730"/>
                    <a:gd name="connsiteY68" fmla="*/ 735806 h 778669"/>
                    <a:gd name="connsiteX69" fmla="*/ 569349 w 571730"/>
                    <a:gd name="connsiteY69" fmla="*/ 721519 h 778669"/>
                    <a:gd name="connsiteX70" fmla="*/ 566967 w 571730"/>
                    <a:gd name="connsiteY70" fmla="*/ 666750 h 778669"/>
                    <a:gd name="connsiteX71" fmla="*/ 562205 w 571730"/>
                    <a:gd name="connsiteY71" fmla="*/ 642937 h 778669"/>
                    <a:gd name="connsiteX72" fmla="*/ 557442 w 571730"/>
                    <a:gd name="connsiteY72" fmla="*/ 609600 h 778669"/>
                    <a:gd name="connsiteX73" fmla="*/ 564586 w 571730"/>
                    <a:gd name="connsiteY73" fmla="*/ 528637 h 778669"/>
                    <a:gd name="connsiteX74" fmla="*/ 569349 w 571730"/>
                    <a:gd name="connsiteY74" fmla="*/ 502444 h 778669"/>
                    <a:gd name="connsiteX75" fmla="*/ 571730 w 571730"/>
                    <a:gd name="connsiteY75" fmla="*/ 485775 h 778669"/>
                    <a:gd name="connsiteX76" fmla="*/ 569349 w 571730"/>
                    <a:gd name="connsiteY76" fmla="*/ 419100 h 778669"/>
                    <a:gd name="connsiteX77" fmla="*/ 564586 w 571730"/>
                    <a:gd name="connsiteY77" fmla="*/ 407194 h 778669"/>
                    <a:gd name="connsiteX78" fmla="*/ 555061 w 571730"/>
                    <a:gd name="connsiteY78" fmla="*/ 383381 h 778669"/>
                    <a:gd name="connsiteX79" fmla="*/ 533630 w 571730"/>
                    <a:gd name="connsiteY79" fmla="*/ 357187 h 778669"/>
                    <a:gd name="connsiteX80" fmla="*/ 490767 w 571730"/>
                    <a:gd name="connsiteY80" fmla="*/ 295275 h 778669"/>
                    <a:gd name="connsiteX81" fmla="*/ 478861 w 571730"/>
                    <a:gd name="connsiteY81" fmla="*/ 280987 h 778669"/>
                    <a:gd name="connsiteX82" fmla="*/ 471717 w 571730"/>
                    <a:gd name="connsiteY82" fmla="*/ 269081 h 778669"/>
                    <a:gd name="connsiteX83" fmla="*/ 455049 w 571730"/>
                    <a:gd name="connsiteY83" fmla="*/ 247650 h 778669"/>
                    <a:gd name="connsiteX84" fmla="*/ 445524 w 571730"/>
                    <a:gd name="connsiteY84" fmla="*/ 235744 h 778669"/>
                    <a:gd name="connsiteX85" fmla="*/ 421711 w 571730"/>
                    <a:gd name="connsiteY85" fmla="*/ 209550 h 778669"/>
                    <a:gd name="connsiteX86" fmla="*/ 393136 w 571730"/>
                    <a:gd name="connsiteY86" fmla="*/ 178594 h 778669"/>
                    <a:gd name="connsiteX87" fmla="*/ 381230 w 571730"/>
                    <a:gd name="connsiteY87" fmla="*/ 161925 h 778669"/>
                    <a:gd name="connsiteX88" fmla="*/ 371705 w 571730"/>
                    <a:gd name="connsiteY88" fmla="*/ 154781 h 778669"/>
                    <a:gd name="connsiteX89" fmla="*/ 362180 w 571730"/>
                    <a:gd name="connsiteY89" fmla="*/ 142875 h 778669"/>
                    <a:gd name="connsiteX90" fmla="*/ 352655 w 571730"/>
                    <a:gd name="connsiteY90" fmla="*/ 133350 h 778669"/>
                    <a:gd name="connsiteX91" fmla="*/ 345511 w 571730"/>
                    <a:gd name="connsiteY91" fmla="*/ 123825 h 778669"/>
                    <a:gd name="connsiteX92" fmla="*/ 335986 w 571730"/>
                    <a:gd name="connsiteY92" fmla="*/ 119062 h 778669"/>
                    <a:gd name="connsiteX93" fmla="*/ 328842 w 571730"/>
                    <a:gd name="connsiteY93" fmla="*/ 114300 h 778669"/>
                    <a:gd name="connsiteX94" fmla="*/ 319317 w 571730"/>
                    <a:gd name="connsiteY94" fmla="*/ 109537 h 778669"/>
                    <a:gd name="connsiteX95" fmla="*/ 312174 w 571730"/>
                    <a:gd name="connsiteY95" fmla="*/ 104775 h 778669"/>
                    <a:gd name="connsiteX96" fmla="*/ 302649 w 571730"/>
                    <a:gd name="connsiteY96" fmla="*/ 100012 h 778669"/>
                    <a:gd name="connsiteX97" fmla="*/ 278836 w 571730"/>
                    <a:gd name="connsiteY97" fmla="*/ 76200 h 778669"/>
                    <a:gd name="connsiteX98" fmla="*/ 271692 w 571730"/>
                    <a:gd name="connsiteY98" fmla="*/ 69056 h 778669"/>
                    <a:gd name="connsiteX99" fmla="*/ 257405 w 571730"/>
                    <a:gd name="connsiteY99" fmla="*/ 57150 h 778669"/>
                    <a:gd name="connsiteX100" fmla="*/ 240736 w 571730"/>
                    <a:gd name="connsiteY100" fmla="*/ 42862 h 778669"/>
                    <a:gd name="connsiteX101" fmla="*/ 231211 w 571730"/>
                    <a:gd name="connsiteY101" fmla="*/ 38100 h 778669"/>
                    <a:gd name="connsiteX102" fmla="*/ 214542 w 571730"/>
                    <a:gd name="connsiteY102" fmla="*/ 28575 h 778669"/>
                    <a:gd name="connsiteX103" fmla="*/ 185967 w 571730"/>
                    <a:gd name="connsiteY103" fmla="*/ 11906 h 778669"/>
                    <a:gd name="connsiteX104" fmla="*/ 195492 w 571730"/>
                    <a:gd name="connsiteY104" fmla="*/ 0 h 778669"/>
                    <a:gd name="connsiteX0" fmla="*/ 195492 w 571730"/>
                    <a:gd name="connsiteY0" fmla="*/ 0 h 778669"/>
                    <a:gd name="connsiteX1" fmla="*/ 183586 w 571730"/>
                    <a:gd name="connsiteY1" fmla="*/ 19050 h 778669"/>
                    <a:gd name="connsiteX2" fmla="*/ 171680 w 571730"/>
                    <a:gd name="connsiteY2" fmla="*/ 33337 h 778669"/>
                    <a:gd name="connsiteX3" fmla="*/ 169299 w 571730"/>
                    <a:gd name="connsiteY3" fmla="*/ 40481 h 778669"/>
                    <a:gd name="connsiteX4" fmla="*/ 150249 w 571730"/>
                    <a:gd name="connsiteY4" fmla="*/ 73819 h 778669"/>
                    <a:gd name="connsiteX5" fmla="*/ 128817 w 571730"/>
                    <a:gd name="connsiteY5" fmla="*/ 92869 h 778669"/>
                    <a:gd name="connsiteX6" fmla="*/ 121674 w 571730"/>
                    <a:gd name="connsiteY6" fmla="*/ 100012 h 778669"/>
                    <a:gd name="connsiteX7" fmla="*/ 114530 w 571730"/>
                    <a:gd name="connsiteY7" fmla="*/ 104775 h 778669"/>
                    <a:gd name="connsiteX8" fmla="*/ 90717 w 571730"/>
                    <a:gd name="connsiteY8" fmla="*/ 128587 h 778669"/>
                    <a:gd name="connsiteX9" fmla="*/ 83574 w 571730"/>
                    <a:gd name="connsiteY9" fmla="*/ 135731 h 778669"/>
                    <a:gd name="connsiteX10" fmla="*/ 78811 w 571730"/>
                    <a:gd name="connsiteY10" fmla="*/ 142875 h 778669"/>
                    <a:gd name="connsiteX11" fmla="*/ 71667 w 571730"/>
                    <a:gd name="connsiteY11" fmla="*/ 147637 h 778669"/>
                    <a:gd name="connsiteX12" fmla="*/ 54999 w 571730"/>
                    <a:gd name="connsiteY12" fmla="*/ 164306 h 778669"/>
                    <a:gd name="connsiteX13" fmla="*/ 47855 w 571730"/>
                    <a:gd name="connsiteY13" fmla="*/ 171450 h 778669"/>
                    <a:gd name="connsiteX14" fmla="*/ 31186 w 571730"/>
                    <a:gd name="connsiteY14" fmla="*/ 183356 h 778669"/>
                    <a:gd name="connsiteX15" fmla="*/ 21661 w 571730"/>
                    <a:gd name="connsiteY15" fmla="*/ 188119 h 778669"/>
                    <a:gd name="connsiteX16" fmla="*/ 7374 w 571730"/>
                    <a:gd name="connsiteY16" fmla="*/ 197644 h 778669"/>
                    <a:gd name="connsiteX17" fmla="*/ 230 w 571730"/>
                    <a:gd name="connsiteY17" fmla="*/ 204787 h 778669"/>
                    <a:gd name="connsiteX18" fmla="*/ 9755 w 571730"/>
                    <a:gd name="connsiteY18" fmla="*/ 202406 h 778669"/>
                    <a:gd name="connsiteX19" fmla="*/ 19280 w 571730"/>
                    <a:gd name="connsiteY19" fmla="*/ 197644 h 778669"/>
                    <a:gd name="connsiteX20" fmla="*/ 64524 w 571730"/>
                    <a:gd name="connsiteY20" fmla="*/ 200025 h 778669"/>
                    <a:gd name="connsiteX21" fmla="*/ 71667 w 571730"/>
                    <a:gd name="connsiteY21" fmla="*/ 202406 h 778669"/>
                    <a:gd name="connsiteX22" fmla="*/ 109767 w 571730"/>
                    <a:gd name="connsiteY22" fmla="*/ 204787 h 778669"/>
                    <a:gd name="connsiteX23" fmla="*/ 135961 w 571730"/>
                    <a:gd name="connsiteY23" fmla="*/ 207169 h 778669"/>
                    <a:gd name="connsiteX24" fmla="*/ 152630 w 571730"/>
                    <a:gd name="connsiteY24" fmla="*/ 214312 h 778669"/>
                    <a:gd name="connsiteX25" fmla="*/ 159774 w 571730"/>
                    <a:gd name="connsiteY25" fmla="*/ 219075 h 778669"/>
                    <a:gd name="connsiteX26" fmla="*/ 185967 w 571730"/>
                    <a:gd name="connsiteY26" fmla="*/ 223837 h 778669"/>
                    <a:gd name="connsiteX27" fmla="*/ 202636 w 571730"/>
                    <a:gd name="connsiteY27" fmla="*/ 230981 h 778669"/>
                    <a:gd name="connsiteX28" fmla="*/ 209780 w 571730"/>
                    <a:gd name="connsiteY28" fmla="*/ 235744 h 778669"/>
                    <a:gd name="connsiteX29" fmla="*/ 221686 w 571730"/>
                    <a:gd name="connsiteY29" fmla="*/ 238125 h 778669"/>
                    <a:gd name="connsiteX30" fmla="*/ 235974 w 571730"/>
                    <a:gd name="connsiteY30" fmla="*/ 242887 h 778669"/>
                    <a:gd name="connsiteX31" fmla="*/ 243117 w 571730"/>
                    <a:gd name="connsiteY31" fmla="*/ 247650 h 778669"/>
                    <a:gd name="connsiteX32" fmla="*/ 262167 w 571730"/>
                    <a:gd name="connsiteY32" fmla="*/ 257175 h 778669"/>
                    <a:gd name="connsiteX33" fmla="*/ 269311 w 571730"/>
                    <a:gd name="connsiteY33" fmla="*/ 259556 h 778669"/>
                    <a:gd name="connsiteX34" fmla="*/ 276455 w 571730"/>
                    <a:gd name="connsiteY34" fmla="*/ 266700 h 778669"/>
                    <a:gd name="connsiteX35" fmla="*/ 278836 w 571730"/>
                    <a:gd name="connsiteY35" fmla="*/ 278606 h 778669"/>
                    <a:gd name="connsiteX36" fmla="*/ 314555 w 571730"/>
                    <a:gd name="connsiteY36" fmla="*/ 290512 h 778669"/>
                    <a:gd name="connsiteX37" fmla="*/ 328842 w 571730"/>
                    <a:gd name="connsiteY37" fmla="*/ 302419 h 778669"/>
                    <a:gd name="connsiteX38" fmla="*/ 338367 w 571730"/>
                    <a:gd name="connsiteY38" fmla="*/ 309562 h 778669"/>
                    <a:gd name="connsiteX39" fmla="*/ 347892 w 571730"/>
                    <a:gd name="connsiteY39" fmla="*/ 314325 h 778669"/>
                    <a:gd name="connsiteX40" fmla="*/ 364561 w 571730"/>
                    <a:gd name="connsiteY40" fmla="*/ 326231 h 778669"/>
                    <a:gd name="connsiteX41" fmla="*/ 376467 w 571730"/>
                    <a:gd name="connsiteY41" fmla="*/ 340519 h 778669"/>
                    <a:gd name="connsiteX42" fmla="*/ 397899 w 571730"/>
                    <a:gd name="connsiteY42" fmla="*/ 352425 h 778669"/>
                    <a:gd name="connsiteX43" fmla="*/ 416949 w 571730"/>
                    <a:gd name="connsiteY43" fmla="*/ 361950 h 778669"/>
                    <a:gd name="connsiteX44" fmla="*/ 426474 w 571730"/>
                    <a:gd name="connsiteY44" fmla="*/ 371475 h 778669"/>
                    <a:gd name="connsiteX45" fmla="*/ 428855 w 571730"/>
                    <a:gd name="connsiteY45" fmla="*/ 378619 h 778669"/>
                    <a:gd name="connsiteX46" fmla="*/ 433617 w 571730"/>
                    <a:gd name="connsiteY46" fmla="*/ 388144 h 778669"/>
                    <a:gd name="connsiteX47" fmla="*/ 438380 w 571730"/>
                    <a:gd name="connsiteY47" fmla="*/ 407194 h 778669"/>
                    <a:gd name="connsiteX48" fmla="*/ 443142 w 571730"/>
                    <a:gd name="connsiteY48" fmla="*/ 416719 h 778669"/>
                    <a:gd name="connsiteX49" fmla="*/ 445524 w 571730"/>
                    <a:gd name="connsiteY49" fmla="*/ 426244 h 778669"/>
                    <a:gd name="connsiteX50" fmla="*/ 450286 w 571730"/>
                    <a:gd name="connsiteY50" fmla="*/ 440531 h 778669"/>
                    <a:gd name="connsiteX51" fmla="*/ 455049 w 571730"/>
                    <a:gd name="connsiteY51" fmla="*/ 452437 h 778669"/>
                    <a:gd name="connsiteX52" fmla="*/ 459811 w 571730"/>
                    <a:gd name="connsiteY52" fmla="*/ 459581 h 778669"/>
                    <a:gd name="connsiteX53" fmla="*/ 464574 w 571730"/>
                    <a:gd name="connsiteY53" fmla="*/ 471487 h 778669"/>
                    <a:gd name="connsiteX54" fmla="*/ 471717 w 571730"/>
                    <a:gd name="connsiteY54" fmla="*/ 485775 h 778669"/>
                    <a:gd name="connsiteX55" fmla="*/ 476480 w 571730"/>
                    <a:gd name="connsiteY55" fmla="*/ 507206 h 778669"/>
                    <a:gd name="connsiteX56" fmla="*/ 478861 w 571730"/>
                    <a:gd name="connsiteY56" fmla="*/ 514350 h 778669"/>
                    <a:gd name="connsiteX57" fmla="*/ 497911 w 571730"/>
                    <a:gd name="connsiteY57" fmla="*/ 531019 h 778669"/>
                    <a:gd name="connsiteX58" fmla="*/ 507436 w 571730"/>
                    <a:gd name="connsiteY58" fmla="*/ 535781 h 778669"/>
                    <a:gd name="connsiteX59" fmla="*/ 521724 w 571730"/>
                    <a:gd name="connsiteY59" fmla="*/ 547687 h 778669"/>
                    <a:gd name="connsiteX60" fmla="*/ 524105 w 571730"/>
                    <a:gd name="connsiteY60" fmla="*/ 590549 h 778669"/>
                    <a:gd name="connsiteX61" fmla="*/ 538392 w 571730"/>
                    <a:gd name="connsiteY61" fmla="*/ 652462 h 778669"/>
                    <a:gd name="connsiteX62" fmla="*/ 540774 w 571730"/>
                    <a:gd name="connsiteY62" fmla="*/ 676275 h 778669"/>
                    <a:gd name="connsiteX63" fmla="*/ 547917 w 571730"/>
                    <a:gd name="connsiteY63" fmla="*/ 707231 h 778669"/>
                    <a:gd name="connsiteX64" fmla="*/ 552680 w 571730"/>
                    <a:gd name="connsiteY64" fmla="*/ 738187 h 778669"/>
                    <a:gd name="connsiteX65" fmla="*/ 555061 w 571730"/>
                    <a:gd name="connsiteY65" fmla="*/ 771525 h 778669"/>
                    <a:gd name="connsiteX66" fmla="*/ 557442 w 571730"/>
                    <a:gd name="connsiteY66" fmla="*/ 778669 h 778669"/>
                    <a:gd name="connsiteX67" fmla="*/ 562205 w 571730"/>
                    <a:gd name="connsiteY67" fmla="*/ 771525 h 778669"/>
                    <a:gd name="connsiteX68" fmla="*/ 566967 w 571730"/>
                    <a:gd name="connsiteY68" fmla="*/ 735806 h 778669"/>
                    <a:gd name="connsiteX69" fmla="*/ 547918 w 571730"/>
                    <a:gd name="connsiteY69" fmla="*/ 723900 h 778669"/>
                    <a:gd name="connsiteX70" fmla="*/ 566967 w 571730"/>
                    <a:gd name="connsiteY70" fmla="*/ 666750 h 778669"/>
                    <a:gd name="connsiteX71" fmla="*/ 562205 w 571730"/>
                    <a:gd name="connsiteY71" fmla="*/ 642937 h 778669"/>
                    <a:gd name="connsiteX72" fmla="*/ 557442 w 571730"/>
                    <a:gd name="connsiteY72" fmla="*/ 609600 h 778669"/>
                    <a:gd name="connsiteX73" fmla="*/ 564586 w 571730"/>
                    <a:gd name="connsiteY73" fmla="*/ 528637 h 778669"/>
                    <a:gd name="connsiteX74" fmla="*/ 569349 w 571730"/>
                    <a:gd name="connsiteY74" fmla="*/ 502444 h 778669"/>
                    <a:gd name="connsiteX75" fmla="*/ 571730 w 571730"/>
                    <a:gd name="connsiteY75" fmla="*/ 485775 h 778669"/>
                    <a:gd name="connsiteX76" fmla="*/ 569349 w 571730"/>
                    <a:gd name="connsiteY76" fmla="*/ 419100 h 778669"/>
                    <a:gd name="connsiteX77" fmla="*/ 564586 w 571730"/>
                    <a:gd name="connsiteY77" fmla="*/ 407194 h 778669"/>
                    <a:gd name="connsiteX78" fmla="*/ 555061 w 571730"/>
                    <a:gd name="connsiteY78" fmla="*/ 383381 h 778669"/>
                    <a:gd name="connsiteX79" fmla="*/ 533630 w 571730"/>
                    <a:gd name="connsiteY79" fmla="*/ 357187 h 778669"/>
                    <a:gd name="connsiteX80" fmla="*/ 490767 w 571730"/>
                    <a:gd name="connsiteY80" fmla="*/ 295275 h 778669"/>
                    <a:gd name="connsiteX81" fmla="*/ 478861 w 571730"/>
                    <a:gd name="connsiteY81" fmla="*/ 280987 h 778669"/>
                    <a:gd name="connsiteX82" fmla="*/ 471717 w 571730"/>
                    <a:gd name="connsiteY82" fmla="*/ 269081 h 778669"/>
                    <a:gd name="connsiteX83" fmla="*/ 455049 w 571730"/>
                    <a:gd name="connsiteY83" fmla="*/ 247650 h 778669"/>
                    <a:gd name="connsiteX84" fmla="*/ 445524 w 571730"/>
                    <a:gd name="connsiteY84" fmla="*/ 235744 h 778669"/>
                    <a:gd name="connsiteX85" fmla="*/ 421711 w 571730"/>
                    <a:gd name="connsiteY85" fmla="*/ 209550 h 778669"/>
                    <a:gd name="connsiteX86" fmla="*/ 393136 w 571730"/>
                    <a:gd name="connsiteY86" fmla="*/ 178594 h 778669"/>
                    <a:gd name="connsiteX87" fmla="*/ 381230 w 571730"/>
                    <a:gd name="connsiteY87" fmla="*/ 161925 h 778669"/>
                    <a:gd name="connsiteX88" fmla="*/ 371705 w 571730"/>
                    <a:gd name="connsiteY88" fmla="*/ 154781 h 778669"/>
                    <a:gd name="connsiteX89" fmla="*/ 362180 w 571730"/>
                    <a:gd name="connsiteY89" fmla="*/ 142875 h 778669"/>
                    <a:gd name="connsiteX90" fmla="*/ 352655 w 571730"/>
                    <a:gd name="connsiteY90" fmla="*/ 133350 h 778669"/>
                    <a:gd name="connsiteX91" fmla="*/ 345511 w 571730"/>
                    <a:gd name="connsiteY91" fmla="*/ 123825 h 778669"/>
                    <a:gd name="connsiteX92" fmla="*/ 335986 w 571730"/>
                    <a:gd name="connsiteY92" fmla="*/ 119062 h 778669"/>
                    <a:gd name="connsiteX93" fmla="*/ 328842 w 571730"/>
                    <a:gd name="connsiteY93" fmla="*/ 114300 h 778669"/>
                    <a:gd name="connsiteX94" fmla="*/ 319317 w 571730"/>
                    <a:gd name="connsiteY94" fmla="*/ 109537 h 778669"/>
                    <a:gd name="connsiteX95" fmla="*/ 312174 w 571730"/>
                    <a:gd name="connsiteY95" fmla="*/ 104775 h 778669"/>
                    <a:gd name="connsiteX96" fmla="*/ 302649 w 571730"/>
                    <a:gd name="connsiteY96" fmla="*/ 100012 h 778669"/>
                    <a:gd name="connsiteX97" fmla="*/ 278836 w 571730"/>
                    <a:gd name="connsiteY97" fmla="*/ 76200 h 778669"/>
                    <a:gd name="connsiteX98" fmla="*/ 271692 w 571730"/>
                    <a:gd name="connsiteY98" fmla="*/ 69056 h 778669"/>
                    <a:gd name="connsiteX99" fmla="*/ 257405 w 571730"/>
                    <a:gd name="connsiteY99" fmla="*/ 57150 h 778669"/>
                    <a:gd name="connsiteX100" fmla="*/ 240736 w 571730"/>
                    <a:gd name="connsiteY100" fmla="*/ 42862 h 778669"/>
                    <a:gd name="connsiteX101" fmla="*/ 231211 w 571730"/>
                    <a:gd name="connsiteY101" fmla="*/ 38100 h 778669"/>
                    <a:gd name="connsiteX102" fmla="*/ 214542 w 571730"/>
                    <a:gd name="connsiteY102" fmla="*/ 28575 h 778669"/>
                    <a:gd name="connsiteX103" fmla="*/ 185967 w 571730"/>
                    <a:gd name="connsiteY103" fmla="*/ 11906 h 778669"/>
                    <a:gd name="connsiteX104" fmla="*/ 195492 w 571730"/>
                    <a:gd name="connsiteY104" fmla="*/ 0 h 778669"/>
                    <a:gd name="connsiteX0" fmla="*/ 195492 w 571730"/>
                    <a:gd name="connsiteY0" fmla="*/ 0 h 778669"/>
                    <a:gd name="connsiteX1" fmla="*/ 183586 w 571730"/>
                    <a:gd name="connsiteY1" fmla="*/ 19050 h 778669"/>
                    <a:gd name="connsiteX2" fmla="*/ 171680 w 571730"/>
                    <a:gd name="connsiteY2" fmla="*/ 33337 h 778669"/>
                    <a:gd name="connsiteX3" fmla="*/ 169299 w 571730"/>
                    <a:gd name="connsiteY3" fmla="*/ 40481 h 778669"/>
                    <a:gd name="connsiteX4" fmla="*/ 150249 w 571730"/>
                    <a:gd name="connsiteY4" fmla="*/ 73819 h 778669"/>
                    <a:gd name="connsiteX5" fmla="*/ 128817 w 571730"/>
                    <a:gd name="connsiteY5" fmla="*/ 92869 h 778669"/>
                    <a:gd name="connsiteX6" fmla="*/ 121674 w 571730"/>
                    <a:gd name="connsiteY6" fmla="*/ 100012 h 778669"/>
                    <a:gd name="connsiteX7" fmla="*/ 114530 w 571730"/>
                    <a:gd name="connsiteY7" fmla="*/ 104775 h 778669"/>
                    <a:gd name="connsiteX8" fmla="*/ 90717 w 571730"/>
                    <a:gd name="connsiteY8" fmla="*/ 128587 h 778669"/>
                    <a:gd name="connsiteX9" fmla="*/ 83574 w 571730"/>
                    <a:gd name="connsiteY9" fmla="*/ 135731 h 778669"/>
                    <a:gd name="connsiteX10" fmla="*/ 78811 w 571730"/>
                    <a:gd name="connsiteY10" fmla="*/ 142875 h 778669"/>
                    <a:gd name="connsiteX11" fmla="*/ 71667 w 571730"/>
                    <a:gd name="connsiteY11" fmla="*/ 147637 h 778669"/>
                    <a:gd name="connsiteX12" fmla="*/ 54999 w 571730"/>
                    <a:gd name="connsiteY12" fmla="*/ 164306 h 778669"/>
                    <a:gd name="connsiteX13" fmla="*/ 47855 w 571730"/>
                    <a:gd name="connsiteY13" fmla="*/ 171450 h 778669"/>
                    <a:gd name="connsiteX14" fmla="*/ 31186 w 571730"/>
                    <a:gd name="connsiteY14" fmla="*/ 183356 h 778669"/>
                    <a:gd name="connsiteX15" fmla="*/ 21661 w 571730"/>
                    <a:gd name="connsiteY15" fmla="*/ 188119 h 778669"/>
                    <a:gd name="connsiteX16" fmla="*/ 7374 w 571730"/>
                    <a:gd name="connsiteY16" fmla="*/ 197644 h 778669"/>
                    <a:gd name="connsiteX17" fmla="*/ 230 w 571730"/>
                    <a:gd name="connsiteY17" fmla="*/ 204787 h 778669"/>
                    <a:gd name="connsiteX18" fmla="*/ 9755 w 571730"/>
                    <a:gd name="connsiteY18" fmla="*/ 202406 h 778669"/>
                    <a:gd name="connsiteX19" fmla="*/ 19280 w 571730"/>
                    <a:gd name="connsiteY19" fmla="*/ 197644 h 778669"/>
                    <a:gd name="connsiteX20" fmla="*/ 64524 w 571730"/>
                    <a:gd name="connsiteY20" fmla="*/ 200025 h 778669"/>
                    <a:gd name="connsiteX21" fmla="*/ 71667 w 571730"/>
                    <a:gd name="connsiteY21" fmla="*/ 202406 h 778669"/>
                    <a:gd name="connsiteX22" fmla="*/ 109767 w 571730"/>
                    <a:gd name="connsiteY22" fmla="*/ 204787 h 778669"/>
                    <a:gd name="connsiteX23" fmla="*/ 135961 w 571730"/>
                    <a:gd name="connsiteY23" fmla="*/ 207169 h 778669"/>
                    <a:gd name="connsiteX24" fmla="*/ 152630 w 571730"/>
                    <a:gd name="connsiteY24" fmla="*/ 214312 h 778669"/>
                    <a:gd name="connsiteX25" fmla="*/ 159774 w 571730"/>
                    <a:gd name="connsiteY25" fmla="*/ 219075 h 778669"/>
                    <a:gd name="connsiteX26" fmla="*/ 185967 w 571730"/>
                    <a:gd name="connsiteY26" fmla="*/ 223837 h 778669"/>
                    <a:gd name="connsiteX27" fmla="*/ 202636 w 571730"/>
                    <a:gd name="connsiteY27" fmla="*/ 230981 h 778669"/>
                    <a:gd name="connsiteX28" fmla="*/ 209780 w 571730"/>
                    <a:gd name="connsiteY28" fmla="*/ 235744 h 778669"/>
                    <a:gd name="connsiteX29" fmla="*/ 221686 w 571730"/>
                    <a:gd name="connsiteY29" fmla="*/ 238125 h 778669"/>
                    <a:gd name="connsiteX30" fmla="*/ 235974 w 571730"/>
                    <a:gd name="connsiteY30" fmla="*/ 242887 h 778669"/>
                    <a:gd name="connsiteX31" fmla="*/ 243117 w 571730"/>
                    <a:gd name="connsiteY31" fmla="*/ 247650 h 778669"/>
                    <a:gd name="connsiteX32" fmla="*/ 262167 w 571730"/>
                    <a:gd name="connsiteY32" fmla="*/ 257175 h 778669"/>
                    <a:gd name="connsiteX33" fmla="*/ 269311 w 571730"/>
                    <a:gd name="connsiteY33" fmla="*/ 259556 h 778669"/>
                    <a:gd name="connsiteX34" fmla="*/ 276455 w 571730"/>
                    <a:gd name="connsiteY34" fmla="*/ 266700 h 778669"/>
                    <a:gd name="connsiteX35" fmla="*/ 278836 w 571730"/>
                    <a:gd name="connsiteY35" fmla="*/ 278606 h 778669"/>
                    <a:gd name="connsiteX36" fmla="*/ 314555 w 571730"/>
                    <a:gd name="connsiteY36" fmla="*/ 290512 h 778669"/>
                    <a:gd name="connsiteX37" fmla="*/ 328842 w 571730"/>
                    <a:gd name="connsiteY37" fmla="*/ 302419 h 778669"/>
                    <a:gd name="connsiteX38" fmla="*/ 338367 w 571730"/>
                    <a:gd name="connsiteY38" fmla="*/ 309562 h 778669"/>
                    <a:gd name="connsiteX39" fmla="*/ 347892 w 571730"/>
                    <a:gd name="connsiteY39" fmla="*/ 314325 h 778669"/>
                    <a:gd name="connsiteX40" fmla="*/ 364561 w 571730"/>
                    <a:gd name="connsiteY40" fmla="*/ 326231 h 778669"/>
                    <a:gd name="connsiteX41" fmla="*/ 376467 w 571730"/>
                    <a:gd name="connsiteY41" fmla="*/ 340519 h 778669"/>
                    <a:gd name="connsiteX42" fmla="*/ 397899 w 571730"/>
                    <a:gd name="connsiteY42" fmla="*/ 352425 h 778669"/>
                    <a:gd name="connsiteX43" fmla="*/ 416949 w 571730"/>
                    <a:gd name="connsiteY43" fmla="*/ 361950 h 778669"/>
                    <a:gd name="connsiteX44" fmla="*/ 426474 w 571730"/>
                    <a:gd name="connsiteY44" fmla="*/ 371475 h 778669"/>
                    <a:gd name="connsiteX45" fmla="*/ 428855 w 571730"/>
                    <a:gd name="connsiteY45" fmla="*/ 378619 h 778669"/>
                    <a:gd name="connsiteX46" fmla="*/ 433617 w 571730"/>
                    <a:gd name="connsiteY46" fmla="*/ 388144 h 778669"/>
                    <a:gd name="connsiteX47" fmla="*/ 438380 w 571730"/>
                    <a:gd name="connsiteY47" fmla="*/ 407194 h 778669"/>
                    <a:gd name="connsiteX48" fmla="*/ 443142 w 571730"/>
                    <a:gd name="connsiteY48" fmla="*/ 416719 h 778669"/>
                    <a:gd name="connsiteX49" fmla="*/ 445524 w 571730"/>
                    <a:gd name="connsiteY49" fmla="*/ 426244 h 778669"/>
                    <a:gd name="connsiteX50" fmla="*/ 450286 w 571730"/>
                    <a:gd name="connsiteY50" fmla="*/ 440531 h 778669"/>
                    <a:gd name="connsiteX51" fmla="*/ 455049 w 571730"/>
                    <a:gd name="connsiteY51" fmla="*/ 452437 h 778669"/>
                    <a:gd name="connsiteX52" fmla="*/ 459811 w 571730"/>
                    <a:gd name="connsiteY52" fmla="*/ 459581 h 778669"/>
                    <a:gd name="connsiteX53" fmla="*/ 464574 w 571730"/>
                    <a:gd name="connsiteY53" fmla="*/ 471487 h 778669"/>
                    <a:gd name="connsiteX54" fmla="*/ 471717 w 571730"/>
                    <a:gd name="connsiteY54" fmla="*/ 485775 h 778669"/>
                    <a:gd name="connsiteX55" fmla="*/ 476480 w 571730"/>
                    <a:gd name="connsiteY55" fmla="*/ 507206 h 778669"/>
                    <a:gd name="connsiteX56" fmla="*/ 478861 w 571730"/>
                    <a:gd name="connsiteY56" fmla="*/ 514350 h 778669"/>
                    <a:gd name="connsiteX57" fmla="*/ 497911 w 571730"/>
                    <a:gd name="connsiteY57" fmla="*/ 531019 h 778669"/>
                    <a:gd name="connsiteX58" fmla="*/ 507436 w 571730"/>
                    <a:gd name="connsiteY58" fmla="*/ 535781 h 778669"/>
                    <a:gd name="connsiteX59" fmla="*/ 509818 w 571730"/>
                    <a:gd name="connsiteY59" fmla="*/ 550068 h 778669"/>
                    <a:gd name="connsiteX60" fmla="*/ 524105 w 571730"/>
                    <a:gd name="connsiteY60" fmla="*/ 590549 h 778669"/>
                    <a:gd name="connsiteX61" fmla="*/ 538392 w 571730"/>
                    <a:gd name="connsiteY61" fmla="*/ 652462 h 778669"/>
                    <a:gd name="connsiteX62" fmla="*/ 540774 w 571730"/>
                    <a:gd name="connsiteY62" fmla="*/ 676275 h 778669"/>
                    <a:gd name="connsiteX63" fmla="*/ 547917 w 571730"/>
                    <a:gd name="connsiteY63" fmla="*/ 707231 h 778669"/>
                    <a:gd name="connsiteX64" fmla="*/ 552680 w 571730"/>
                    <a:gd name="connsiteY64" fmla="*/ 738187 h 778669"/>
                    <a:gd name="connsiteX65" fmla="*/ 555061 w 571730"/>
                    <a:gd name="connsiteY65" fmla="*/ 771525 h 778669"/>
                    <a:gd name="connsiteX66" fmla="*/ 557442 w 571730"/>
                    <a:gd name="connsiteY66" fmla="*/ 778669 h 778669"/>
                    <a:gd name="connsiteX67" fmla="*/ 562205 w 571730"/>
                    <a:gd name="connsiteY67" fmla="*/ 771525 h 778669"/>
                    <a:gd name="connsiteX68" fmla="*/ 566967 w 571730"/>
                    <a:gd name="connsiteY68" fmla="*/ 735806 h 778669"/>
                    <a:gd name="connsiteX69" fmla="*/ 547918 w 571730"/>
                    <a:gd name="connsiteY69" fmla="*/ 723900 h 778669"/>
                    <a:gd name="connsiteX70" fmla="*/ 566967 w 571730"/>
                    <a:gd name="connsiteY70" fmla="*/ 666750 h 778669"/>
                    <a:gd name="connsiteX71" fmla="*/ 562205 w 571730"/>
                    <a:gd name="connsiteY71" fmla="*/ 642937 h 778669"/>
                    <a:gd name="connsiteX72" fmla="*/ 557442 w 571730"/>
                    <a:gd name="connsiteY72" fmla="*/ 609600 h 778669"/>
                    <a:gd name="connsiteX73" fmla="*/ 564586 w 571730"/>
                    <a:gd name="connsiteY73" fmla="*/ 528637 h 778669"/>
                    <a:gd name="connsiteX74" fmla="*/ 569349 w 571730"/>
                    <a:gd name="connsiteY74" fmla="*/ 502444 h 778669"/>
                    <a:gd name="connsiteX75" fmla="*/ 571730 w 571730"/>
                    <a:gd name="connsiteY75" fmla="*/ 485775 h 778669"/>
                    <a:gd name="connsiteX76" fmla="*/ 569349 w 571730"/>
                    <a:gd name="connsiteY76" fmla="*/ 419100 h 778669"/>
                    <a:gd name="connsiteX77" fmla="*/ 564586 w 571730"/>
                    <a:gd name="connsiteY77" fmla="*/ 407194 h 778669"/>
                    <a:gd name="connsiteX78" fmla="*/ 555061 w 571730"/>
                    <a:gd name="connsiteY78" fmla="*/ 383381 h 778669"/>
                    <a:gd name="connsiteX79" fmla="*/ 533630 w 571730"/>
                    <a:gd name="connsiteY79" fmla="*/ 357187 h 778669"/>
                    <a:gd name="connsiteX80" fmla="*/ 490767 w 571730"/>
                    <a:gd name="connsiteY80" fmla="*/ 295275 h 778669"/>
                    <a:gd name="connsiteX81" fmla="*/ 478861 w 571730"/>
                    <a:gd name="connsiteY81" fmla="*/ 280987 h 778669"/>
                    <a:gd name="connsiteX82" fmla="*/ 471717 w 571730"/>
                    <a:gd name="connsiteY82" fmla="*/ 269081 h 778669"/>
                    <a:gd name="connsiteX83" fmla="*/ 455049 w 571730"/>
                    <a:gd name="connsiteY83" fmla="*/ 247650 h 778669"/>
                    <a:gd name="connsiteX84" fmla="*/ 445524 w 571730"/>
                    <a:gd name="connsiteY84" fmla="*/ 235744 h 778669"/>
                    <a:gd name="connsiteX85" fmla="*/ 421711 w 571730"/>
                    <a:gd name="connsiteY85" fmla="*/ 209550 h 778669"/>
                    <a:gd name="connsiteX86" fmla="*/ 393136 w 571730"/>
                    <a:gd name="connsiteY86" fmla="*/ 178594 h 778669"/>
                    <a:gd name="connsiteX87" fmla="*/ 381230 w 571730"/>
                    <a:gd name="connsiteY87" fmla="*/ 161925 h 778669"/>
                    <a:gd name="connsiteX88" fmla="*/ 371705 w 571730"/>
                    <a:gd name="connsiteY88" fmla="*/ 154781 h 778669"/>
                    <a:gd name="connsiteX89" fmla="*/ 362180 w 571730"/>
                    <a:gd name="connsiteY89" fmla="*/ 142875 h 778669"/>
                    <a:gd name="connsiteX90" fmla="*/ 352655 w 571730"/>
                    <a:gd name="connsiteY90" fmla="*/ 133350 h 778669"/>
                    <a:gd name="connsiteX91" fmla="*/ 345511 w 571730"/>
                    <a:gd name="connsiteY91" fmla="*/ 123825 h 778669"/>
                    <a:gd name="connsiteX92" fmla="*/ 335986 w 571730"/>
                    <a:gd name="connsiteY92" fmla="*/ 119062 h 778669"/>
                    <a:gd name="connsiteX93" fmla="*/ 328842 w 571730"/>
                    <a:gd name="connsiteY93" fmla="*/ 114300 h 778669"/>
                    <a:gd name="connsiteX94" fmla="*/ 319317 w 571730"/>
                    <a:gd name="connsiteY94" fmla="*/ 109537 h 778669"/>
                    <a:gd name="connsiteX95" fmla="*/ 312174 w 571730"/>
                    <a:gd name="connsiteY95" fmla="*/ 104775 h 778669"/>
                    <a:gd name="connsiteX96" fmla="*/ 302649 w 571730"/>
                    <a:gd name="connsiteY96" fmla="*/ 100012 h 778669"/>
                    <a:gd name="connsiteX97" fmla="*/ 278836 w 571730"/>
                    <a:gd name="connsiteY97" fmla="*/ 76200 h 778669"/>
                    <a:gd name="connsiteX98" fmla="*/ 271692 w 571730"/>
                    <a:gd name="connsiteY98" fmla="*/ 69056 h 778669"/>
                    <a:gd name="connsiteX99" fmla="*/ 257405 w 571730"/>
                    <a:gd name="connsiteY99" fmla="*/ 57150 h 778669"/>
                    <a:gd name="connsiteX100" fmla="*/ 240736 w 571730"/>
                    <a:gd name="connsiteY100" fmla="*/ 42862 h 778669"/>
                    <a:gd name="connsiteX101" fmla="*/ 231211 w 571730"/>
                    <a:gd name="connsiteY101" fmla="*/ 38100 h 778669"/>
                    <a:gd name="connsiteX102" fmla="*/ 214542 w 571730"/>
                    <a:gd name="connsiteY102" fmla="*/ 28575 h 778669"/>
                    <a:gd name="connsiteX103" fmla="*/ 185967 w 571730"/>
                    <a:gd name="connsiteY103" fmla="*/ 11906 h 778669"/>
                    <a:gd name="connsiteX104" fmla="*/ 195492 w 571730"/>
                    <a:gd name="connsiteY104" fmla="*/ 0 h 778669"/>
                    <a:gd name="connsiteX0" fmla="*/ 195492 w 571730"/>
                    <a:gd name="connsiteY0" fmla="*/ 0 h 778669"/>
                    <a:gd name="connsiteX1" fmla="*/ 183586 w 571730"/>
                    <a:gd name="connsiteY1" fmla="*/ 19050 h 778669"/>
                    <a:gd name="connsiteX2" fmla="*/ 171680 w 571730"/>
                    <a:gd name="connsiteY2" fmla="*/ 33337 h 778669"/>
                    <a:gd name="connsiteX3" fmla="*/ 169299 w 571730"/>
                    <a:gd name="connsiteY3" fmla="*/ 40481 h 778669"/>
                    <a:gd name="connsiteX4" fmla="*/ 150249 w 571730"/>
                    <a:gd name="connsiteY4" fmla="*/ 73819 h 778669"/>
                    <a:gd name="connsiteX5" fmla="*/ 128817 w 571730"/>
                    <a:gd name="connsiteY5" fmla="*/ 92869 h 778669"/>
                    <a:gd name="connsiteX6" fmla="*/ 121674 w 571730"/>
                    <a:gd name="connsiteY6" fmla="*/ 100012 h 778669"/>
                    <a:gd name="connsiteX7" fmla="*/ 114530 w 571730"/>
                    <a:gd name="connsiteY7" fmla="*/ 104775 h 778669"/>
                    <a:gd name="connsiteX8" fmla="*/ 90717 w 571730"/>
                    <a:gd name="connsiteY8" fmla="*/ 128587 h 778669"/>
                    <a:gd name="connsiteX9" fmla="*/ 83574 w 571730"/>
                    <a:gd name="connsiteY9" fmla="*/ 135731 h 778669"/>
                    <a:gd name="connsiteX10" fmla="*/ 78811 w 571730"/>
                    <a:gd name="connsiteY10" fmla="*/ 142875 h 778669"/>
                    <a:gd name="connsiteX11" fmla="*/ 71667 w 571730"/>
                    <a:gd name="connsiteY11" fmla="*/ 147637 h 778669"/>
                    <a:gd name="connsiteX12" fmla="*/ 54999 w 571730"/>
                    <a:gd name="connsiteY12" fmla="*/ 164306 h 778669"/>
                    <a:gd name="connsiteX13" fmla="*/ 47855 w 571730"/>
                    <a:gd name="connsiteY13" fmla="*/ 171450 h 778669"/>
                    <a:gd name="connsiteX14" fmla="*/ 31186 w 571730"/>
                    <a:gd name="connsiteY14" fmla="*/ 183356 h 778669"/>
                    <a:gd name="connsiteX15" fmla="*/ 21661 w 571730"/>
                    <a:gd name="connsiteY15" fmla="*/ 188119 h 778669"/>
                    <a:gd name="connsiteX16" fmla="*/ 7374 w 571730"/>
                    <a:gd name="connsiteY16" fmla="*/ 197644 h 778669"/>
                    <a:gd name="connsiteX17" fmla="*/ 230 w 571730"/>
                    <a:gd name="connsiteY17" fmla="*/ 204787 h 778669"/>
                    <a:gd name="connsiteX18" fmla="*/ 9755 w 571730"/>
                    <a:gd name="connsiteY18" fmla="*/ 202406 h 778669"/>
                    <a:gd name="connsiteX19" fmla="*/ 19280 w 571730"/>
                    <a:gd name="connsiteY19" fmla="*/ 197644 h 778669"/>
                    <a:gd name="connsiteX20" fmla="*/ 64524 w 571730"/>
                    <a:gd name="connsiteY20" fmla="*/ 200025 h 778669"/>
                    <a:gd name="connsiteX21" fmla="*/ 71667 w 571730"/>
                    <a:gd name="connsiteY21" fmla="*/ 202406 h 778669"/>
                    <a:gd name="connsiteX22" fmla="*/ 109767 w 571730"/>
                    <a:gd name="connsiteY22" fmla="*/ 204787 h 778669"/>
                    <a:gd name="connsiteX23" fmla="*/ 135961 w 571730"/>
                    <a:gd name="connsiteY23" fmla="*/ 207169 h 778669"/>
                    <a:gd name="connsiteX24" fmla="*/ 152630 w 571730"/>
                    <a:gd name="connsiteY24" fmla="*/ 214312 h 778669"/>
                    <a:gd name="connsiteX25" fmla="*/ 159774 w 571730"/>
                    <a:gd name="connsiteY25" fmla="*/ 219075 h 778669"/>
                    <a:gd name="connsiteX26" fmla="*/ 185967 w 571730"/>
                    <a:gd name="connsiteY26" fmla="*/ 223837 h 778669"/>
                    <a:gd name="connsiteX27" fmla="*/ 202636 w 571730"/>
                    <a:gd name="connsiteY27" fmla="*/ 230981 h 778669"/>
                    <a:gd name="connsiteX28" fmla="*/ 209780 w 571730"/>
                    <a:gd name="connsiteY28" fmla="*/ 235744 h 778669"/>
                    <a:gd name="connsiteX29" fmla="*/ 221686 w 571730"/>
                    <a:gd name="connsiteY29" fmla="*/ 238125 h 778669"/>
                    <a:gd name="connsiteX30" fmla="*/ 235974 w 571730"/>
                    <a:gd name="connsiteY30" fmla="*/ 242887 h 778669"/>
                    <a:gd name="connsiteX31" fmla="*/ 243117 w 571730"/>
                    <a:gd name="connsiteY31" fmla="*/ 247650 h 778669"/>
                    <a:gd name="connsiteX32" fmla="*/ 262167 w 571730"/>
                    <a:gd name="connsiteY32" fmla="*/ 257175 h 778669"/>
                    <a:gd name="connsiteX33" fmla="*/ 269311 w 571730"/>
                    <a:gd name="connsiteY33" fmla="*/ 259556 h 778669"/>
                    <a:gd name="connsiteX34" fmla="*/ 276455 w 571730"/>
                    <a:gd name="connsiteY34" fmla="*/ 266700 h 778669"/>
                    <a:gd name="connsiteX35" fmla="*/ 278836 w 571730"/>
                    <a:gd name="connsiteY35" fmla="*/ 278606 h 778669"/>
                    <a:gd name="connsiteX36" fmla="*/ 314555 w 571730"/>
                    <a:gd name="connsiteY36" fmla="*/ 290512 h 778669"/>
                    <a:gd name="connsiteX37" fmla="*/ 328842 w 571730"/>
                    <a:gd name="connsiteY37" fmla="*/ 302419 h 778669"/>
                    <a:gd name="connsiteX38" fmla="*/ 338367 w 571730"/>
                    <a:gd name="connsiteY38" fmla="*/ 309562 h 778669"/>
                    <a:gd name="connsiteX39" fmla="*/ 347892 w 571730"/>
                    <a:gd name="connsiteY39" fmla="*/ 314325 h 778669"/>
                    <a:gd name="connsiteX40" fmla="*/ 364561 w 571730"/>
                    <a:gd name="connsiteY40" fmla="*/ 326231 h 778669"/>
                    <a:gd name="connsiteX41" fmla="*/ 376467 w 571730"/>
                    <a:gd name="connsiteY41" fmla="*/ 340519 h 778669"/>
                    <a:gd name="connsiteX42" fmla="*/ 397899 w 571730"/>
                    <a:gd name="connsiteY42" fmla="*/ 352425 h 778669"/>
                    <a:gd name="connsiteX43" fmla="*/ 416949 w 571730"/>
                    <a:gd name="connsiteY43" fmla="*/ 361950 h 778669"/>
                    <a:gd name="connsiteX44" fmla="*/ 426474 w 571730"/>
                    <a:gd name="connsiteY44" fmla="*/ 371475 h 778669"/>
                    <a:gd name="connsiteX45" fmla="*/ 416948 w 571730"/>
                    <a:gd name="connsiteY45" fmla="*/ 373856 h 778669"/>
                    <a:gd name="connsiteX46" fmla="*/ 433617 w 571730"/>
                    <a:gd name="connsiteY46" fmla="*/ 388144 h 778669"/>
                    <a:gd name="connsiteX47" fmla="*/ 438380 w 571730"/>
                    <a:gd name="connsiteY47" fmla="*/ 407194 h 778669"/>
                    <a:gd name="connsiteX48" fmla="*/ 443142 w 571730"/>
                    <a:gd name="connsiteY48" fmla="*/ 416719 h 778669"/>
                    <a:gd name="connsiteX49" fmla="*/ 445524 w 571730"/>
                    <a:gd name="connsiteY49" fmla="*/ 426244 h 778669"/>
                    <a:gd name="connsiteX50" fmla="*/ 450286 w 571730"/>
                    <a:gd name="connsiteY50" fmla="*/ 440531 h 778669"/>
                    <a:gd name="connsiteX51" fmla="*/ 455049 w 571730"/>
                    <a:gd name="connsiteY51" fmla="*/ 452437 h 778669"/>
                    <a:gd name="connsiteX52" fmla="*/ 459811 w 571730"/>
                    <a:gd name="connsiteY52" fmla="*/ 459581 h 778669"/>
                    <a:gd name="connsiteX53" fmla="*/ 464574 w 571730"/>
                    <a:gd name="connsiteY53" fmla="*/ 471487 h 778669"/>
                    <a:gd name="connsiteX54" fmla="*/ 471717 w 571730"/>
                    <a:gd name="connsiteY54" fmla="*/ 485775 h 778669"/>
                    <a:gd name="connsiteX55" fmla="*/ 476480 w 571730"/>
                    <a:gd name="connsiteY55" fmla="*/ 507206 h 778669"/>
                    <a:gd name="connsiteX56" fmla="*/ 478861 w 571730"/>
                    <a:gd name="connsiteY56" fmla="*/ 514350 h 778669"/>
                    <a:gd name="connsiteX57" fmla="*/ 497911 w 571730"/>
                    <a:gd name="connsiteY57" fmla="*/ 531019 h 778669"/>
                    <a:gd name="connsiteX58" fmla="*/ 507436 w 571730"/>
                    <a:gd name="connsiteY58" fmla="*/ 535781 h 778669"/>
                    <a:gd name="connsiteX59" fmla="*/ 509818 w 571730"/>
                    <a:gd name="connsiteY59" fmla="*/ 550068 h 778669"/>
                    <a:gd name="connsiteX60" fmla="*/ 524105 w 571730"/>
                    <a:gd name="connsiteY60" fmla="*/ 590549 h 778669"/>
                    <a:gd name="connsiteX61" fmla="*/ 538392 w 571730"/>
                    <a:gd name="connsiteY61" fmla="*/ 652462 h 778669"/>
                    <a:gd name="connsiteX62" fmla="*/ 540774 w 571730"/>
                    <a:gd name="connsiteY62" fmla="*/ 676275 h 778669"/>
                    <a:gd name="connsiteX63" fmla="*/ 547917 w 571730"/>
                    <a:gd name="connsiteY63" fmla="*/ 707231 h 778669"/>
                    <a:gd name="connsiteX64" fmla="*/ 552680 w 571730"/>
                    <a:gd name="connsiteY64" fmla="*/ 738187 h 778669"/>
                    <a:gd name="connsiteX65" fmla="*/ 555061 w 571730"/>
                    <a:gd name="connsiteY65" fmla="*/ 771525 h 778669"/>
                    <a:gd name="connsiteX66" fmla="*/ 557442 w 571730"/>
                    <a:gd name="connsiteY66" fmla="*/ 778669 h 778669"/>
                    <a:gd name="connsiteX67" fmla="*/ 562205 w 571730"/>
                    <a:gd name="connsiteY67" fmla="*/ 771525 h 778669"/>
                    <a:gd name="connsiteX68" fmla="*/ 566967 w 571730"/>
                    <a:gd name="connsiteY68" fmla="*/ 735806 h 778669"/>
                    <a:gd name="connsiteX69" fmla="*/ 547918 w 571730"/>
                    <a:gd name="connsiteY69" fmla="*/ 723900 h 778669"/>
                    <a:gd name="connsiteX70" fmla="*/ 566967 w 571730"/>
                    <a:gd name="connsiteY70" fmla="*/ 666750 h 778669"/>
                    <a:gd name="connsiteX71" fmla="*/ 562205 w 571730"/>
                    <a:gd name="connsiteY71" fmla="*/ 642937 h 778669"/>
                    <a:gd name="connsiteX72" fmla="*/ 557442 w 571730"/>
                    <a:gd name="connsiteY72" fmla="*/ 609600 h 778669"/>
                    <a:gd name="connsiteX73" fmla="*/ 564586 w 571730"/>
                    <a:gd name="connsiteY73" fmla="*/ 528637 h 778669"/>
                    <a:gd name="connsiteX74" fmla="*/ 569349 w 571730"/>
                    <a:gd name="connsiteY74" fmla="*/ 502444 h 778669"/>
                    <a:gd name="connsiteX75" fmla="*/ 571730 w 571730"/>
                    <a:gd name="connsiteY75" fmla="*/ 485775 h 778669"/>
                    <a:gd name="connsiteX76" fmla="*/ 569349 w 571730"/>
                    <a:gd name="connsiteY76" fmla="*/ 419100 h 778669"/>
                    <a:gd name="connsiteX77" fmla="*/ 564586 w 571730"/>
                    <a:gd name="connsiteY77" fmla="*/ 407194 h 778669"/>
                    <a:gd name="connsiteX78" fmla="*/ 555061 w 571730"/>
                    <a:gd name="connsiteY78" fmla="*/ 383381 h 778669"/>
                    <a:gd name="connsiteX79" fmla="*/ 533630 w 571730"/>
                    <a:gd name="connsiteY79" fmla="*/ 357187 h 778669"/>
                    <a:gd name="connsiteX80" fmla="*/ 490767 w 571730"/>
                    <a:gd name="connsiteY80" fmla="*/ 295275 h 778669"/>
                    <a:gd name="connsiteX81" fmla="*/ 478861 w 571730"/>
                    <a:gd name="connsiteY81" fmla="*/ 280987 h 778669"/>
                    <a:gd name="connsiteX82" fmla="*/ 471717 w 571730"/>
                    <a:gd name="connsiteY82" fmla="*/ 269081 h 778669"/>
                    <a:gd name="connsiteX83" fmla="*/ 455049 w 571730"/>
                    <a:gd name="connsiteY83" fmla="*/ 247650 h 778669"/>
                    <a:gd name="connsiteX84" fmla="*/ 445524 w 571730"/>
                    <a:gd name="connsiteY84" fmla="*/ 235744 h 778669"/>
                    <a:gd name="connsiteX85" fmla="*/ 421711 w 571730"/>
                    <a:gd name="connsiteY85" fmla="*/ 209550 h 778669"/>
                    <a:gd name="connsiteX86" fmla="*/ 393136 w 571730"/>
                    <a:gd name="connsiteY86" fmla="*/ 178594 h 778669"/>
                    <a:gd name="connsiteX87" fmla="*/ 381230 w 571730"/>
                    <a:gd name="connsiteY87" fmla="*/ 161925 h 778669"/>
                    <a:gd name="connsiteX88" fmla="*/ 371705 w 571730"/>
                    <a:gd name="connsiteY88" fmla="*/ 154781 h 778669"/>
                    <a:gd name="connsiteX89" fmla="*/ 362180 w 571730"/>
                    <a:gd name="connsiteY89" fmla="*/ 142875 h 778669"/>
                    <a:gd name="connsiteX90" fmla="*/ 352655 w 571730"/>
                    <a:gd name="connsiteY90" fmla="*/ 133350 h 778669"/>
                    <a:gd name="connsiteX91" fmla="*/ 345511 w 571730"/>
                    <a:gd name="connsiteY91" fmla="*/ 123825 h 778669"/>
                    <a:gd name="connsiteX92" fmla="*/ 335986 w 571730"/>
                    <a:gd name="connsiteY92" fmla="*/ 119062 h 778669"/>
                    <a:gd name="connsiteX93" fmla="*/ 328842 w 571730"/>
                    <a:gd name="connsiteY93" fmla="*/ 114300 h 778669"/>
                    <a:gd name="connsiteX94" fmla="*/ 319317 w 571730"/>
                    <a:gd name="connsiteY94" fmla="*/ 109537 h 778669"/>
                    <a:gd name="connsiteX95" fmla="*/ 312174 w 571730"/>
                    <a:gd name="connsiteY95" fmla="*/ 104775 h 778669"/>
                    <a:gd name="connsiteX96" fmla="*/ 302649 w 571730"/>
                    <a:gd name="connsiteY96" fmla="*/ 100012 h 778669"/>
                    <a:gd name="connsiteX97" fmla="*/ 278836 w 571730"/>
                    <a:gd name="connsiteY97" fmla="*/ 76200 h 778669"/>
                    <a:gd name="connsiteX98" fmla="*/ 271692 w 571730"/>
                    <a:gd name="connsiteY98" fmla="*/ 69056 h 778669"/>
                    <a:gd name="connsiteX99" fmla="*/ 257405 w 571730"/>
                    <a:gd name="connsiteY99" fmla="*/ 57150 h 778669"/>
                    <a:gd name="connsiteX100" fmla="*/ 240736 w 571730"/>
                    <a:gd name="connsiteY100" fmla="*/ 42862 h 778669"/>
                    <a:gd name="connsiteX101" fmla="*/ 231211 w 571730"/>
                    <a:gd name="connsiteY101" fmla="*/ 38100 h 778669"/>
                    <a:gd name="connsiteX102" fmla="*/ 214542 w 571730"/>
                    <a:gd name="connsiteY102" fmla="*/ 28575 h 778669"/>
                    <a:gd name="connsiteX103" fmla="*/ 185967 w 571730"/>
                    <a:gd name="connsiteY103" fmla="*/ 11906 h 778669"/>
                    <a:gd name="connsiteX104" fmla="*/ 195492 w 571730"/>
                    <a:gd name="connsiteY104" fmla="*/ 0 h 778669"/>
                    <a:gd name="connsiteX0" fmla="*/ 195492 w 571730"/>
                    <a:gd name="connsiteY0" fmla="*/ 0 h 778669"/>
                    <a:gd name="connsiteX1" fmla="*/ 183586 w 571730"/>
                    <a:gd name="connsiteY1" fmla="*/ 19050 h 778669"/>
                    <a:gd name="connsiteX2" fmla="*/ 171680 w 571730"/>
                    <a:gd name="connsiteY2" fmla="*/ 33337 h 778669"/>
                    <a:gd name="connsiteX3" fmla="*/ 169299 w 571730"/>
                    <a:gd name="connsiteY3" fmla="*/ 40481 h 778669"/>
                    <a:gd name="connsiteX4" fmla="*/ 150249 w 571730"/>
                    <a:gd name="connsiteY4" fmla="*/ 73819 h 778669"/>
                    <a:gd name="connsiteX5" fmla="*/ 128817 w 571730"/>
                    <a:gd name="connsiteY5" fmla="*/ 92869 h 778669"/>
                    <a:gd name="connsiteX6" fmla="*/ 121674 w 571730"/>
                    <a:gd name="connsiteY6" fmla="*/ 100012 h 778669"/>
                    <a:gd name="connsiteX7" fmla="*/ 114530 w 571730"/>
                    <a:gd name="connsiteY7" fmla="*/ 104775 h 778669"/>
                    <a:gd name="connsiteX8" fmla="*/ 90717 w 571730"/>
                    <a:gd name="connsiteY8" fmla="*/ 128587 h 778669"/>
                    <a:gd name="connsiteX9" fmla="*/ 83574 w 571730"/>
                    <a:gd name="connsiteY9" fmla="*/ 135731 h 778669"/>
                    <a:gd name="connsiteX10" fmla="*/ 78811 w 571730"/>
                    <a:gd name="connsiteY10" fmla="*/ 142875 h 778669"/>
                    <a:gd name="connsiteX11" fmla="*/ 71667 w 571730"/>
                    <a:gd name="connsiteY11" fmla="*/ 147637 h 778669"/>
                    <a:gd name="connsiteX12" fmla="*/ 54999 w 571730"/>
                    <a:gd name="connsiteY12" fmla="*/ 164306 h 778669"/>
                    <a:gd name="connsiteX13" fmla="*/ 47855 w 571730"/>
                    <a:gd name="connsiteY13" fmla="*/ 171450 h 778669"/>
                    <a:gd name="connsiteX14" fmla="*/ 31186 w 571730"/>
                    <a:gd name="connsiteY14" fmla="*/ 183356 h 778669"/>
                    <a:gd name="connsiteX15" fmla="*/ 21661 w 571730"/>
                    <a:gd name="connsiteY15" fmla="*/ 188119 h 778669"/>
                    <a:gd name="connsiteX16" fmla="*/ 7374 w 571730"/>
                    <a:gd name="connsiteY16" fmla="*/ 197644 h 778669"/>
                    <a:gd name="connsiteX17" fmla="*/ 230 w 571730"/>
                    <a:gd name="connsiteY17" fmla="*/ 204787 h 778669"/>
                    <a:gd name="connsiteX18" fmla="*/ 9755 w 571730"/>
                    <a:gd name="connsiteY18" fmla="*/ 202406 h 778669"/>
                    <a:gd name="connsiteX19" fmla="*/ 19280 w 571730"/>
                    <a:gd name="connsiteY19" fmla="*/ 197644 h 778669"/>
                    <a:gd name="connsiteX20" fmla="*/ 64524 w 571730"/>
                    <a:gd name="connsiteY20" fmla="*/ 200025 h 778669"/>
                    <a:gd name="connsiteX21" fmla="*/ 71667 w 571730"/>
                    <a:gd name="connsiteY21" fmla="*/ 202406 h 778669"/>
                    <a:gd name="connsiteX22" fmla="*/ 109767 w 571730"/>
                    <a:gd name="connsiteY22" fmla="*/ 204787 h 778669"/>
                    <a:gd name="connsiteX23" fmla="*/ 135961 w 571730"/>
                    <a:gd name="connsiteY23" fmla="*/ 207169 h 778669"/>
                    <a:gd name="connsiteX24" fmla="*/ 152630 w 571730"/>
                    <a:gd name="connsiteY24" fmla="*/ 214312 h 778669"/>
                    <a:gd name="connsiteX25" fmla="*/ 159774 w 571730"/>
                    <a:gd name="connsiteY25" fmla="*/ 219075 h 778669"/>
                    <a:gd name="connsiteX26" fmla="*/ 185967 w 571730"/>
                    <a:gd name="connsiteY26" fmla="*/ 223837 h 778669"/>
                    <a:gd name="connsiteX27" fmla="*/ 202636 w 571730"/>
                    <a:gd name="connsiteY27" fmla="*/ 230981 h 778669"/>
                    <a:gd name="connsiteX28" fmla="*/ 209780 w 571730"/>
                    <a:gd name="connsiteY28" fmla="*/ 235744 h 778669"/>
                    <a:gd name="connsiteX29" fmla="*/ 221686 w 571730"/>
                    <a:gd name="connsiteY29" fmla="*/ 238125 h 778669"/>
                    <a:gd name="connsiteX30" fmla="*/ 235974 w 571730"/>
                    <a:gd name="connsiteY30" fmla="*/ 242887 h 778669"/>
                    <a:gd name="connsiteX31" fmla="*/ 243117 w 571730"/>
                    <a:gd name="connsiteY31" fmla="*/ 247650 h 778669"/>
                    <a:gd name="connsiteX32" fmla="*/ 262167 w 571730"/>
                    <a:gd name="connsiteY32" fmla="*/ 257175 h 778669"/>
                    <a:gd name="connsiteX33" fmla="*/ 269311 w 571730"/>
                    <a:gd name="connsiteY33" fmla="*/ 259556 h 778669"/>
                    <a:gd name="connsiteX34" fmla="*/ 276455 w 571730"/>
                    <a:gd name="connsiteY34" fmla="*/ 266700 h 778669"/>
                    <a:gd name="connsiteX35" fmla="*/ 290742 w 571730"/>
                    <a:gd name="connsiteY35" fmla="*/ 273843 h 778669"/>
                    <a:gd name="connsiteX36" fmla="*/ 314555 w 571730"/>
                    <a:gd name="connsiteY36" fmla="*/ 290512 h 778669"/>
                    <a:gd name="connsiteX37" fmla="*/ 328842 w 571730"/>
                    <a:gd name="connsiteY37" fmla="*/ 302419 h 778669"/>
                    <a:gd name="connsiteX38" fmla="*/ 338367 w 571730"/>
                    <a:gd name="connsiteY38" fmla="*/ 309562 h 778669"/>
                    <a:gd name="connsiteX39" fmla="*/ 347892 w 571730"/>
                    <a:gd name="connsiteY39" fmla="*/ 314325 h 778669"/>
                    <a:gd name="connsiteX40" fmla="*/ 364561 w 571730"/>
                    <a:gd name="connsiteY40" fmla="*/ 326231 h 778669"/>
                    <a:gd name="connsiteX41" fmla="*/ 376467 w 571730"/>
                    <a:gd name="connsiteY41" fmla="*/ 340519 h 778669"/>
                    <a:gd name="connsiteX42" fmla="*/ 397899 w 571730"/>
                    <a:gd name="connsiteY42" fmla="*/ 352425 h 778669"/>
                    <a:gd name="connsiteX43" fmla="*/ 416949 w 571730"/>
                    <a:gd name="connsiteY43" fmla="*/ 361950 h 778669"/>
                    <a:gd name="connsiteX44" fmla="*/ 426474 w 571730"/>
                    <a:gd name="connsiteY44" fmla="*/ 371475 h 778669"/>
                    <a:gd name="connsiteX45" fmla="*/ 416948 w 571730"/>
                    <a:gd name="connsiteY45" fmla="*/ 373856 h 778669"/>
                    <a:gd name="connsiteX46" fmla="*/ 433617 w 571730"/>
                    <a:gd name="connsiteY46" fmla="*/ 388144 h 778669"/>
                    <a:gd name="connsiteX47" fmla="*/ 438380 w 571730"/>
                    <a:gd name="connsiteY47" fmla="*/ 407194 h 778669"/>
                    <a:gd name="connsiteX48" fmla="*/ 443142 w 571730"/>
                    <a:gd name="connsiteY48" fmla="*/ 416719 h 778669"/>
                    <a:gd name="connsiteX49" fmla="*/ 445524 w 571730"/>
                    <a:gd name="connsiteY49" fmla="*/ 426244 h 778669"/>
                    <a:gd name="connsiteX50" fmla="*/ 450286 w 571730"/>
                    <a:gd name="connsiteY50" fmla="*/ 440531 h 778669"/>
                    <a:gd name="connsiteX51" fmla="*/ 455049 w 571730"/>
                    <a:gd name="connsiteY51" fmla="*/ 452437 h 778669"/>
                    <a:gd name="connsiteX52" fmla="*/ 459811 w 571730"/>
                    <a:gd name="connsiteY52" fmla="*/ 459581 h 778669"/>
                    <a:gd name="connsiteX53" fmla="*/ 464574 w 571730"/>
                    <a:gd name="connsiteY53" fmla="*/ 471487 h 778669"/>
                    <a:gd name="connsiteX54" fmla="*/ 471717 w 571730"/>
                    <a:gd name="connsiteY54" fmla="*/ 485775 h 778669"/>
                    <a:gd name="connsiteX55" fmla="*/ 476480 w 571730"/>
                    <a:gd name="connsiteY55" fmla="*/ 507206 h 778669"/>
                    <a:gd name="connsiteX56" fmla="*/ 478861 w 571730"/>
                    <a:gd name="connsiteY56" fmla="*/ 514350 h 778669"/>
                    <a:gd name="connsiteX57" fmla="*/ 497911 w 571730"/>
                    <a:gd name="connsiteY57" fmla="*/ 531019 h 778669"/>
                    <a:gd name="connsiteX58" fmla="*/ 507436 w 571730"/>
                    <a:gd name="connsiteY58" fmla="*/ 535781 h 778669"/>
                    <a:gd name="connsiteX59" fmla="*/ 509818 w 571730"/>
                    <a:gd name="connsiteY59" fmla="*/ 550068 h 778669"/>
                    <a:gd name="connsiteX60" fmla="*/ 524105 w 571730"/>
                    <a:gd name="connsiteY60" fmla="*/ 590549 h 778669"/>
                    <a:gd name="connsiteX61" fmla="*/ 538392 w 571730"/>
                    <a:gd name="connsiteY61" fmla="*/ 652462 h 778669"/>
                    <a:gd name="connsiteX62" fmla="*/ 540774 w 571730"/>
                    <a:gd name="connsiteY62" fmla="*/ 676275 h 778669"/>
                    <a:gd name="connsiteX63" fmla="*/ 547917 w 571730"/>
                    <a:gd name="connsiteY63" fmla="*/ 707231 h 778669"/>
                    <a:gd name="connsiteX64" fmla="*/ 552680 w 571730"/>
                    <a:gd name="connsiteY64" fmla="*/ 738187 h 778669"/>
                    <a:gd name="connsiteX65" fmla="*/ 555061 w 571730"/>
                    <a:gd name="connsiteY65" fmla="*/ 771525 h 778669"/>
                    <a:gd name="connsiteX66" fmla="*/ 557442 w 571730"/>
                    <a:gd name="connsiteY66" fmla="*/ 778669 h 778669"/>
                    <a:gd name="connsiteX67" fmla="*/ 562205 w 571730"/>
                    <a:gd name="connsiteY67" fmla="*/ 771525 h 778669"/>
                    <a:gd name="connsiteX68" fmla="*/ 566967 w 571730"/>
                    <a:gd name="connsiteY68" fmla="*/ 735806 h 778669"/>
                    <a:gd name="connsiteX69" fmla="*/ 547918 w 571730"/>
                    <a:gd name="connsiteY69" fmla="*/ 723900 h 778669"/>
                    <a:gd name="connsiteX70" fmla="*/ 566967 w 571730"/>
                    <a:gd name="connsiteY70" fmla="*/ 666750 h 778669"/>
                    <a:gd name="connsiteX71" fmla="*/ 562205 w 571730"/>
                    <a:gd name="connsiteY71" fmla="*/ 642937 h 778669"/>
                    <a:gd name="connsiteX72" fmla="*/ 557442 w 571730"/>
                    <a:gd name="connsiteY72" fmla="*/ 609600 h 778669"/>
                    <a:gd name="connsiteX73" fmla="*/ 564586 w 571730"/>
                    <a:gd name="connsiteY73" fmla="*/ 528637 h 778669"/>
                    <a:gd name="connsiteX74" fmla="*/ 569349 w 571730"/>
                    <a:gd name="connsiteY74" fmla="*/ 502444 h 778669"/>
                    <a:gd name="connsiteX75" fmla="*/ 571730 w 571730"/>
                    <a:gd name="connsiteY75" fmla="*/ 485775 h 778669"/>
                    <a:gd name="connsiteX76" fmla="*/ 569349 w 571730"/>
                    <a:gd name="connsiteY76" fmla="*/ 419100 h 778669"/>
                    <a:gd name="connsiteX77" fmla="*/ 564586 w 571730"/>
                    <a:gd name="connsiteY77" fmla="*/ 407194 h 778669"/>
                    <a:gd name="connsiteX78" fmla="*/ 555061 w 571730"/>
                    <a:gd name="connsiteY78" fmla="*/ 383381 h 778669"/>
                    <a:gd name="connsiteX79" fmla="*/ 533630 w 571730"/>
                    <a:gd name="connsiteY79" fmla="*/ 357187 h 778669"/>
                    <a:gd name="connsiteX80" fmla="*/ 490767 w 571730"/>
                    <a:gd name="connsiteY80" fmla="*/ 295275 h 778669"/>
                    <a:gd name="connsiteX81" fmla="*/ 478861 w 571730"/>
                    <a:gd name="connsiteY81" fmla="*/ 280987 h 778669"/>
                    <a:gd name="connsiteX82" fmla="*/ 471717 w 571730"/>
                    <a:gd name="connsiteY82" fmla="*/ 269081 h 778669"/>
                    <a:gd name="connsiteX83" fmla="*/ 455049 w 571730"/>
                    <a:gd name="connsiteY83" fmla="*/ 247650 h 778669"/>
                    <a:gd name="connsiteX84" fmla="*/ 445524 w 571730"/>
                    <a:gd name="connsiteY84" fmla="*/ 235744 h 778669"/>
                    <a:gd name="connsiteX85" fmla="*/ 421711 w 571730"/>
                    <a:gd name="connsiteY85" fmla="*/ 209550 h 778669"/>
                    <a:gd name="connsiteX86" fmla="*/ 393136 w 571730"/>
                    <a:gd name="connsiteY86" fmla="*/ 178594 h 778669"/>
                    <a:gd name="connsiteX87" fmla="*/ 381230 w 571730"/>
                    <a:gd name="connsiteY87" fmla="*/ 161925 h 778669"/>
                    <a:gd name="connsiteX88" fmla="*/ 371705 w 571730"/>
                    <a:gd name="connsiteY88" fmla="*/ 154781 h 778669"/>
                    <a:gd name="connsiteX89" fmla="*/ 362180 w 571730"/>
                    <a:gd name="connsiteY89" fmla="*/ 142875 h 778669"/>
                    <a:gd name="connsiteX90" fmla="*/ 352655 w 571730"/>
                    <a:gd name="connsiteY90" fmla="*/ 133350 h 778669"/>
                    <a:gd name="connsiteX91" fmla="*/ 345511 w 571730"/>
                    <a:gd name="connsiteY91" fmla="*/ 123825 h 778669"/>
                    <a:gd name="connsiteX92" fmla="*/ 335986 w 571730"/>
                    <a:gd name="connsiteY92" fmla="*/ 119062 h 778669"/>
                    <a:gd name="connsiteX93" fmla="*/ 328842 w 571730"/>
                    <a:gd name="connsiteY93" fmla="*/ 114300 h 778669"/>
                    <a:gd name="connsiteX94" fmla="*/ 319317 w 571730"/>
                    <a:gd name="connsiteY94" fmla="*/ 109537 h 778669"/>
                    <a:gd name="connsiteX95" fmla="*/ 312174 w 571730"/>
                    <a:gd name="connsiteY95" fmla="*/ 104775 h 778669"/>
                    <a:gd name="connsiteX96" fmla="*/ 302649 w 571730"/>
                    <a:gd name="connsiteY96" fmla="*/ 100012 h 778669"/>
                    <a:gd name="connsiteX97" fmla="*/ 278836 w 571730"/>
                    <a:gd name="connsiteY97" fmla="*/ 76200 h 778669"/>
                    <a:gd name="connsiteX98" fmla="*/ 271692 w 571730"/>
                    <a:gd name="connsiteY98" fmla="*/ 69056 h 778669"/>
                    <a:gd name="connsiteX99" fmla="*/ 257405 w 571730"/>
                    <a:gd name="connsiteY99" fmla="*/ 57150 h 778669"/>
                    <a:gd name="connsiteX100" fmla="*/ 240736 w 571730"/>
                    <a:gd name="connsiteY100" fmla="*/ 42862 h 778669"/>
                    <a:gd name="connsiteX101" fmla="*/ 231211 w 571730"/>
                    <a:gd name="connsiteY101" fmla="*/ 38100 h 778669"/>
                    <a:gd name="connsiteX102" fmla="*/ 214542 w 571730"/>
                    <a:gd name="connsiteY102" fmla="*/ 28575 h 778669"/>
                    <a:gd name="connsiteX103" fmla="*/ 185967 w 571730"/>
                    <a:gd name="connsiteY103" fmla="*/ 11906 h 778669"/>
                    <a:gd name="connsiteX104" fmla="*/ 195492 w 571730"/>
                    <a:gd name="connsiteY104" fmla="*/ 0 h 778669"/>
                    <a:gd name="connsiteX0" fmla="*/ 195492 w 571730"/>
                    <a:gd name="connsiteY0" fmla="*/ 0 h 778669"/>
                    <a:gd name="connsiteX1" fmla="*/ 183586 w 571730"/>
                    <a:gd name="connsiteY1" fmla="*/ 19050 h 778669"/>
                    <a:gd name="connsiteX2" fmla="*/ 171680 w 571730"/>
                    <a:gd name="connsiteY2" fmla="*/ 33337 h 778669"/>
                    <a:gd name="connsiteX3" fmla="*/ 169299 w 571730"/>
                    <a:gd name="connsiteY3" fmla="*/ 40481 h 778669"/>
                    <a:gd name="connsiteX4" fmla="*/ 150249 w 571730"/>
                    <a:gd name="connsiteY4" fmla="*/ 73819 h 778669"/>
                    <a:gd name="connsiteX5" fmla="*/ 128817 w 571730"/>
                    <a:gd name="connsiteY5" fmla="*/ 92869 h 778669"/>
                    <a:gd name="connsiteX6" fmla="*/ 121674 w 571730"/>
                    <a:gd name="connsiteY6" fmla="*/ 100012 h 778669"/>
                    <a:gd name="connsiteX7" fmla="*/ 114530 w 571730"/>
                    <a:gd name="connsiteY7" fmla="*/ 104775 h 778669"/>
                    <a:gd name="connsiteX8" fmla="*/ 90717 w 571730"/>
                    <a:gd name="connsiteY8" fmla="*/ 128587 h 778669"/>
                    <a:gd name="connsiteX9" fmla="*/ 83574 w 571730"/>
                    <a:gd name="connsiteY9" fmla="*/ 135731 h 778669"/>
                    <a:gd name="connsiteX10" fmla="*/ 78811 w 571730"/>
                    <a:gd name="connsiteY10" fmla="*/ 142875 h 778669"/>
                    <a:gd name="connsiteX11" fmla="*/ 71667 w 571730"/>
                    <a:gd name="connsiteY11" fmla="*/ 147637 h 778669"/>
                    <a:gd name="connsiteX12" fmla="*/ 54999 w 571730"/>
                    <a:gd name="connsiteY12" fmla="*/ 164306 h 778669"/>
                    <a:gd name="connsiteX13" fmla="*/ 47855 w 571730"/>
                    <a:gd name="connsiteY13" fmla="*/ 171450 h 778669"/>
                    <a:gd name="connsiteX14" fmla="*/ 31186 w 571730"/>
                    <a:gd name="connsiteY14" fmla="*/ 183356 h 778669"/>
                    <a:gd name="connsiteX15" fmla="*/ 21661 w 571730"/>
                    <a:gd name="connsiteY15" fmla="*/ 188119 h 778669"/>
                    <a:gd name="connsiteX16" fmla="*/ 7374 w 571730"/>
                    <a:gd name="connsiteY16" fmla="*/ 197644 h 778669"/>
                    <a:gd name="connsiteX17" fmla="*/ 230 w 571730"/>
                    <a:gd name="connsiteY17" fmla="*/ 204787 h 778669"/>
                    <a:gd name="connsiteX18" fmla="*/ 9755 w 571730"/>
                    <a:gd name="connsiteY18" fmla="*/ 202406 h 778669"/>
                    <a:gd name="connsiteX19" fmla="*/ 19280 w 571730"/>
                    <a:gd name="connsiteY19" fmla="*/ 197644 h 778669"/>
                    <a:gd name="connsiteX20" fmla="*/ 64524 w 571730"/>
                    <a:gd name="connsiteY20" fmla="*/ 200025 h 778669"/>
                    <a:gd name="connsiteX21" fmla="*/ 71667 w 571730"/>
                    <a:gd name="connsiteY21" fmla="*/ 202406 h 778669"/>
                    <a:gd name="connsiteX22" fmla="*/ 109767 w 571730"/>
                    <a:gd name="connsiteY22" fmla="*/ 204787 h 778669"/>
                    <a:gd name="connsiteX23" fmla="*/ 135961 w 571730"/>
                    <a:gd name="connsiteY23" fmla="*/ 207169 h 778669"/>
                    <a:gd name="connsiteX24" fmla="*/ 152630 w 571730"/>
                    <a:gd name="connsiteY24" fmla="*/ 214312 h 778669"/>
                    <a:gd name="connsiteX25" fmla="*/ 159774 w 571730"/>
                    <a:gd name="connsiteY25" fmla="*/ 219075 h 778669"/>
                    <a:gd name="connsiteX26" fmla="*/ 185967 w 571730"/>
                    <a:gd name="connsiteY26" fmla="*/ 223837 h 778669"/>
                    <a:gd name="connsiteX27" fmla="*/ 202636 w 571730"/>
                    <a:gd name="connsiteY27" fmla="*/ 230981 h 778669"/>
                    <a:gd name="connsiteX28" fmla="*/ 209780 w 571730"/>
                    <a:gd name="connsiteY28" fmla="*/ 235744 h 778669"/>
                    <a:gd name="connsiteX29" fmla="*/ 221686 w 571730"/>
                    <a:gd name="connsiteY29" fmla="*/ 238125 h 778669"/>
                    <a:gd name="connsiteX30" fmla="*/ 235974 w 571730"/>
                    <a:gd name="connsiteY30" fmla="*/ 242887 h 778669"/>
                    <a:gd name="connsiteX31" fmla="*/ 243117 w 571730"/>
                    <a:gd name="connsiteY31" fmla="*/ 247650 h 778669"/>
                    <a:gd name="connsiteX32" fmla="*/ 262167 w 571730"/>
                    <a:gd name="connsiteY32" fmla="*/ 257175 h 778669"/>
                    <a:gd name="connsiteX33" fmla="*/ 269311 w 571730"/>
                    <a:gd name="connsiteY33" fmla="*/ 259556 h 778669"/>
                    <a:gd name="connsiteX34" fmla="*/ 276455 w 571730"/>
                    <a:gd name="connsiteY34" fmla="*/ 266700 h 778669"/>
                    <a:gd name="connsiteX35" fmla="*/ 290742 w 571730"/>
                    <a:gd name="connsiteY35" fmla="*/ 273843 h 778669"/>
                    <a:gd name="connsiteX36" fmla="*/ 314555 w 571730"/>
                    <a:gd name="connsiteY36" fmla="*/ 290512 h 778669"/>
                    <a:gd name="connsiteX37" fmla="*/ 328842 w 571730"/>
                    <a:gd name="connsiteY37" fmla="*/ 302419 h 778669"/>
                    <a:gd name="connsiteX38" fmla="*/ 338367 w 571730"/>
                    <a:gd name="connsiteY38" fmla="*/ 309562 h 778669"/>
                    <a:gd name="connsiteX39" fmla="*/ 347892 w 571730"/>
                    <a:gd name="connsiteY39" fmla="*/ 314325 h 778669"/>
                    <a:gd name="connsiteX40" fmla="*/ 364561 w 571730"/>
                    <a:gd name="connsiteY40" fmla="*/ 326231 h 778669"/>
                    <a:gd name="connsiteX41" fmla="*/ 376467 w 571730"/>
                    <a:gd name="connsiteY41" fmla="*/ 340519 h 778669"/>
                    <a:gd name="connsiteX42" fmla="*/ 397899 w 571730"/>
                    <a:gd name="connsiteY42" fmla="*/ 352425 h 778669"/>
                    <a:gd name="connsiteX43" fmla="*/ 416949 w 571730"/>
                    <a:gd name="connsiteY43" fmla="*/ 361950 h 778669"/>
                    <a:gd name="connsiteX44" fmla="*/ 426474 w 571730"/>
                    <a:gd name="connsiteY44" fmla="*/ 371475 h 778669"/>
                    <a:gd name="connsiteX45" fmla="*/ 412186 w 571730"/>
                    <a:gd name="connsiteY45" fmla="*/ 381000 h 778669"/>
                    <a:gd name="connsiteX46" fmla="*/ 433617 w 571730"/>
                    <a:gd name="connsiteY46" fmla="*/ 388144 h 778669"/>
                    <a:gd name="connsiteX47" fmla="*/ 438380 w 571730"/>
                    <a:gd name="connsiteY47" fmla="*/ 407194 h 778669"/>
                    <a:gd name="connsiteX48" fmla="*/ 443142 w 571730"/>
                    <a:gd name="connsiteY48" fmla="*/ 416719 h 778669"/>
                    <a:gd name="connsiteX49" fmla="*/ 445524 w 571730"/>
                    <a:gd name="connsiteY49" fmla="*/ 426244 h 778669"/>
                    <a:gd name="connsiteX50" fmla="*/ 450286 w 571730"/>
                    <a:gd name="connsiteY50" fmla="*/ 440531 h 778669"/>
                    <a:gd name="connsiteX51" fmla="*/ 455049 w 571730"/>
                    <a:gd name="connsiteY51" fmla="*/ 452437 h 778669"/>
                    <a:gd name="connsiteX52" fmla="*/ 459811 w 571730"/>
                    <a:gd name="connsiteY52" fmla="*/ 459581 h 778669"/>
                    <a:gd name="connsiteX53" fmla="*/ 464574 w 571730"/>
                    <a:gd name="connsiteY53" fmla="*/ 471487 h 778669"/>
                    <a:gd name="connsiteX54" fmla="*/ 471717 w 571730"/>
                    <a:gd name="connsiteY54" fmla="*/ 485775 h 778669"/>
                    <a:gd name="connsiteX55" fmla="*/ 476480 w 571730"/>
                    <a:gd name="connsiteY55" fmla="*/ 507206 h 778669"/>
                    <a:gd name="connsiteX56" fmla="*/ 478861 w 571730"/>
                    <a:gd name="connsiteY56" fmla="*/ 514350 h 778669"/>
                    <a:gd name="connsiteX57" fmla="*/ 497911 w 571730"/>
                    <a:gd name="connsiteY57" fmla="*/ 531019 h 778669"/>
                    <a:gd name="connsiteX58" fmla="*/ 507436 w 571730"/>
                    <a:gd name="connsiteY58" fmla="*/ 535781 h 778669"/>
                    <a:gd name="connsiteX59" fmla="*/ 509818 w 571730"/>
                    <a:gd name="connsiteY59" fmla="*/ 550068 h 778669"/>
                    <a:gd name="connsiteX60" fmla="*/ 524105 w 571730"/>
                    <a:gd name="connsiteY60" fmla="*/ 590549 h 778669"/>
                    <a:gd name="connsiteX61" fmla="*/ 538392 w 571730"/>
                    <a:gd name="connsiteY61" fmla="*/ 652462 h 778669"/>
                    <a:gd name="connsiteX62" fmla="*/ 540774 w 571730"/>
                    <a:gd name="connsiteY62" fmla="*/ 676275 h 778669"/>
                    <a:gd name="connsiteX63" fmla="*/ 547917 w 571730"/>
                    <a:gd name="connsiteY63" fmla="*/ 707231 h 778669"/>
                    <a:gd name="connsiteX64" fmla="*/ 552680 w 571730"/>
                    <a:gd name="connsiteY64" fmla="*/ 738187 h 778669"/>
                    <a:gd name="connsiteX65" fmla="*/ 555061 w 571730"/>
                    <a:gd name="connsiteY65" fmla="*/ 771525 h 778669"/>
                    <a:gd name="connsiteX66" fmla="*/ 557442 w 571730"/>
                    <a:gd name="connsiteY66" fmla="*/ 778669 h 778669"/>
                    <a:gd name="connsiteX67" fmla="*/ 562205 w 571730"/>
                    <a:gd name="connsiteY67" fmla="*/ 771525 h 778669"/>
                    <a:gd name="connsiteX68" fmla="*/ 566967 w 571730"/>
                    <a:gd name="connsiteY68" fmla="*/ 735806 h 778669"/>
                    <a:gd name="connsiteX69" fmla="*/ 547918 w 571730"/>
                    <a:gd name="connsiteY69" fmla="*/ 723900 h 778669"/>
                    <a:gd name="connsiteX70" fmla="*/ 566967 w 571730"/>
                    <a:gd name="connsiteY70" fmla="*/ 666750 h 778669"/>
                    <a:gd name="connsiteX71" fmla="*/ 562205 w 571730"/>
                    <a:gd name="connsiteY71" fmla="*/ 642937 h 778669"/>
                    <a:gd name="connsiteX72" fmla="*/ 557442 w 571730"/>
                    <a:gd name="connsiteY72" fmla="*/ 609600 h 778669"/>
                    <a:gd name="connsiteX73" fmla="*/ 564586 w 571730"/>
                    <a:gd name="connsiteY73" fmla="*/ 528637 h 778669"/>
                    <a:gd name="connsiteX74" fmla="*/ 569349 w 571730"/>
                    <a:gd name="connsiteY74" fmla="*/ 502444 h 778669"/>
                    <a:gd name="connsiteX75" fmla="*/ 571730 w 571730"/>
                    <a:gd name="connsiteY75" fmla="*/ 485775 h 778669"/>
                    <a:gd name="connsiteX76" fmla="*/ 569349 w 571730"/>
                    <a:gd name="connsiteY76" fmla="*/ 419100 h 778669"/>
                    <a:gd name="connsiteX77" fmla="*/ 564586 w 571730"/>
                    <a:gd name="connsiteY77" fmla="*/ 407194 h 778669"/>
                    <a:gd name="connsiteX78" fmla="*/ 555061 w 571730"/>
                    <a:gd name="connsiteY78" fmla="*/ 383381 h 778669"/>
                    <a:gd name="connsiteX79" fmla="*/ 533630 w 571730"/>
                    <a:gd name="connsiteY79" fmla="*/ 357187 h 778669"/>
                    <a:gd name="connsiteX80" fmla="*/ 490767 w 571730"/>
                    <a:gd name="connsiteY80" fmla="*/ 295275 h 778669"/>
                    <a:gd name="connsiteX81" fmla="*/ 478861 w 571730"/>
                    <a:gd name="connsiteY81" fmla="*/ 280987 h 778669"/>
                    <a:gd name="connsiteX82" fmla="*/ 471717 w 571730"/>
                    <a:gd name="connsiteY82" fmla="*/ 269081 h 778669"/>
                    <a:gd name="connsiteX83" fmla="*/ 455049 w 571730"/>
                    <a:gd name="connsiteY83" fmla="*/ 247650 h 778669"/>
                    <a:gd name="connsiteX84" fmla="*/ 445524 w 571730"/>
                    <a:gd name="connsiteY84" fmla="*/ 235744 h 778669"/>
                    <a:gd name="connsiteX85" fmla="*/ 421711 w 571730"/>
                    <a:gd name="connsiteY85" fmla="*/ 209550 h 778669"/>
                    <a:gd name="connsiteX86" fmla="*/ 393136 w 571730"/>
                    <a:gd name="connsiteY86" fmla="*/ 178594 h 778669"/>
                    <a:gd name="connsiteX87" fmla="*/ 381230 w 571730"/>
                    <a:gd name="connsiteY87" fmla="*/ 161925 h 778669"/>
                    <a:gd name="connsiteX88" fmla="*/ 371705 w 571730"/>
                    <a:gd name="connsiteY88" fmla="*/ 154781 h 778669"/>
                    <a:gd name="connsiteX89" fmla="*/ 362180 w 571730"/>
                    <a:gd name="connsiteY89" fmla="*/ 142875 h 778669"/>
                    <a:gd name="connsiteX90" fmla="*/ 352655 w 571730"/>
                    <a:gd name="connsiteY90" fmla="*/ 133350 h 778669"/>
                    <a:gd name="connsiteX91" fmla="*/ 345511 w 571730"/>
                    <a:gd name="connsiteY91" fmla="*/ 123825 h 778669"/>
                    <a:gd name="connsiteX92" fmla="*/ 335986 w 571730"/>
                    <a:gd name="connsiteY92" fmla="*/ 119062 h 778669"/>
                    <a:gd name="connsiteX93" fmla="*/ 328842 w 571730"/>
                    <a:gd name="connsiteY93" fmla="*/ 114300 h 778669"/>
                    <a:gd name="connsiteX94" fmla="*/ 319317 w 571730"/>
                    <a:gd name="connsiteY94" fmla="*/ 109537 h 778669"/>
                    <a:gd name="connsiteX95" fmla="*/ 312174 w 571730"/>
                    <a:gd name="connsiteY95" fmla="*/ 104775 h 778669"/>
                    <a:gd name="connsiteX96" fmla="*/ 302649 w 571730"/>
                    <a:gd name="connsiteY96" fmla="*/ 100012 h 778669"/>
                    <a:gd name="connsiteX97" fmla="*/ 278836 w 571730"/>
                    <a:gd name="connsiteY97" fmla="*/ 76200 h 778669"/>
                    <a:gd name="connsiteX98" fmla="*/ 271692 w 571730"/>
                    <a:gd name="connsiteY98" fmla="*/ 69056 h 778669"/>
                    <a:gd name="connsiteX99" fmla="*/ 257405 w 571730"/>
                    <a:gd name="connsiteY99" fmla="*/ 57150 h 778669"/>
                    <a:gd name="connsiteX100" fmla="*/ 240736 w 571730"/>
                    <a:gd name="connsiteY100" fmla="*/ 42862 h 778669"/>
                    <a:gd name="connsiteX101" fmla="*/ 231211 w 571730"/>
                    <a:gd name="connsiteY101" fmla="*/ 38100 h 778669"/>
                    <a:gd name="connsiteX102" fmla="*/ 214542 w 571730"/>
                    <a:gd name="connsiteY102" fmla="*/ 28575 h 778669"/>
                    <a:gd name="connsiteX103" fmla="*/ 185967 w 571730"/>
                    <a:gd name="connsiteY103" fmla="*/ 11906 h 778669"/>
                    <a:gd name="connsiteX104" fmla="*/ 195492 w 571730"/>
                    <a:gd name="connsiteY104" fmla="*/ 0 h 778669"/>
                    <a:gd name="connsiteX0" fmla="*/ 195492 w 571730"/>
                    <a:gd name="connsiteY0" fmla="*/ 0 h 778669"/>
                    <a:gd name="connsiteX1" fmla="*/ 183586 w 571730"/>
                    <a:gd name="connsiteY1" fmla="*/ 19050 h 778669"/>
                    <a:gd name="connsiteX2" fmla="*/ 171680 w 571730"/>
                    <a:gd name="connsiteY2" fmla="*/ 33337 h 778669"/>
                    <a:gd name="connsiteX3" fmla="*/ 169299 w 571730"/>
                    <a:gd name="connsiteY3" fmla="*/ 40481 h 778669"/>
                    <a:gd name="connsiteX4" fmla="*/ 150249 w 571730"/>
                    <a:gd name="connsiteY4" fmla="*/ 73819 h 778669"/>
                    <a:gd name="connsiteX5" fmla="*/ 128817 w 571730"/>
                    <a:gd name="connsiteY5" fmla="*/ 92869 h 778669"/>
                    <a:gd name="connsiteX6" fmla="*/ 121674 w 571730"/>
                    <a:gd name="connsiteY6" fmla="*/ 100012 h 778669"/>
                    <a:gd name="connsiteX7" fmla="*/ 114530 w 571730"/>
                    <a:gd name="connsiteY7" fmla="*/ 104775 h 778669"/>
                    <a:gd name="connsiteX8" fmla="*/ 90717 w 571730"/>
                    <a:gd name="connsiteY8" fmla="*/ 128587 h 778669"/>
                    <a:gd name="connsiteX9" fmla="*/ 83574 w 571730"/>
                    <a:gd name="connsiteY9" fmla="*/ 135731 h 778669"/>
                    <a:gd name="connsiteX10" fmla="*/ 78811 w 571730"/>
                    <a:gd name="connsiteY10" fmla="*/ 142875 h 778669"/>
                    <a:gd name="connsiteX11" fmla="*/ 71667 w 571730"/>
                    <a:gd name="connsiteY11" fmla="*/ 147637 h 778669"/>
                    <a:gd name="connsiteX12" fmla="*/ 54999 w 571730"/>
                    <a:gd name="connsiteY12" fmla="*/ 164306 h 778669"/>
                    <a:gd name="connsiteX13" fmla="*/ 47855 w 571730"/>
                    <a:gd name="connsiteY13" fmla="*/ 171450 h 778669"/>
                    <a:gd name="connsiteX14" fmla="*/ 31186 w 571730"/>
                    <a:gd name="connsiteY14" fmla="*/ 183356 h 778669"/>
                    <a:gd name="connsiteX15" fmla="*/ 21661 w 571730"/>
                    <a:gd name="connsiteY15" fmla="*/ 188119 h 778669"/>
                    <a:gd name="connsiteX16" fmla="*/ 7374 w 571730"/>
                    <a:gd name="connsiteY16" fmla="*/ 197644 h 778669"/>
                    <a:gd name="connsiteX17" fmla="*/ 230 w 571730"/>
                    <a:gd name="connsiteY17" fmla="*/ 204787 h 778669"/>
                    <a:gd name="connsiteX18" fmla="*/ 9755 w 571730"/>
                    <a:gd name="connsiteY18" fmla="*/ 202406 h 778669"/>
                    <a:gd name="connsiteX19" fmla="*/ 19280 w 571730"/>
                    <a:gd name="connsiteY19" fmla="*/ 197644 h 778669"/>
                    <a:gd name="connsiteX20" fmla="*/ 64524 w 571730"/>
                    <a:gd name="connsiteY20" fmla="*/ 200025 h 778669"/>
                    <a:gd name="connsiteX21" fmla="*/ 71667 w 571730"/>
                    <a:gd name="connsiteY21" fmla="*/ 202406 h 778669"/>
                    <a:gd name="connsiteX22" fmla="*/ 109767 w 571730"/>
                    <a:gd name="connsiteY22" fmla="*/ 204787 h 778669"/>
                    <a:gd name="connsiteX23" fmla="*/ 135961 w 571730"/>
                    <a:gd name="connsiteY23" fmla="*/ 207169 h 778669"/>
                    <a:gd name="connsiteX24" fmla="*/ 152630 w 571730"/>
                    <a:gd name="connsiteY24" fmla="*/ 214312 h 778669"/>
                    <a:gd name="connsiteX25" fmla="*/ 159774 w 571730"/>
                    <a:gd name="connsiteY25" fmla="*/ 219075 h 778669"/>
                    <a:gd name="connsiteX26" fmla="*/ 185967 w 571730"/>
                    <a:gd name="connsiteY26" fmla="*/ 223837 h 778669"/>
                    <a:gd name="connsiteX27" fmla="*/ 202636 w 571730"/>
                    <a:gd name="connsiteY27" fmla="*/ 230981 h 778669"/>
                    <a:gd name="connsiteX28" fmla="*/ 209780 w 571730"/>
                    <a:gd name="connsiteY28" fmla="*/ 235744 h 778669"/>
                    <a:gd name="connsiteX29" fmla="*/ 221686 w 571730"/>
                    <a:gd name="connsiteY29" fmla="*/ 238125 h 778669"/>
                    <a:gd name="connsiteX30" fmla="*/ 235974 w 571730"/>
                    <a:gd name="connsiteY30" fmla="*/ 242887 h 778669"/>
                    <a:gd name="connsiteX31" fmla="*/ 243117 w 571730"/>
                    <a:gd name="connsiteY31" fmla="*/ 247650 h 778669"/>
                    <a:gd name="connsiteX32" fmla="*/ 262167 w 571730"/>
                    <a:gd name="connsiteY32" fmla="*/ 257175 h 778669"/>
                    <a:gd name="connsiteX33" fmla="*/ 269311 w 571730"/>
                    <a:gd name="connsiteY33" fmla="*/ 259556 h 778669"/>
                    <a:gd name="connsiteX34" fmla="*/ 276455 w 571730"/>
                    <a:gd name="connsiteY34" fmla="*/ 266700 h 778669"/>
                    <a:gd name="connsiteX35" fmla="*/ 290742 w 571730"/>
                    <a:gd name="connsiteY35" fmla="*/ 273843 h 778669"/>
                    <a:gd name="connsiteX36" fmla="*/ 314555 w 571730"/>
                    <a:gd name="connsiteY36" fmla="*/ 290512 h 778669"/>
                    <a:gd name="connsiteX37" fmla="*/ 328842 w 571730"/>
                    <a:gd name="connsiteY37" fmla="*/ 302419 h 778669"/>
                    <a:gd name="connsiteX38" fmla="*/ 338367 w 571730"/>
                    <a:gd name="connsiteY38" fmla="*/ 309562 h 778669"/>
                    <a:gd name="connsiteX39" fmla="*/ 347892 w 571730"/>
                    <a:gd name="connsiteY39" fmla="*/ 314325 h 778669"/>
                    <a:gd name="connsiteX40" fmla="*/ 364561 w 571730"/>
                    <a:gd name="connsiteY40" fmla="*/ 326231 h 778669"/>
                    <a:gd name="connsiteX41" fmla="*/ 376467 w 571730"/>
                    <a:gd name="connsiteY41" fmla="*/ 340519 h 778669"/>
                    <a:gd name="connsiteX42" fmla="*/ 397899 w 571730"/>
                    <a:gd name="connsiteY42" fmla="*/ 352425 h 778669"/>
                    <a:gd name="connsiteX43" fmla="*/ 416949 w 571730"/>
                    <a:gd name="connsiteY43" fmla="*/ 364331 h 778669"/>
                    <a:gd name="connsiteX44" fmla="*/ 426474 w 571730"/>
                    <a:gd name="connsiteY44" fmla="*/ 371475 h 778669"/>
                    <a:gd name="connsiteX45" fmla="*/ 412186 w 571730"/>
                    <a:gd name="connsiteY45" fmla="*/ 381000 h 778669"/>
                    <a:gd name="connsiteX46" fmla="*/ 433617 w 571730"/>
                    <a:gd name="connsiteY46" fmla="*/ 388144 h 778669"/>
                    <a:gd name="connsiteX47" fmla="*/ 438380 w 571730"/>
                    <a:gd name="connsiteY47" fmla="*/ 407194 h 778669"/>
                    <a:gd name="connsiteX48" fmla="*/ 443142 w 571730"/>
                    <a:gd name="connsiteY48" fmla="*/ 416719 h 778669"/>
                    <a:gd name="connsiteX49" fmla="*/ 445524 w 571730"/>
                    <a:gd name="connsiteY49" fmla="*/ 426244 h 778669"/>
                    <a:gd name="connsiteX50" fmla="*/ 450286 w 571730"/>
                    <a:gd name="connsiteY50" fmla="*/ 440531 h 778669"/>
                    <a:gd name="connsiteX51" fmla="*/ 455049 w 571730"/>
                    <a:gd name="connsiteY51" fmla="*/ 452437 h 778669"/>
                    <a:gd name="connsiteX52" fmla="*/ 459811 w 571730"/>
                    <a:gd name="connsiteY52" fmla="*/ 459581 h 778669"/>
                    <a:gd name="connsiteX53" fmla="*/ 464574 w 571730"/>
                    <a:gd name="connsiteY53" fmla="*/ 471487 h 778669"/>
                    <a:gd name="connsiteX54" fmla="*/ 471717 w 571730"/>
                    <a:gd name="connsiteY54" fmla="*/ 485775 h 778669"/>
                    <a:gd name="connsiteX55" fmla="*/ 476480 w 571730"/>
                    <a:gd name="connsiteY55" fmla="*/ 507206 h 778669"/>
                    <a:gd name="connsiteX56" fmla="*/ 478861 w 571730"/>
                    <a:gd name="connsiteY56" fmla="*/ 514350 h 778669"/>
                    <a:gd name="connsiteX57" fmla="*/ 497911 w 571730"/>
                    <a:gd name="connsiteY57" fmla="*/ 531019 h 778669"/>
                    <a:gd name="connsiteX58" fmla="*/ 507436 w 571730"/>
                    <a:gd name="connsiteY58" fmla="*/ 535781 h 778669"/>
                    <a:gd name="connsiteX59" fmla="*/ 509818 w 571730"/>
                    <a:gd name="connsiteY59" fmla="*/ 550068 h 778669"/>
                    <a:gd name="connsiteX60" fmla="*/ 524105 w 571730"/>
                    <a:gd name="connsiteY60" fmla="*/ 590549 h 778669"/>
                    <a:gd name="connsiteX61" fmla="*/ 538392 w 571730"/>
                    <a:gd name="connsiteY61" fmla="*/ 652462 h 778669"/>
                    <a:gd name="connsiteX62" fmla="*/ 540774 w 571730"/>
                    <a:gd name="connsiteY62" fmla="*/ 676275 h 778669"/>
                    <a:gd name="connsiteX63" fmla="*/ 547917 w 571730"/>
                    <a:gd name="connsiteY63" fmla="*/ 707231 h 778669"/>
                    <a:gd name="connsiteX64" fmla="*/ 552680 w 571730"/>
                    <a:gd name="connsiteY64" fmla="*/ 738187 h 778669"/>
                    <a:gd name="connsiteX65" fmla="*/ 555061 w 571730"/>
                    <a:gd name="connsiteY65" fmla="*/ 771525 h 778669"/>
                    <a:gd name="connsiteX66" fmla="*/ 557442 w 571730"/>
                    <a:gd name="connsiteY66" fmla="*/ 778669 h 778669"/>
                    <a:gd name="connsiteX67" fmla="*/ 562205 w 571730"/>
                    <a:gd name="connsiteY67" fmla="*/ 771525 h 778669"/>
                    <a:gd name="connsiteX68" fmla="*/ 566967 w 571730"/>
                    <a:gd name="connsiteY68" fmla="*/ 735806 h 778669"/>
                    <a:gd name="connsiteX69" fmla="*/ 547918 w 571730"/>
                    <a:gd name="connsiteY69" fmla="*/ 723900 h 778669"/>
                    <a:gd name="connsiteX70" fmla="*/ 566967 w 571730"/>
                    <a:gd name="connsiteY70" fmla="*/ 666750 h 778669"/>
                    <a:gd name="connsiteX71" fmla="*/ 562205 w 571730"/>
                    <a:gd name="connsiteY71" fmla="*/ 642937 h 778669"/>
                    <a:gd name="connsiteX72" fmla="*/ 557442 w 571730"/>
                    <a:gd name="connsiteY72" fmla="*/ 609600 h 778669"/>
                    <a:gd name="connsiteX73" fmla="*/ 564586 w 571730"/>
                    <a:gd name="connsiteY73" fmla="*/ 528637 h 778669"/>
                    <a:gd name="connsiteX74" fmla="*/ 569349 w 571730"/>
                    <a:gd name="connsiteY74" fmla="*/ 502444 h 778669"/>
                    <a:gd name="connsiteX75" fmla="*/ 571730 w 571730"/>
                    <a:gd name="connsiteY75" fmla="*/ 485775 h 778669"/>
                    <a:gd name="connsiteX76" fmla="*/ 569349 w 571730"/>
                    <a:gd name="connsiteY76" fmla="*/ 419100 h 778669"/>
                    <a:gd name="connsiteX77" fmla="*/ 564586 w 571730"/>
                    <a:gd name="connsiteY77" fmla="*/ 407194 h 778669"/>
                    <a:gd name="connsiteX78" fmla="*/ 555061 w 571730"/>
                    <a:gd name="connsiteY78" fmla="*/ 383381 h 778669"/>
                    <a:gd name="connsiteX79" fmla="*/ 533630 w 571730"/>
                    <a:gd name="connsiteY79" fmla="*/ 357187 h 778669"/>
                    <a:gd name="connsiteX80" fmla="*/ 490767 w 571730"/>
                    <a:gd name="connsiteY80" fmla="*/ 295275 h 778669"/>
                    <a:gd name="connsiteX81" fmla="*/ 478861 w 571730"/>
                    <a:gd name="connsiteY81" fmla="*/ 280987 h 778669"/>
                    <a:gd name="connsiteX82" fmla="*/ 471717 w 571730"/>
                    <a:gd name="connsiteY82" fmla="*/ 269081 h 778669"/>
                    <a:gd name="connsiteX83" fmla="*/ 455049 w 571730"/>
                    <a:gd name="connsiteY83" fmla="*/ 247650 h 778669"/>
                    <a:gd name="connsiteX84" fmla="*/ 445524 w 571730"/>
                    <a:gd name="connsiteY84" fmla="*/ 235744 h 778669"/>
                    <a:gd name="connsiteX85" fmla="*/ 421711 w 571730"/>
                    <a:gd name="connsiteY85" fmla="*/ 209550 h 778669"/>
                    <a:gd name="connsiteX86" fmla="*/ 393136 w 571730"/>
                    <a:gd name="connsiteY86" fmla="*/ 178594 h 778669"/>
                    <a:gd name="connsiteX87" fmla="*/ 381230 w 571730"/>
                    <a:gd name="connsiteY87" fmla="*/ 161925 h 778669"/>
                    <a:gd name="connsiteX88" fmla="*/ 371705 w 571730"/>
                    <a:gd name="connsiteY88" fmla="*/ 154781 h 778669"/>
                    <a:gd name="connsiteX89" fmla="*/ 362180 w 571730"/>
                    <a:gd name="connsiteY89" fmla="*/ 142875 h 778669"/>
                    <a:gd name="connsiteX90" fmla="*/ 352655 w 571730"/>
                    <a:gd name="connsiteY90" fmla="*/ 133350 h 778669"/>
                    <a:gd name="connsiteX91" fmla="*/ 345511 w 571730"/>
                    <a:gd name="connsiteY91" fmla="*/ 123825 h 778669"/>
                    <a:gd name="connsiteX92" fmla="*/ 335986 w 571730"/>
                    <a:gd name="connsiteY92" fmla="*/ 119062 h 778669"/>
                    <a:gd name="connsiteX93" fmla="*/ 328842 w 571730"/>
                    <a:gd name="connsiteY93" fmla="*/ 114300 h 778669"/>
                    <a:gd name="connsiteX94" fmla="*/ 319317 w 571730"/>
                    <a:gd name="connsiteY94" fmla="*/ 109537 h 778669"/>
                    <a:gd name="connsiteX95" fmla="*/ 312174 w 571730"/>
                    <a:gd name="connsiteY95" fmla="*/ 104775 h 778669"/>
                    <a:gd name="connsiteX96" fmla="*/ 302649 w 571730"/>
                    <a:gd name="connsiteY96" fmla="*/ 100012 h 778669"/>
                    <a:gd name="connsiteX97" fmla="*/ 278836 w 571730"/>
                    <a:gd name="connsiteY97" fmla="*/ 76200 h 778669"/>
                    <a:gd name="connsiteX98" fmla="*/ 271692 w 571730"/>
                    <a:gd name="connsiteY98" fmla="*/ 69056 h 778669"/>
                    <a:gd name="connsiteX99" fmla="*/ 257405 w 571730"/>
                    <a:gd name="connsiteY99" fmla="*/ 57150 h 778669"/>
                    <a:gd name="connsiteX100" fmla="*/ 240736 w 571730"/>
                    <a:gd name="connsiteY100" fmla="*/ 42862 h 778669"/>
                    <a:gd name="connsiteX101" fmla="*/ 231211 w 571730"/>
                    <a:gd name="connsiteY101" fmla="*/ 38100 h 778669"/>
                    <a:gd name="connsiteX102" fmla="*/ 214542 w 571730"/>
                    <a:gd name="connsiteY102" fmla="*/ 28575 h 778669"/>
                    <a:gd name="connsiteX103" fmla="*/ 185967 w 571730"/>
                    <a:gd name="connsiteY103" fmla="*/ 11906 h 778669"/>
                    <a:gd name="connsiteX104" fmla="*/ 195492 w 571730"/>
                    <a:gd name="connsiteY104" fmla="*/ 0 h 778669"/>
                    <a:gd name="connsiteX0" fmla="*/ 195492 w 571730"/>
                    <a:gd name="connsiteY0" fmla="*/ 0 h 778669"/>
                    <a:gd name="connsiteX1" fmla="*/ 183586 w 571730"/>
                    <a:gd name="connsiteY1" fmla="*/ 19050 h 778669"/>
                    <a:gd name="connsiteX2" fmla="*/ 171680 w 571730"/>
                    <a:gd name="connsiteY2" fmla="*/ 33337 h 778669"/>
                    <a:gd name="connsiteX3" fmla="*/ 169299 w 571730"/>
                    <a:gd name="connsiteY3" fmla="*/ 40481 h 778669"/>
                    <a:gd name="connsiteX4" fmla="*/ 150249 w 571730"/>
                    <a:gd name="connsiteY4" fmla="*/ 73819 h 778669"/>
                    <a:gd name="connsiteX5" fmla="*/ 128817 w 571730"/>
                    <a:gd name="connsiteY5" fmla="*/ 92869 h 778669"/>
                    <a:gd name="connsiteX6" fmla="*/ 121674 w 571730"/>
                    <a:gd name="connsiteY6" fmla="*/ 100012 h 778669"/>
                    <a:gd name="connsiteX7" fmla="*/ 114530 w 571730"/>
                    <a:gd name="connsiteY7" fmla="*/ 104775 h 778669"/>
                    <a:gd name="connsiteX8" fmla="*/ 90717 w 571730"/>
                    <a:gd name="connsiteY8" fmla="*/ 128587 h 778669"/>
                    <a:gd name="connsiteX9" fmla="*/ 83574 w 571730"/>
                    <a:gd name="connsiteY9" fmla="*/ 135731 h 778669"/>
                    <a:gd name="connsiteX10" fmla="*/ 78811 w 571730"/>
                    <a:gd name="connsiteY10" fmla="*/ 142875 h 778669"/>
                    <a:gd name="connsiteX11" fmla="*/ 71667 w 571730"/>
                    <a:gd name="connsiteY11" fmla="*/ 147637 h 778669"/>
                    <a:gd name="connsiteX12" fmla="*/ 54999 w 571730"/>
                    <a:gd name="connsiteY12" fmla="*/ 164306 h 778669"/>
                    <a:gd name="connsiteX13" fmla="*/ 47855 w 571730"/>
                    <a:gd name="connsiteY13" fmla="*/ 171450 h 778669"/>
                    <a:gd name="connsiteX14" fmla="*/ 31186 w 571730"/>
                    <a:gd name="connsiteY14" fmla="*/ 183356 h 778669"/>
                    <a:gd name="connsiteX15" fmla="*/ 21661 w 571730"/>
                    <a:gd name="connsiteY15" fmla="*/ 188119 h 778669"/>
                    <a:gd name="connsiteX16" fmla="*/ 7374 w 571730"/>
                    <a:gd name="connsiteY16" fmla="*/ 197644 h 778669"/>
                    <a:gd name="connsiteX17" fmla="*/ 230 w 571730"/>
                    <a:gd name="connsiteY17" fmla="*/ 204787 h 778669"/>
                    <a:gd name="connsiteX18" fmla="*/ 9755 w 571730"/>
                    <a:gd name="connsiteY18" fmla="*/ 202406 h 778669"/>
                    <a:gd name="connsiteX19" fmla="*/ 19280 w 571730"/>
                    <a:gd name="connsiteY19" fmla="*/ 197644 h 778669"/>
                    <a:gd name="connsiteX20" fmla="*/ 64524 w 571730"/>
                    <a:gd name="connsiteY20" fmla="*/ 200025 h 778669"/>
                    <a:gd name="connsiteX21" fmla="*/ 71667 w 571730"/>
                    <a:gd name="connsiteY21" fmla="*/ 202406 h 778669"/>
                    <a:gd name="connsiteX22" fmla="*/ 109767 w 571730"/>
                    <a:gd name="connsiteY22" fmla="*/ 204787 h 778669"/>
                    <a:gd name="connsiteX23" fmla="*/ 135961 w 571730"/>
                    <a:gd name="connsiteY23" fmla="*/ 207169 h 778669"/>
                    <a:gd name="connsiteX24" fmla="*/ 152630 w 571730"/>
                    <a:gd name="connsiteY24" fmla="*/ 214312 h 778669"/>
                    <a:gd name="connsiteX25" fmla="*/ 159774 w 571730"/>
                    <a:gd name="connsiteY25" fmla="*/ 219075 h 778669"/>
                    <a:gd name="connsiteX26" fmla="*/ 185967 w 571730"/>
                    <a:gd name="connsiteY26" fmla="*/ 223837 h 778669"/>
                    <a:gd name="connsiteX27" fmla="*/ 202636 w 571730"/>
                    <a:gd name="connsiteY27" fmla="*/ 230981 h 778669"/>
                    <a:gd name="connsiteX28" fmla="*/ 209780 w 571730"/>
                    <a:gd name="connsiteY28" fmla="*/ 235744 h 778669"/>
                    <a:gd name="connsiteX29" fmla="*/ 221686 w 571730"/>
                    <a:gd name="connsiteY29" fmla="*/ 238125 h 778669"/>
                    <a:gd name="connsiteX30" fmla="*/ 235974 w 571730"/>
                    <a:gd name="connsiteY30" fmla="*/ 242887 h 778669"/>
                    <a:gd name="connsiteX31" fmla="*/ 243117 w 571730"/>
                    <a:gd name="connsiteY31" fmla="*/ 247650 h 778669"/>
                    <a:gd name="connsiteX32" fmla="*/ 262167 w 571730"/>
                    <a:gd name="connsiteY32" fmla="*/ 257175 h 778669"/>
                    <a:gd name="connsiteX33" fmla="*/ 269311 w 571730"/>
                    <a:gd name="connsiteY33" fmla="*/ 259556 h 778669"/>
                    <a:gd name="connsiteX34" fmla="*/ 276455 w 571730"/>
                    <a:gd name="connsiteY34" fmla="*/ 266700 h 778669"/>
                    <a:gd name="connsiteX35" fmla="*/ 290742 w 571730"/>
                    <a:gd name="connsiteY35" fmla="*/ 273843 h 778669"/>
                    <a:gd name="connsiteX36" fmla="*/ 314555 w 571730"/>
                    <a:gd name="connsiteY36" fmla="*/ 290512 h 778669"/>
                    <a:gd name="connsiteX37" fmla="*/ 328842 w 571730"/>
                    <a:gd name="connsiteY37" fmla="*/ 302419 h 778669"/>
                    <a:gd name="connsiteX38" fmla="*/ 338367 w 571730"/>
                    <a:gd name="connsiteY38" fmla="*/ 309562 h 778669"/>
                    <a:gd name="connsiteX39" fmla="*/ 347892 w 571730"/>
                    <a:gd name="connsiteY39" fmla="*/ 314325 h 778669"/>
                    <a:gd name="connsiteX40" fmla="*/ 364561 w 571730"/>
                    <a:gd name="connsiteY40" fmla="*/ 326231 h 778669"/>
                    <a:gd name="connsiteX41" fmla="*/ 376467 w 571730"/>
                    <a:gd name="connsiteY41" fmla="*/ 340519 h 778669"/>
                    <a:gd name="connsiteX42" fmla="*/ 397899 w 571730"/>
                    <a:gd name="connsiteY42" fmla="*/ 352425 h 778669"/>
                    <a:gd name="connsiteX43" fmla="*/ 416949 w 571730"/>
                    <a:gd name="connsiteY43" fmla="*/ 364331 h 778669"/>
                    <a:gd name="connsiteX44" fmla="*/ 426474 w 571730"/>
                    <a:gd name="connsiteY44" fmla="*/ 371475 h 778669"/>
                    <a:gd name="connsiteX45" fmla="*/ 412186 w 571730"/>
                    <a:gd name="connsiteY45" fmla="*/ 381000 h 778669"/>
                    <a:gd name="connsiteX46" fmla="*/ 433617 w 571730"/>
                    <a:gd name="connsiteY46" fmla="*/ 388144 h 778669"/>
                    <a:gd name="connsiteX47" fmla="*/ 438380 w 571730"/>
                    <a:gd name="connsiteY47" fmla="*/ 407194 h 778669"/>
                    <a:gd name="connsiteX48" fmla="*/ 443142 w 571730"/>
                    <a:gd name="connsiteY48" fmla="*/ 416719 h 778669"/>
                    <a:gd name="connsiteX49" fmla="*/ 445524 w 571730"/>
                    <a:gd name="connsiteY49" fmla="*/ 426244 h 778669"/>
                    <a:gd name="connsiteX50" fmla="*/ 450286 w 571730"/>
                    <a:gd name="connsiteY50" fmla="*/ 440531 h 778669"/>
                    <a:gd name="connsiteX51" fmla="*/ 455049 w 571730"/>
                    <a:gd name="connsiteY51" fmla="*/ 452437 h 778669"/>
                    <a:gd name="connsiteX52" fmla="*/ 459811 w 571730"/>
                    <a:gd name="connsiteY52" fmla="*/ 459581 h 778669"/>
                    <a:gd name="connsiteX53" fmla="*/ 464574 w 571730"/>
                    <a:gd name="connsiteY53" fmla="*/ 471487 h 778669"/>
                    <a:gd name="connsiteX54" fmla="*/ 471717 w 571730"/>
                    <a:gd name="connsiteY54" fmla="*/ 485775 h 778669"/>
                    <a:gd name="connsiteX55" fmla="*/ 476480 w 571730"/>
                    <a:gd name="connsiteY55" fmla="*/ 507206 h 778669"/>
                    <a:gd name="connsiteX56" fmla="*/ 478861 w 571730"/>
                    <a:gd name="connsiteY56" fmla="*/ 514350 h 778669"/>
                    <a:gd name="connsiteX57" fmla="*/ 497911 w 571730"/>
                    <a:gd name="connsiteY57" fmla="*/ 531019 h 778669"/>
                    <a:gd name="connsiteX58" fmla="*/ 507436 w 571730"/>
                    <a:gd name="connsiteY58" fmla="*/ 535781 h 778669"/>
                    <a:gd name="connsiteX59" fmla="*/ 509818 w 571730"/>
                    <a:gd name="connsiteY59" fmla="*/ 550068 h 778669"/>
                    <a:gd name="connsiteX60" fmla="*/ 524105 w 571730"/>
                    <a:gd name="connsiteY60" fmla="*/ 590549 h 778669"/>
                    <a:gd name="connsiteX61" fmla="*/ 538392 w 571730"/>
                    <a:gd name="connsiteY61" fmla="*/ 652462 h 778669"/>
                    <a:gd name="connsiteX62" fmla="*/ 540774 w 571730"/>
                    <a:gd name="connsiteY62" fmla="*/ 676275 h 778669"/>
                    <a:gd name="connsiteX63" fmla="*/ 540774 w 571730"/>
                    <a:gd name="connsiteY63" fmla="*/ 716756 h 778669"/>
                    <a:gd name="connsiteX64" fmla="*/ 552680 w 571730"/>
                    <a:gd name="connsiteY64" fmla="*/ 738187 h 778669"/>
                    <a:gd name="connsiteX65" fmla="*/ 555061 w 571730"/>
                    <a:gd name="connsiteY65" fmla="*/ 771525 h 778669"/>
                    <a:gd name="connsiteX66" fmla="*/ 557442 w 571730"/>
                    <a:gd name="connsiteY66" fmla="*/ 778669 h 778669"/>
                    <a:gd name="connsiteX67" fmla="*/ 562205 w 571730"/>
                    <a:gd name="connsiteY67" fmla="*/ 771525 h 778669"/>
                    <a:gd name="connsiteX68" fmla="*/ 566967 w 571730"/>
                    <a:gd name="connsiteY68" fmla="*/ 735806 h 778669"/>
                    <a:gd name="connsiteX69" fmla="*/ 547918 w 571730"/>
                    <a:gd name="connsiteY69" fmla="*/ 723900 h 778669"/>
                    <a:gd name="connsiteX70" fmla="*/ 566967 w 571730"/>
                    <a:gd name="connsiteY70" fmla="*/ 666750 h 778669"/>
                    <a:gd name="connsiteX71" fmla="*/ 562205 w 571730"/>
                    <a:gd name="connsiteY71" fmla="*/ 642937 h 778669"/>
                    <a:gd name="connsiteX72" fmla="*/ 557442 w 571730"/>
                    <a:gd name="connsiteY72" fmla="*/ 609600 h 778669"/>
                    <a:gd name="connsiteX73" fmla="*/ 564586 w 571730"/>
                    <a:gd name="connsiteY73" fmla="*/ 528637 h 778669"/>
                    <a:gd name="connsiteX74" fmla="*/ 569349 w 571730"/>
                    <a:gd name="connsiteY74" fmla="*/ 502444 h 778669"/>
                    <a:gd name="connsiteX75" fmla="*/ 571730 w 571730"/>
                    <a:gd name="connsiteY75" fmla="*/ 485775 h 778669"/>
                    <a:gd name="connsiteX76" fmla="*/ 569349 w 571730"/>
                    <a:gd name="connsiteY76" fmla="*/ 419100 h 778669"/>
                    <a:gd name="connsiteX77" fmla="*/ 564586 w 571730"/>
                    <a:gd name="connsiteY77" fmla="*/ 407194 h 778669"/>
                    <a:gd name="connsiteX78" fmla="*/ 555061 w 571730"/>
                    <a:gd name="connsiteY78" fmla="*/ 383381 h 778669"/>
                    <a:gd name="connsiteX79" fmla="*/ 533630 w 571730"/>
                    <a:gd name="connsiteY79" fmla="*/ 357187 h 778669"/>
                    <a:gd name="connsiteX80" fmla="*/ 490767 w 571730"/>
                    <a:gd name="connsiteY80" fmla="*/ 295275 h 778669"/>
                    <a:gd name="connsiteX81" fmla="*/ 478861 w 571730"/>
                    <a:gd name="connsiteY81" fmla="*/ 280987 h 778669"/>
                    <a:gd name="connsiteX82" fmla="*/ 471717 w 571730"/>
                    <a:gd name="connsiteY82" fmla="*/ 269081 h 778669"/>
                    <a:gd name="connsiteX83" fmla="*/ 455049 w 571730"/>
                    <a:gd name="connsiteY83" fmla="*/ 247650 h 778669"/>
                    <a:gd name="connsiteX84" fmla="*/ 445524 w 571730"/>
                    <a:gd name="connsiteY84" fmla="*/ 235744 h 778669"/>
                    <a:gd name="connsiteX85" fmla="*/ 421711 w 571730"/>
                    <a:gd name="connsiteY85" fmla="*/ 209550 h 778669"/>
                    <a:gd name="connsiteX86" fmla="*/ 393136 w 571730"/>
                    <a:gd name="connsiteY86" fmla="*/ 178594 h 778669"/>
                    <a:gd name="connsiteX87" fmla="*/ 381230 w 571730"/>
                    <a:gd name="connsiteY87" fmla="*/ 161925 h 778669"/>
                    <a:gd name="connsiteX88" fmla="*/ 371705 w 571730"/>
                    <a:gd name="connsiteY88" fmla="*/ 154781 h 778669"/>
                    <a:gd name="connsiteX89" fmla="*/ 362180 w 571730"/>
                    <a:gd name="connsiteY89" fmla="*/ 142875 h 778669"/>
                    <a:gd name="connsiteX90" fmla="*/ 352655 w 571730"/>
                    <a:gd name="connsiteY90" fmla="*/ 133350 h 778669"/>
                    <a:gd name="connsiteX91" fmla="*/ 345511 w 571730"/>
                    <a:gd name="connsiteY91" fmla="*/ 123825 h 778669"/>
                    <a:gd name="connsiteX92" fmla="*/ 335986 w 571730"/>
                    <a:gd name="connsiteY92" fmla="*/ 119062 h 778669"/>
                    <a:gd name="connsiteX93" fmla="*/ 328842 w 571730"/>
                    <a:gd name="connsiteY93" fmla="*/ 114300 h 778669"/>
                    <a:gd name="connsiteX94" fmla="*/ 319317 w 571730"/>
                    <a:gd name="connsiteY94" fmla="*/ 109537 h 778669"/>
                    <a:gd name="connsiteX95" fmla="*/ 312174 w 571730"/>
                    <a:gd name="connsiteY95" fmla="*/ 104775 h 778669"/>
                    <a:gd name="connsiteX96" fmla="*/ 302649 w 571730"/>
                    <a:gd name="connsiteY96" fmla="*/ 100012 h 778669"/>
                    <a:gd name="connsiteX97" fmla="*/ 278836 w 571730"/>
                    <a:gd name="connsiteY97" fmla="*/ 76200 h 778669"/>
                    <a:gd name="connsiteX98" fmla="*/ 271692 w 571730"/>
                    <a:gd name="connsiteY98" fmla="*/ 69056 h 778669"/>
                    <a:gd name="connsiteX99" fmla="*/ 257405 w 571730"/>
                    <a:gd name="connsiteY99" fmla="*/ 57150 h 778669"/>
                    <a:gd name="connsiteX100" fmla="*/ 240736 w 571730"/>
                    <a:gd name="connsiteY100" fmla="*/ 42862 h 778669"/>
                    <a:gd name="connsiteX101" fmla="*/ 231211 w 571730"/>
                    <a:gd name="connsiteY101" fmla="*/ 38100 h 778669"/>
                    <a:gd name="connsiteX102" fmla="*/ 214542 w 571730"/>
                    <a:gd name="connsiteY102" fmla="*/ 28575 h 778669"/>
                    <a:gd name="connsiteX103" fmla="*/ 185967 w 571730"/>
                    <a:gd name="connsiteY103" fmla="*/ 11906 h 778669"/>
                    <a:gd name="connsiteX104" fmla="*/ 195492 w 571730"/>
                    <a:gd name="connsiteY104" fmla="*/ 0 h 778669"/>
                    <a:gd name="connsiteX0" fmla="*/ 195492 w 571730"/>
                    <a:gd name="connsiteY0" fmla="*/ 0 h 778669"/>
                    <a:gd name="connsiteX1" fmla="*/ 183586 w 571730"/>
                    <a:gd name="connsiteY1" fmla="*/ 19050 h 778669"/>
                    <a:gd name="connsiteX2" fmla="*/ 171680 w 571730"/>
                    <a:gd name="connsiteY2" fmla="*/ 33337 h 778669"/>
                    <a:gd name="connsiteX3" fmla="*/ 169299 w 571730"/>
                    <a:gd name="connsiteY3" fmla="*/ 40481 h 778669"/>
                    <a:gd name="connsiteX4" fmla="*/ 150249 w 571730"/>
                    <a:gd name="connsiteY4" fmla="*/ 73819 h 778669"/>
                    <a:gd name="connsiteX5" fmla="*/ 128817 w 571730"/>
                    <a:gd name="connsiteY5" fmla="*/ 92869 h 778669"/>
                    <a:gd name="connsiteX6" fmla="*/ 121674 w 571730"/>
                    <a:gd name="connsiteY6" fmla="*/ 100012 h 778669"/>
                    <a:gd name="connsiteX7" fmla="*/ 114530 w 571730"/>
                    <a:gd name="connsiteY7" fmla="*/ 104775 h 778669"/>
                    <a:gd name="connsiteX8" fmla="*/ 90717 w 571730"/>
                    <a:gd name="connsiteY8" fmla="*/ 128587 h 778669"/>
                    <a:gd name="connsiteX9" fmla="*/ 83574 w 571730"/>
                    <a:gd name="connsiteY9" fmla="*/ 135731 h 778669"/>
                    <a:gd name="connsiteX10" fmla="*/ 78811 w 571730"/>
                    <a:gd name="connsiteY10" fmla="*/ 142875 h 778669"/>
                    <a:gd name="connsiteX11" fmla="*/ 71667 w 571730"/>
                    <a:gd name="connsiteY11" fmla="*/ 147637 h 778669"/>
                    <a:gd name="connsiteX12" fmla="*/ 54999 w 571730"/>
                    <a:gd name="connsiteY12" fmla="*/ 164306 h 778669"/>
                    <a:gd name="connsiteX13" fmla="*/ 47855 w 571730"/>
                    <a:gd name="connsiteY13" fmla="*/ 171450 h 778669"/>
                    <a:gd name="connsiteX14" fmla="*/ 31186 w 571730"/>
                    <a:gd name="connsiteY14" fmla="*/ 183356 h 778669"/>
                    <a:gd name="connsiteX15" fmla="*/ 21661 w 571730"/>
                    <a:gd name="connsiteY15" fmla="*/ 188119 h 778669"/>
                    <a:gd name="connsiteX16" fmla="*/ 7374 w 571730"/>
                    <a:gd name="connsiteY16" fmla="*/ 197644 h 778669"/>
                    <a:gd name="connsiteX17" fmla="*/ 230 w 571730"/>
                    <a:gd name="connsiteY17" fmla="*/ 204787 h 778669"/>
                    <a:gd name="connsiteX18" fmla="*/ 9755 w 571730"/>
                    <a:gd name="connsiteY18" fmla="*/ 202406 h 778669"/>
                    <a:gd name="connsiteX19" fmla="*/ 19280 w 571730"/>
                    <a:gd name="connsiteY19" fmla="*/ 197644 h 778669"/>
                    <a:gd name="connsiteX20" fmla="*/ 64524 w 571730"/>
                    <a:gd name="connsiteY20" fmla="*/ 200025 h 778669"/>
                    <a:gd name="connsiteX21" fmla="*/ 71667 w 571730"/>
                    <a:gd name="connsiteY21" fmla="*/ 202406 h 778669"/>
                    <a:gd name="connsiteX22" fmla="*/ 109767 w 571730"/>
                    <a:gd name="connsiteY22" fmla="*/ 204787 h 778669"/>
                    <a:gd name="connsiteX23" fmla="*/ 135961 w 571730"/>
                    <a:gd name="connsiteY23" fmla="*/ 207169 h 778669"/>
                    <a:gd name="connsiteX24" fmla="*/ 152630 w 571730"/>
                    <a:gd name="connsiteY24" fmla="*/ 214312 h 778669"/>
                    <a:gd name="connsiteX25" fmla="*/ 159774 w 571730"/>
                    <a:gd name="connsiteY25" fmla="*/ 219075 h 778669"/>
                    <a:gd name="connsiteX26" fmla="*/ 185967 w 571730"/>
                    <a:gd name="connsiteY26" fmla="*/ 223837 h 778669"/>
                    <a:gd name="connsiteX27" fmla="*/ 202636 w 571730"/>
                    <a:gd name="connsiteY27" fmla="*/ 230981 h 778669"/>
                    <a:gd name="connsiteX28" fmla="*/ 209780 w 571730"/>
                    <a:gd name="connsiteY28" fmla="*/ 235744 h 778669"/>
                    <a:gd name="connsiteX29" fmla="*/ 221686 w 571730"/>
                    <a:gd name="connsiteY29" fmla="*/ 238125 h 778669"/>
                    <a:gd name="connsiteX30" fmla="*/ 235974 w 571730"/>
                    <a:gd name="connsiteY30" fmla="*/ 242887 h 778669"/>
                    <a:gd name="connsiteX31" fmla="*/ 243117 w 571730"/>
                    <a:gd name="connsiteY31" fmla="*/ 247650 h 778669"/>
                    <a:gd name="connsiteX32" fmla="*/ 262167 w 571730"/>
                    <a:gd name="connsiteY32" fmla="*/ 257175 h 778669"/>
                    <a:gd name="connsiteX33" fmla="*/ 269311 w 571730"/>
                    <a:gd name="connsiteY33" fmla="*/ 259556 h 778669"/>
                    <a:gd name="connsiteX34" fmla="*/ 276455 w 571730"/>
                    <a:gd name="connsiteY34" fmla="*/ 266700 h 778669"/>
                    <a:gd name="connsiteX35" fmla="*/ 290742 w 571730"/>
                    <a:gd name="connsiteY35" fmla="*/ 273843 h 778669"/>
                    <a:gd name="connsiteX36" fmla="*/ 314555 w 571730"/>
                    <a:gd name="connsiteY36" fmla="*/ 290512 h 778669"/>
                    <a:gd name="connsiteX37" fmla="*/ 328842 w 571730"/>
                    <a:gd name="connsiteY37" fmla="*/ 302419 h 778669"/>
                    <a:gd name="connsiteX38" fmla="*/ 338367 w 571730"/>
                    <a:gd name="connsiteY38" fmla="*/ 309562 h 778669"/>
                    <a:gd name="connsiteX39" fmla="*/ 347892 w 571730"/>
                    <a:gd name="connsiteY39" fmla="*/ 314325 h 778669"/>
                    <a:gd name="connsiteX40" fmla="*/ 364561 w 571730"/>
                    <a:gd name="connsiteY40" fmla="*/ 326231 h 778669"/>
                    <a:gd name="connsiteX41" fmla="*/ 376467 w 571730"/>
                    <a:gd name="connsiteY41" fmla="*/ 340519 h 778669"/>
                    <a:gd name="connsiteX42" fmla="*/ 397899 w 571730"/>
                    <a:gd name="connsiteY42" fmla="*/ 352425 h 778669"/>
                    <a:gd name="connsiteX43" fmla="*/ 416949 w 571730"/>
                    <a:gd name="connsiteY43" fmla="*/ 364331 h 778669"/>
                    <a:gd name="connsiteX44" fmla="*/ 426474 w 571730"/>
                    <a:gd name="connsiteY44" fmla="*/ 371475 h 778669"/>
                    <a:gd name="connsiteX45" fmla="*/ 412186 w 571730"/>
                    <a:gd name="connsiteY45" fmla="*/ 381000 h 778669"/>
                    <a:gd name="connsiteX46" fmla="*/ 433617 w 571730"/>
                    <a:gd name="connsiteY46" fmla="*/ 388144 h 778669"/>
                    <a:gd name="connsiteX47" fmla="*/ 438380 w 571730"/>
                    <a:gd name="connsiteY47" fmla="*/ 407194 h 778669"/>
                    <a:gd name="connsiteX48" fmla="*/ 443142 w 571730"/>
                    <a:gd name="connsiteY48" fmla="*/ 416719 h 778669"/>
                    <a:gd name="connsiteX49" fmla="*/ 445524 w 571730"/>
                    <a:gd name="connsiteY49" fmla="*/ 426244 h 778669"/>
                    <a:gd name="connsiteX50" fmla="*/ 450286 w 571730"/>
                    <a:gd name="connsiteY50" fmla="*/ 440531 h 778669"/>
                    <a:gd name="connsiteX51" fmla="*/ 455049 w 571730"/>
                    <a:gd name="connsiteY51" fmla="*/ 452437 h 778669"/>
                    <a:gd name="connsiteX52" fmla="*/ 459811 w 571730"/>
                    <a:gd name="connsiteY52" fmla="*/ 459581 h 778669"/>
                    <a:gd name="connsiteX53" fmla="*/ 464574 w 571730"/>
                    <a:gd name="connsiteY53" fmla="*/ 471487 h 778669"/>
                    <a:gd name="connsiteX54" fmla="*/ 471717 w 571730"/>
                    <a:gd name="connsiteY54" fmla="*/ 485775 h 778669"/>
                    <a:gd name="connsiteX55" fmla="*/ 476480 w 571730"/>
                    <a:gd name="connsiteY55" fmla="*/ 507206 h 778669"/>
                    <a:gd name="connsiteX56" fmla="*/ 478861 w 571730"/>
                    <a:gd name="connsiteY56" fmla="*/ 514350 h 778669"/>
                    <a:gd name="connsiteX57" fmla="*/ 497911 w 571730"/>
                    <a:gd name="connsiteY57" fmla="*/ 531019 h 778669"/>
                    <a:gd name="connsiteX58" fmla="*/ 507436 w 571730"/>
                    <a:gd name="connsiteY58" fmla="*/ 535781 h 778669"/>
                    <a:gd name="connsiteX59" fmla="*/ 509818 w 571730"/>
                    <a:gd name="connsiteY59" fmla="*/ 550068 h 778669"/>
                    <a:gd name="connsiteX60" fmla="*/ 524105 w 571730"/>
                    <a:gd name="connsiteY60" fmla="*/ 590549 h 778669"/>
                    <a:gd name="connsiteX61" fmla="*/ 538392 w 571730"/>
                    <a:gd name="connsiteY61" fmla="*/ 652462 h 778669"/>
                    <a:gd name="connsiteX62" fmla="*/ 540774 w 571730"/>
                    <a:gd name="connsiteY62" fmla="*/ 676275 h 778669"/>
                    <a:gd name="connsiteX63" fmla="*/ 540774 w 571730"/>
                    <a:gd name="connsiteY63" fmla="*/ 716756 h 778669"/>
                    <a:gd name="connsiteX64" fmla="*/ 552680 w 571730"/>
                    <a:gd name="connsiteY64" fmla="*/ 738187 h 778669"/>
                    <a:gd name="connsiteX65" fmla="*/ 555061 w 571730"/>
                    <a:gd name="connsiteY65" fmla="*/ 771525 h 778669"/>
                    <a:gd name="connsiteX66" fmla="*/ 557442 w 571730"/>
                    <a:gd name="connsiteY66" fmla="*/ 778669 h 778669"/>
                    <a:gd name="connsiteX67" fmla="*/ 562205 w 571730"/>
                    <a:gd name="connsiteY67" fmla="*/ 771525 h 778669"/>
                    <a:gd name="connsiteX68" fmla="*/ 552680 w 571730"/>
                    <a:gd name="connsiteY68" fmla="*/ 754856 h 778669"/>
                    <a:gd name="connsiteX69" fmla="*/ 547918 w 571730"/>
                    <a:gd name="connsiteY69" fmla="*/ 723900 h 778669"/>
                    <a:gd name="connsiteX70" fmla="*/ 566967 w 571730"/>
                    <a:gd name="connsiteY70" fmla="*/ 666750 h 778669"/>
                    <a:gd name="connsiteX71" fmla="*/ 562205 w 571730"/>
                    <a:gd name="connsiteY71" fmla="*/ 642937 h 778669"/>
                    <a:gd name="connsiteX72" fmla="*/ 557442 w 571730"/>
                    <a:gd name="connsiteY72" fmla="*/ 609600 h 778669"/>
                    <a:gd name="connsiteX73" fmla="*/ 564586 w 571730"/>
                    <a:gd name="connsiteY73" fmla="*/ 528637 h 778669"/>
                    <a:gd name="connsiteX74" fmla="*/ 569349 w 571730"/>
                    <a:gd name="connsiteY74" fmla="*/ 502444 h 778669"/>
                    <a:gd name="connsiteX75" fmla="*/ 571730 w 571730"/>
                    <a:gd name="connsiteY75" fmla="*/ 485775 h 778669"/>
                    <a:gd name="connsiteX76" fmla="*/ 569349 w 571730"/>
                    <a:gd name="connsiteY76" fmla="*/ 419100 h 778669"/>
                    <a:gd name="connsiteX77" fmla="*/ 564586 w 571730"/>
                    <a:gd name="connsiteY77" fmla="*/ 407194 h 778669"/>
                    <a:gd name="connsiteX78" fmla="*/ 555061 w 571730"/>
                    <a:gd name="connsiteY78" fmla="*/ 383381 h 778669"/>
                    <a:gd name="connsiteX79" fmla="*/ 533630 w 571730"/>
                    <a:gd name="connsiteY79" fmla="*/ 357187 h 778669"/>
                    <a:gd name="connsiteX80" fmla="*/ 490767 w 571730"/>
                    <a:gd name="connsiteY80" fmla="*/ 295275 h 778669"/>
                    <a:gd name="connsiteX81" fmla="*/ 478861 w 571730"/>
                    <a:gd name="connsiteY81" fmla="*/ 280987 h 778669"/>
                    <a:gd name="connsiteX82" fmla="*/ 471717 w 571730"/>
                    <a:gd name="connsiteY82" fmla="*/ 269081 h 778669"/>
                    <a:gd name="connsiteX83" fmla="*/ 455049 w 571730"/>
                    <a:gd name="connsiteY83" fmla="*/ 247650 h 778669"/>
                    <a:gd name="connsiteX84" fmla="*/ 445524 w 571730"/>
                    <a:gd name="connsiteY84" fmla="*/ 235744 h 778669"/>
                    <a:gd name="connsiteX85" fmla="*/ 421711 w 571730"/>
                    <a:gd name="connsiteY85" fmla="*/ 209550 h 778669"/>
                    <a:gd name="connsiteX86" fmla="*/ 393136 w 571730"/>
                    <a:gd name="connsiteY86" fmla="*/ 178594 h 778669"/>
                    <a:gd name="connsiteX87" fmla="*/ 381230 w 571730"/>
                    <a:gd name="connsiteY87" fmla="*/ 161925 h 778669"/>
                    <a:gd name="connsiteX88" fmla="*/ 371705 w 571730"/>
                    <a:gd name="connsiteY88" fmla="*/ 154781 h 778669"/>
                    <a:gd name="connsiteX89" fmla="*/ 362180 w 571730"/>
                    <a:gd name="connsiteY89" fmla="*/ 142875 h 778669"/>
                    <a:gd name="connsiteX90" fmla="*/ 352655 w 571730"/>
                    <a:gd name="connsiteY90" fmla="*/ 133350 h 778669"/>
                    <a:gd name="connsiteX91" fmla="*/ 345511 w 571730"/>
                    <a:gd name="connsiteY91" fmla="*/ 123825 h 778669"/>
                    <a:gd name="connsiteX92" fmla="*/ 335986 w 571730"/>
                    <a:gd name="connsiteY92" fmla="*/ 119062 h 778669"/>
                    <a:gd name="connsiteX93" fmla="*/ 328842 w 571730"/>
                    <a:gd name="connsiteY93" fmla="*/ 114300 h 778669"/>
                    <a:gd name="connsiteX94" fmla="*/ 319317 w 571730"/>
                    <a:gd name="connsiteY94" fmla="*/ 109537 h 778669"/>
                    <a:gd name="connsiteX95" fmla="*/ 312174 w 571730"/>
                    <a:gd name="connsiteY95" fmla="*/ 104775 h 778669"/>
                    <a:gd name="connsiteX96" fmla="*/ 302649 w 571730"/>
                    <a:gd name="connsiteY96" fmla="*/ 100012 h 778669"/>
                    <a:gd name="connsiteX97" fmla="*/ 278836 w 571730"/>
                    <a:gd name="connsiteY97" fmla="*/ 76200 h 778669"/>
                    <a:gd name="connsiteX98" fmla="*/ 271692 w 571730"/>
                    <a:gd name="connsiteY98" fmla="*/ 69056 h 778669"/>
                    <a:gd name="connsiteX99" fmla="*/ 257405 w 571730"/>
                    <a:gd name="connsiteY99" fmla="*/ 57150 h 778669"/>
                    <a:gd name="connsiteX100" fmla="*/ 240736 w 571730"/>
                    <a:gd name="connsiteY100" fmla="*/ 42862 h 778669"/>
                    <a:gd name="connsiteX101" fmla="*/ 231211 w 571730"/>
                    <a:gd name="connsiteY101" fmla="*/ 38100 h 778669"/>
                    <a:gd name="connsiteX102" fmla="*/ 214542 w 571730"/>
                    <a:gd name="connsiteY102" fmla="*/ 28575 h 778669"/>
                    <a:gd name="connsiteX103" fmla="*/ 185967 w 571730"/>
                    <a:gd name="connsiteY103" fmla="*/ 11906 h 778669"/>
                    <a:gd name="connsiteX104" fmla="*/ 195492 w 571730"/>
                    <a:gd name="connsiteY104" fmla="*/ 0 h 7786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Lst>
                  <a:rect l="l" t="t" r="r" b="b"/>
                  <a:pathLst>
                    <a:path w="571730" h="778669">
                      <a:moveTo>
                        <a:pt x="195492" y="0"/>
                      </a:moveTo>
                      <a:cubicBezTo>
                        <a:pt x="193539" y="3255"/>
                        <a:pt x="186796" y="14923"/>
                        <a:pt x="183586" y="19050"/>
                      </a:cubicBezTo>
                      <a:cubicBezTo>
                        <a:pt x="179780" y="23943"/>
                        <a:pt x="175649" y="28575"/>
                        <a:pt x="171680" y="33337"/>
                      </a:cubicBezTo>
                      <a:cubicBezTo>
                        <a:pt x="170886" y="35718"/>
                        <a:pt x="170338" y="38196"/>
                        <a:pt x="169299" y="40481"/>
                      </a:cubicBezTo>
                      <a:cubicBezTo>
                        <a:pt x="167867" y="43632"/>
                        <a:pt x="155123" y="70570"/>
                        <a:pt x="150249" y="73819"/>
                      </a:cubicBezTo>
                      <a:cubicBezTo>
                        <a:pt x="137501" y="82317"/>
                        <a:pt x="145129" y="76557"/>
                        <a:pt x="128817" y="92869"/>
                      </a:cubicBezTo>
                      <a:cubicBezTo>
                        <a:pt x="126436" y="95250"/>
                        <a:pt x="124476" y="98144"/>
                        <a:pt x="121674" y="100012"/>
                      </a:cubicBezTo>
                      <a:cubicBezTo>
                        <a:pt x="119293" y="101600"/>
                        <a:pt x="116669" y="102874"/>
                        <a:pt x="114530" y="104775"/>
                      </a:cubicBezTo>
                      <a:cubicBezTo>
                        <a:pt x="114521" y="104783"/>
                        <a:pt x="93368" y="125936"/>
                        <a:pt x="90717" y="128587"/>
                      </a:cubicBezTo>
                      <a:cubicBezTo>
                        <a:pt x="88336" y="130968"/>
                        <a:pt x="85442" y="132929"/>
                        <a:pt x="83574" y="135731"/>
                      </a:cubicBezTo>
                      <a:cubicBezTo>
                        <a:pt x="81986" y="138112"/>
                        <a:pt x="80835" y="140851"/>
                        <a:pt x="78811" y="142875"/>
                      </a:cubicBezTo>
                      <a:cubicBezTo>
                        <a:pt x="76787" y="144899"/>
                        <a:pt x="73794" y="145722"/>
                        <a:pt x="71667" y="147637"/>
                      </a:cubicBezTo>
                      <a:cubicBezTo>
                        <a:pt x="65827" y="152893"/>
                        <a:pt x="60555" y="158750"/>
                        <a:pt x="54999" y="164306"/>
                      </a:cubicBezTo>
                      <a:cubicBezTo>
                        <a:pt x="52618" y="166687"/>
                        <a:pt x="50549" y="169429"/>
                        <a:pt x="47855" y="171450"/>
                      </a:cubicBezTo>
                      <a:cubicBezTo>
                        <a:pt x="43758" y="174523"/>
                        <a:pt x="36067" y="180567"/>
                        <a:pt x="31186" y="183356"/>
                      </a:cubicBezTo>
                      <a:cubicBezTo>
                        <a:pt x="28104" y="185117"/>
                        <a:pt x="24550" y="186056"/>
                        <a:pt x="21661" y="188119"/>
                      </a:cubicBezTo>
                      <a:cubicBezTo>
                        <a:pt x="6053" y="199267"/>
                        <a:pt x="22697" y="192534"/>
                        <a:pt x="7374" y="197644"/>
                      </a:cubicBezTo>
                      <a:cubicBezTo>
                        <a:pt x="4993" y="200025"/>
                        <a:pt x="-1276" y="201775"/>
                        <a:pt x="230" y="204787"/>
                      </a:cubicBezTo>
                      <a:cubicBezTo>
                        <a:pt x="1694" y="207714"/>
                        <a:pt x="6691" y="203555"/>
                        <a:pt x="9755" y="202406"/>
                      </a:cubicBezTo>
                      <a:cubicBezTo>
                        <a:pt x="13079" y="201160"/>
                        <a:pt x="16105" y="199231"/>
                        <a:pt x="19280" y="197644"/>
                      </a:cubicBezTo>
                      <a:cubicBezTo>
                        <a:pt x="34361" y="198438"/>
                        <a:pt x="49484" y="198658"/>
                        <a:pt x="64524" y="200025"/>
                      </a:cubicBezTo>
                      <a:cubicBezTo>
                        <a:pt x="67023" y="200252"/>
                        <a:pt x="69171" y="202143"/>
                        <a:pt x="71667" y="202406"/>
                      </a:cubicBezTo>
                      <a:cubicBezTo>
                        <a:pt x="84322" y="203738"/>
                        <a:pt x="97077" y="203847"/>
                        <a:pt x="109767" y="204787"/>
                      </a:cubicBezTo>
                      <a:cubicBezTo>
                        <a:pt x="118510" y="205435"/>
                        <a:pt x="127230" y="206375"/>
                        <a:pt x="135961" y="207169"/>
                      </a:cubicBezTo>
                      <a:cubicBezTo>
                        <a:pt x="153901" y="219127"/>
                        <a:pt x="131097" y="205083"/>
                        <a:pt x="152630" y="214312"/>
                      </a:cubicBezTo>
                      <a:cubicBezTo>
                        <a:pt x="155261" y="215439"/>
                        <a:pt x="157214" y="217795"/>
                        <a:pt x="159774" y="219075"/>
                      </a:cubicBezTo>
                      <a:cubicBezTo>
                        <a:pt x="167115" y="222746"/>
                        <a:pt x="179402" y="223017"/>
                        <a:pt x="185967" y="223837"/>
                      </a:cubicBezTo>
                      <a:cubicBezTo>
                        <a:pt x="203903" y="235795"/>
                        <a:pt x="181108" y="221754"/>
                        <a:pt x="202636" y="230981"/>
                      </a:cubicBezTo>
                      <a:cubicBezTo>
                        <a:pt x="205267" y="232108"/>
                        <a:pt x="207100" y="234739"/>
                        <a:pt x="209780" y="235744"/>
                      </a:cubicBezTo>
                      <a:cubicBezTo>
                        <a:pt x="213570" y="237165"/>
                        <a:pt x="217781" y="237060"/>
                        <a:pt x="221686" y="238125"/>
                      </a:cubicBezTo>
                      <a:cubicBezTo>
                        <a:pt x="226529" y="239446"/>
                        <a:pt x="235974" y="242887"/>
                        <a:pt x="235974" y="242887"/>
                      </a:cubicBezTo>
                      <a:cubicBezTo>
                        <a:pt x="238355" y="244475"/>
                        <a:pt x="240605" y="246280"/>
                        <a:pt x="243117" y="247650"/>
                      </a:cubicBezTo>
                      <a:cubicBezTo>
                        <a:pt x="249350" y="251050"/>
                        <a:pt x="262167" y="257175"/>
                        <a:pt x="262167" y="257175"/>
                      </a:cubicBezTo>
                      <a:cubicBezTo>
                        <a:pt x="282431" y="247042"/>
                        <a:pt x="266808" y="252048"/>
                        <a:pt x="269311" y="259556"/>
                      </a:cubicBezTo>
                      <a:cubicBezTo>
                        <a:pt x="270376" y="262751"/>
                        <a:pt x="274074" y="264319"/>
                        <a:pt x="276455" y="266700"/>
                      </a:cubicBezTo>
                      <a:cubicBezTo>
                        <a:pt x="277249" y="270669"/>
                        <a:pt x="289760" y="269917"/>
                        <a:pt x="290742" y="273843"/>
                      </a:cubicBezTo>
                      <a:cubicBezTo>
                        <a:pt x="295135" y="291417"/>
                        <a:pt x="285607" y="286377"/>
                        <a:pt x="314555" y="290512"/>
                      </a:cubicBezTo>
                      <a:cubicBezTo>
                        <a:pt x="325668" y="301625"/>
                        <a:pt x="317244" y="294134"/>
                        <a:pt x="328842" y="302419"/>
                      </a:cubicBezTo>
                      <a:cubicBezTo>
                        <a:pt x="332071" y="304726"/>
                        <a:pt x="335002" y="307459"/>
                        <a:pt x="338367" y="309562"/>
                      </a:cubicBezTo>
                      <a:cubicBezTo>
                        <a:pt x="341377" y="311443"/>
                        <a:pt x="345003" y="312262"/>
                        <a:pt x="347892" y="314325"/>
                      </a:cubicBezTo>
                      <a:cubicBezTo>
                        <a:pt x="370411" y="330411"/>
                        <a:pt x="338463" y="313184"/>
                        <a:pt x="364561" y="326231"/>
                      </a:cubicBezTo>
                      <a:cubicBezTo>
                        <a:pt x="368593" y="332279"/>
                        <a:pt x="370358" y="335938"/>
                        <a:pt x="376467" y="340519"/>
                      </a:cubicBezTo>
                      <a:cubicBezTo>
                        <a:pt x="385975" y="347650"/>
                        <a:pt x="391152" y="348456"/>
                        <a:pt x="397899" y="352425"/>
                      </a:cubicBezTo>
                      <a:cubicBezTo>
                        <a:pt x="404646" y="356394"/>
                        <a:pt x="393508" y="354954"/>
                        <a:pt x="416949" y="364331"/>
                      </a:cubicBezTo>
                      <a:cubicBezTo>
                        <a:pt x="423298" y="383382"/>
                        <a:pt x="427268" y="368697"/>
                        <a:pt x="426474" y="371475"/>
                      </a:cubicBezTo>
                      <a:cubicBezTo>
                        <a:pt x="425680" y="374253"/>
                        <a:pt x="411197" y="378693"/>
                        <a:pt x="412186" y="381000"/>
                      </a:cubicBezTo>
                      <a:cubicBezTo>
                        <a:pt x="413584" y="384263"/>
                        <a:pt x="429251" y="383778"/>
                        <a:pt x="433617" y="388144"/>
                      </a:cubicBezTo>
                      <a:cubicBezTo>
                        <a:pt x="437983" y="392510"/>
                        <a:pt x="432785" y="390406"/>
                        <a:pt x="438380" y="407194"/>
                      </a:cubicBezTo>
                      <a:cubicBezTo>
                        <a:pt x="439502" y="410562"/>
                        <a:pt x="441896" y="413395"/>
                        <a:pt x="443142" y="416719"/>
                      </a:cubicBezTo>
                      <a:cubicBezTo>
                        <a:pt x="444291" y="419783"/>
                        <a:pt x="444584" y="423109"/>
                        <a:pt x="445524" y="426244"/>
                      </a:cubicBezTo>
                      <a:cubicBezTo>
                        <a:pt x="446967" y="431052"/>
                        <a:pt x="448421" y="435870"/>
                        <a:pt x="450286" y="440531"/>
                      </a:cubicBezTo>
                      <a:cubicBezTo>
                        <a:pt x="451874" y="444500"/>
                        <a:pt x="453137" y="448614"/>
                        <a:pt x="455049" y="452437"/>
                      </a:cubicBezTo>
                      <a:cubicBezTo>
                        <a:pt x="456329" y="454997"/>
                        <a:pt x="458531" y="457021"/>
                        <a:pt x="459811" y="459581"/>
                      </a:cubicBezTo>
                      <a:cubicBezTo>
                        <a:pt x="461723" y="463404"/>
                        <a:pt x="462805" y="467596"/>
                        <a:pt x="464574" y="471487"/>
                      </a:cubicBezTo>
                      <a:cubicBezTo>
                        <a:pt x="466777" y="476334"/>
                        <a:pt x="469336" y="481012"/>
                        <a:pt x="471717" y="485775"/>
                      </a:cubicBezTo>
                      <a:cubicBezTo>
                        <a:pt x="473353" y="493952"/>
                        <a:pt x="474240" y="499365"/>
                        <a:pt x="476480" y="507206"/>
                      </a:cubicBezTo>
                      <a:cubicBezTo>
                        <a:pt x="477170" y="509620"/>
                        <a:pt x="477402" y="512307"/>
                        <a:pt x="478861" y="514350"/>
                      </a:cubicBezTo>
                      <a:cubicBezTo>
                        <a:pt x="482433" y="519352"/>
                        <a:pt x="492536" y="527660"/>
                        <a:pt x="497911" y="531019"/>
                      </a:cubicBezTo>
                      <a:cubicBezTo>
                        <a:pt x="500921" y="532900"/>
                        <a:pt x="504261" y="534194"/>
                        <a:pt x="507436" y="535781"/>
                      </a:cubicBezTo>
                      <a:cubicBezTo>
                        <a:pt x="532209" y="560554"/>
                        <a:pt x="507040" y="540940"/>
                        <a:pt x="509818" y="550068"/>
                      </a:cubicBezTo>
                      <a:cubicBezTo>
                        <a:pt x="512596" y="559196"/>
                        <a:pt x="520930" y="587374"/>
                        <a:pt x="524105" y="590549"/>
                      </a:cubicBezTo>
                      <a:cubicBezTo>
                        <a:pt x="532124" y="630651"/>
                        <a:pt x="535614" y="638174"/>
                        <a:pt x="538392" y="652462"/>
                      </a:cubicBezTo>
                      <a:cubicBezTo>
                        <a:pt x="541170" y="666750"/>
                        <a:pt x="540377" y="665559"/>
                        <a:pt x="540774" y="676275"/>
                      </a:cubicBezTo>
                      <a:cubicBezTo>
                        <a:pt x="541171" y="686991"/>
                        <a:pt x="538908" y="708047"/>
                        <a:pt x="540774" y="716756"/>
                      </a:cubicBezTo>
                      <a:cubicBezTo>
                        <a:pt x="542193" y="723378"/>
                        <a:pt x="551808" y="732085"/>
                        <a:pt x="552680" y="738187"/>
                      </a:cubicBezTo>
                      <a:cubicBezTo>
                        <a:pt x="553474" y="749300"/>
                        <a:pt x="553759" y="760460"/>
                        <a:pt x="555061" y="771525"/>
                      </a:cubicBezTo>
                      <a:cubicBezTo>
                        <a:pt x="555354" y="774018"/>
                        <a:pt x="554932" y="778669"/>
                        <a:pt x="557442" y="778669"/>
                      </a:cubicBezTo>
                      <a:cubicBezTo>
                        <a:pt x="560304" y="778669"/>
                        <a:pt x="560617" y="773906"/>
                        <a:pt x="562205" y="771525"/>
                      </a:cubicBezTo>
                      <a:cubicBezTo>
                        <a:pt x="567948" y="754292"/>
                        <a:pt x="555061" y="762793"/>
                        <a:pt x="552680" y="754856"/>
                      </a:cubicBezTo>
                      <a:cubicBezTo>
                        <a:pt x="550299" y="746919"/>
                        <a:pt x="547124" y="728662"/>
                        <a:pt x="547918" y="723900"/>
                      </a:cubicBezTo>
                      <a:cubicBezTo>
                        <a:pt x="547124" y="705644"/>
                        <a:pt x="564586" y="680244"/>
                        <a:pt x="566967" y="666750"/>
                      </a:cubicBezTo>
                      <a:cubicBezTo>
                        <a:pt x="569348" y="653256"/>
                        <a:pt x="563536" y="650922"/>
                        <a:pt x="562205" y="642937"/>
                      </a:cubicBezTo>
                      <a:cubicBezTo>
                        <a:pt x="560360" y="631865"/>
                        <a:pt x="559030" y="620712"/>
                        <a:pt x="557442" y="609600"/>
                      </a:cubicBezTo>
                      <a:cubicBezTo>
                        <a:pt x="559823" y="582612"/>
                        <a:pt x="561594" y="555564"/>
                        <a:pt x="564586" y="528637"/>
                      </a:cubicBezTo>
                      <a:cubicBezTo>
                        <a:pt x="565566" y="519817"/>
                        <a:pt x="567890" y="511197"/>
                        <a:pt x="569349" y="502444"/>
                      </a:cubicBezTo>
                      <a:cubicBezTo>
                        <a:pt x="570272" y="496908"/>
                        <a:pt x="570936" y="491331"/>
                        <a:pt x="571730" y="485775"/>
                      </a:cubicBezTo>
                      <a:cubicBezTo>
                        <a:pt x="570936" y="463550"/>
                        <a:pt x="571363" y="441248"/>
                        <a:pt x="569349" y="419100"/>
                      </a:cubicBezTo>
                      <a:cubicBezTo>
                        <a:pt x="568962" y="414843"/>
                        <a:pt x="566047" y="411211"/>
                        <a:pt x="564586" y="407194"/>
                      </a:cubicBezTo>
                      <a:cubicBezTo>
                        <a:pt x="562187" y="400596"/>
                        <a:pt x="559605" y="389577"/>
                        <a:pt x="555061" y="383381"/>
                      </a:cubicBezTo>
                      <a:cubicBezTo>
                        <a:pt x="548390" y="374284"/>
                        <a:pt x="540052" y="366462"/>
                        <a:pt x="533630" y="357187"/>
                      </a:cubicBezTo>
                      <a:cubicBezTo>
                        <a:pt x="519342" y="336550"/>
                        <a:pt x="506835" y="314558"/>
                        <a:pt x="490767" y="295275"/>
                      </a:cubicBezTo>
                      <a:cubicBezTo>
                        <a:pt x="486798" y="290512"/>
                        <a:pt x="482507" y="286001"/>
                        <a:pt x="478861" y="280987"/>
                      </a:cubicBezTo>
                      <a:cubicBezTo>
                        <a:pt x="476139" y="277244"/>
                        <a:pt x="474407" y="272847"/>
                        <a:pt x="471717" y="269081"/>
                      </a:cubicBezTo>
                      <a:cubicBezTo>
                        <a:pt x="466457" y="261717"/>
                        <a:pt x="460640" y="254766"/>
                        <a:pt x="455049" y="247650"/>
                      </a:cubicBezTo>
                      <a:cubicBezTo>
                        <a:pt x="451909" y="243654"/>
                        <a:pt x="449118" y="239338"/>
                        <a:pt x="445524" y="235744"/>
                      </a:cubicBezTo>
                      <a:cubicBezTo>
                        <a:pt x="415200" y="205420"/>
                        <a:pt x="452710" y="243648"/>
                        <a:pt x="421711" y="209550"/>
                      </a:cubicBezTo>
                      <a:cubicBezTo>
                        <a:pt x="401603" y="187432"/>
                        <a:pt x="416862" y="208251"/>
                        <a:pt x="393136" y="178594"/>
                      </a:cubicBezTo>
                      <a:cubicBezTo>
                        <a:pt x="388871" y="173262"/>
                        <a:pt x="385798" y="167000"/>
                        <a:pt x="381230" y="161925"/>
                      </a:cubicBezTo>
                      <a:cubicBezTo>
                        <a:pt x="378575" y="158975"/>
                        <a:pt x="374511" y="157587"/>
                        <a:pt x="371705" y="154781"/>
                      </a:cubicBezTo>
                      <a:cubicBezTo>
                        <a:pt x="368111" y="151187"/>
                        <a:pt x="365557" y="146674"/>
                        <a:pt x="362180" y="142875"/>
                      </a:cubicBezTo>
                      <a:cubicBezTo>
                        <a:pt x="359197" y="139519"/>
                        <a:pt x="355612" y="136729"/>
                        <a:pt x="352655" y="133350"/>
                      </a:cubicBezTo>
                      <a:cubicBezTo>
                        <a:pt x="350042" y="130363"/>
                        <a:pt x="348524" y="126408"/>
                        <a:pt x="345511" y="123825"/>
                      </a:cubicBezTo>
                      <a:cubicBezTo>
                        <a:pt x="342816" y="121515"/>
                        <a:pt x="339068" y="120823"/>
                        <a:pt x="335986" y="119062"/>
                      </a:cubicBezTo>
                      <a:cubicBezTo>
                        <a:pt x="333501" y="117642"/>
                        <a:pt x="331327" y="115720"/>
                        <a:pt x="328842" y="114300"/>
                      </a:cubicBezTo>
                      <a:cubicBezTo>
                        <a:pt x="325760" y="112539"/>
                        <a:pt x="322399" y="111298"/>
                        <a:pt x="319317" y="109537"/>
                      </a:cubicBezTo>
                      <a:cubicBezTo>
                        <a:pt x="316832" y="108117"/>
                        <a:pt x="314659" y="106195"/>
                        <a:pt x="312174" y="104775"/>
                      </a:cubicBezTo>
                      <a:cubicBezTo>
                        <a:pt x="309092" y="103014"/>
                        <a:pt x="305421" y="102230"/>
                        <a:pt x="302649" y="100012"/>
                      </a:cubicBezTo>
                      <a:cubicBezTo>
                        <a:pt x="302643" y="100007"/>
                        <a:pt x="281485" y="78849"/>
                        <a:pt x="278836" y="76200"/>
                      </a:cubicBezTo>
                      <a:cubicBezTo>
                        <a:pt x="276455" y="73819"/>
                        <a:pt x="274279" y="71212"/>
                        <a:pt x="271692" y="69056"/>
                      </a:cubicBezTo>
                      <a:cubicBezTo>
                        <a:pt x="266930" y="65087"/>
                        <a:pt x="262038" y="61269"/>
                        <a:pt x="257405" y="57150"/>
                      </a:cubicBezTo>
                      <a:cubicBezTo>
                        <a:pt x="248178" y="48948"/>
                        <a:pt x="252102" y="49966"/>
                        <a:pt x="240736" y="42862"/>
                      </a:cubicBezTo>
                      <a:cubicBezTo>
                        <a:pt x="237726" y="40981"/>
                        <a:pt x="234221" y="39981"/>
                        <a:pt x="231211" y="38100"/>
                      </a:cubicBezTo>
                      <a:cubicBezTo>
                        <a:pt x="214734" y="27802"/>
                        <a:pt x="228578" y="33253"/>
                        <a:pt x="214542" y="28575"/>
                      </a:cubicBezTo>
                      <a:cubicBezTo>
                        <a:pt x="210167" y="25293"/>
                        <a:pt x="189195" y="8677"/>
                        <a:pt x="185967" y="11906"/>
                      </a:cubicBezTo>
                      <a:lnTo>
                        <a:pt x="195492" y="0"/>
                      </a:lnTo>
                      <a:close/>
                    </a:path>
                  </a:pathLst>
                </a:cu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Freeform: Shape 25">
                  <a:extLst>
                    <a:ext uri="{FF2B5EF4-FFF2-40B4-BE49-F238E27FC236}">
                      <a16:creationId xmlns:a16="http://schemas.microsoft.com/office/drawing/2014/main" id="{1E1834EC-FBEE-5A4B-A905-3E5A02A3EA63}"/>
                    </a:ext>
                  </a:extLst>
                </p:cNvPr>
                <p:cNvSpPr/>
                <p:nvPr/>
              </p:nvSpPr>
              <p:spPr>
                <a:xfrm>
                  <a:off x="1791608" y="4143220"/>
                  <a:ext cx="224208" cy="219230"/>
                </a:xfrm>
                <a:custGeom>
                  <a:avLst/>
                  <a:gdLst>
                    <a:gd name="connsiteX0" fmla="*/ 1473 w 218714"/>
                    <a:gd name="connsiteY0" fmla="*/ 26378 h 212115"/>
                    <a:gd name="connsiteX1" fmla="*/ 10998 w 218714"/>
                    <a:gd name="connsiteY1" fmla="*/ 38284 h 212115"/>
                    <a:gd name="connsiteX2" fmla="*/ 20523 w 218714"/>
                    <a:gd name="connsiteY2" fmla="*/ 47809 h 212115"/>
                    <a:gd name="connsiteX3" fmla="*/ 30048 w 218714"/>
                    <a:gd name="connsiteY3" fmla="*/ 64478 h 212115"/>
                    <a:gd name="connsiteX4" fmla="*/ 32430 w 218714"/>
                    <a:gd name="connsiteY4" fmla="*/ 71621 h 212115"/>
                    <a:gd name="connsiteX5" fmla="*/ 41955 w 218714"/>
                    <a:gd name="connsiteY5" fmla="*/ 88290 h 212115"/>
                    <a:gd name="connsiteX6" fmla="*/ 44336 w 218714"/>
                    <a:gd name="connsiteY6" fmla="*/ 143059 h 212115"/>
                    <a:gd name="connsiteX7" fmla="*/ 46717 w 218714"/>
                    <a:gd name="connsiteY7" fmla="*/ 152584 h 212115"/>
                    <a:gd name="connsiteX8" fmla="*/ 51480 w 218714"/>
                    <a:gd name="connsiteY8" fmla="*/ 212115 h 212115"/>
                    <a:gd name="connsiteX9" fmla="*/ 58623 w 218714"/>
                    <a:gd name="connsiteY9" fmla="*/ 207353 h 212115"/>
                    <a:gd name="connsiteX10" fmla="*/ 65767 w 218714"/>
                    <a:gd name="connsiteY10" fmla="*/ 200209 h 212115"/>
                    <a:gd name="connsiteX11" fmla="*/ 77673 w 218714"/>
                    <a:gd name="connsiteY11" fmla="*/ 197828 h 212115"/>
                    <a:gd name="connsiteX12" fmla="*/ 87198 w 218714"/>
                    <a:gd name="connsiteY12" fmla="*/ 195446 h 212115"/>
                    <a:gd name="connsiteX13" fmla="*/ 91961 w 218714"/>
                    <a:gd name="connsiteY13" fmla="*/ 176396 h 212115"/>
                    <a:gd name="connsiteX14" fmla="*/ 96723 w 218714"/>
                    <a:gd name="connsiteY14" fmla="*/ 166871 h 212115"/>
                    <a:gd name="connsiteX15" fmla="*/ 99105 w 218714"/>
                    <a:gd name="connsiteY15" fmla="*/ 159728 h 212115"/>
                    <a:gd name="connsiteX16" fmla="*/ 113392 w 218714"/>
                    <a:gd name="connsiteY16" fmla="*/ 150203 h 212115"/>
                    <a:gd name="connsiteX17" fmla="*/ 115773 w 218714"/>
                    <a:gd name="connsiteY17" fmla="*/ 143059 h 212115"/>
                    <a:gd name="connsiteX18" fmla="*/ 125298 w 218714"/>
                    <a:gd name="connsiteY18" fmla="*/ 124009 h 212115"/>
                    <a:gd name="connsiteX19" fmla="*/ 127680 w 218714"/>
                    <a:gd name="connsiteY19" fmla="*/ 102578 h 212115"/>
                    <a:gd name="connsiteX20" fmla="*/ 156255 w 218714"/>
                    <a:gd name="connsiteY20" fmla="*/ 69240 h 212115"/>
                    <a:gd name="connsiteX21" fmla="*/ 163398 w 218714"/>
                    <a:gd name="connsiteY21" fmla="*/ 66859 h 212115"/>
                    <a:gd name="connsiteX22" fmla="*/ 165780 w 218714"/>
                    <a:gd name="connsiteY22" fmla="*/ 59715 h 212115"/>
                    <a:gd name="connsiteX23" fmla="*/ 180067 w 218714"/>
                    <a:gd name="connsiteY23" fmla="*/ 40665 h 212115"/>
                    <a:gd name="connsiteX24" fmla="*/ 184830 w 218714"/>
                    <a:gd name="connsiteY24" fmla="*/ 33521 h 212115"/>
                    <a:gd name="connsiteX25" fmla="*/ 199117 w 218714"/>
                    <a:gd name="connsiteY25" fmla="*/ 21615 h 212115"/>
                    <a:gd name="connsiteX26" fmla="*/ 211023 w 218714"/>
                    <a:gd name="connsiteY26" fmla="*/ 4946 h 212115"/>
                    <a:gd name="connsiteX27" fmla="*/ 218167 w 218714"/>
                    <a:gd name="connsiteY27" fmla="*/ 184 h 212115"/>
                    <a:gd name="connsiteX28" fmla="*/ 206261 w 218714"/>
                    <a:gd name="connsiteY28" fmla="*/ 4946 h 212115"/>
                    <a:gd name="connsiteX29" fmla="*/ 180067 w 218714"/>
                    <a:gd name="connsiteY29" fmla="*/ 9709 h 212115"/>
                    <a:gd name="connsiteX30" fmla="*/ 158636 w 218714"/>
                    <a:gd name="connsiteY30" fmla="*/ 14471 h 212115"/>
                    <a:gd name="connsiteX31" fmla="*/ 89580 w 218714"/>
                    <a:gd name="connsiteY31" fmla="*/ 16853 h 212115"/>
                    <a:gd name="connsiteX32" fmla="*/ 44336 w 218714"/>
                    <a:gd name="connsiteY32" fmla="*/ 21615 h 212115"/>
                    <a:gd name="connsiteX33" fmla="*/ 1473 w 218714"/>
                    <a:gd name="connsiteY33" fmla="*/ 26378 h 212115"/>
                    <a:gd name="connsiteX0" fmla="*/ 1473 w 218714"/>
                    <a:gd name="connsiteY0" fmla="*/ 26378 h 212115"/>
                    <a:gd name="connsiteX1" fmla="*/ 10998 w 218714"/>
                    <a:gd name="connsiteY1" fmla="*/ 38284 h 212115"/>
                    <a:gd name="connsiteX2" fmla="*/ 20523 w 218714"/>
                    <a:gd name="connsiteY2" fmla="*/ 47809 h 212115"/>
                    <a:gd name="connsiteX3" fmla="*/ 30048 w 218714"/>
                    <a:gd name="connsiteY3" fmla="*/ 64478 h 212115"/>
                    <a:gd name="connsiteX4" fmla="*/ 32430 w 218714"/>
                    <a:gd name="connsiteY4" fmla="*/ 71621 h 212115"/>
                    <a:gd name="connsiteX5" fmla="*/ 34811 w 218714"/>
                    <a:gd name="connsiteY5" fmla="*/ 100196 h 212115"/>
                    <a:gd name="connsiteX6" fmla="*/ 44336 w 218714"/>
                    <a:gd name="connsiteY6" fmla="*/ 143059 h 212115"/>
                    <a:gd name="connsiteX7" fmla="*/ 46717 w 218714"/>
                    <a:gd name="connsiteY7" fmla="*/ 152584 h 212115"/>
                    <a:gd name="connsiteX8" fmla="*/ 51480 w 218714"/>
                    <a:gd name="connsiteY8" fmla="*/ 212115 h 212115"/>
                    <a:gd name="connsiteX9" fmla="*/ 58623 w 218714"/>
                    <a:gd name="connsiteY9" fmla="*/ 207353 h 212115"/>
                    <a:gd name="connsiteX10" fmla="*/ 65767 w 218714"/>
                    <a:gd name="connsiteY10" fmla="*/ 200209 h 212115"/>
                    <a:gd name="connsiteX11" fmla="*/ 77673 w 218714"/>
                    <a:gd name="connsiteY11" fmla="*/ 197828 h 212115"/>
                    <a:gd name="connsiteX12" fmla="*/ 87198 w 218714"/>
                    <a:gd name="connsiteY12" fmla="*/ 195446 h 212115"/>
                    <a:gd name="connsiteX13" fmla="*/ 91961 w 218714"/>
                    <a:gd name="connsiteY13" fmla="*/ 176396 h 212115"/>
                    <a:gd name="connsiteX14" fmla="*/ 96723 w 218714"/>
                    <a:gd name="connsiteY14" fmla="*/ 166871 h 212115"/>
                    <a:gd name="connsiteX15" fmla="*/ 99105 w 218714"/>
                    <a:gd name="connsiteY15" fmla="*/ 159728 h 212115"/>
                    <a:gd name="connsiteX16" fmla="*/ 113392 w 218714"/>
                    <a:gd name="connsiteY16" fmla="*/ 150203 h 212115"/>
                    <a:gd name="connsiteX17" fmla="*/ 115773 w 218714"/>
                    <a:gd name="connsiteY17" fmla="*/ 143059 h 212115"/>
                    <a:gd name="connsiteX18" fmla="*/ 125298 w 218714"/>
                    <a:gd name="connsiteY18" fmla="*/ 124009 h 212115"/>
                    <a:gd name="connsiteX19" fmla="*/ 127680 w 218714"/>
                    <a:gd name="connsiteY19" fmla="*/ 102578 h 212115"/>
                    <a:gd name="connsiteX20" fmla="*/ 156255 w 218714"/>
                    <a:gd name="connsiteY20" fmla="*/ 69240 h 212115"/>
                    <a:gd name="connsiteX21" fmla="*/ 163398 w 218714"/>
                    <a:gd name="connsiteY21" fmla="*/ 66859 h 212115"/>
                    <a:gd name="connsiteX22" fmla="*/ 165780 w 218714"/>
                    <a:gd name="connsiteY22" fmla="*/ 59715 h 212115"/>
                    <a:gd name="connsiteX23" fmla="*/ 180067 w 218714"/>
                    <a:gd name="connsiteY23" fmla="*/ 40665 h 212115"/>
                    <a:gd name="connsiteX24" fmla="*/ 184830 w 218714"/>
                    <a:gd name="connsiteY24" fmla="*/ 33521 h 212115"/>
                    <a:gd name="connsiteX25" fmla="*/ 199117 w 218714"/>
                    <a:gd name="connsiteY25" fmla="*/ 21615 h 212115"/>
                    <a:gd name="connsiteX26" fmla="*/ 211023 w 218714"/>
                    <a:gd name="connsiteY26" fmla="*/ 4946 h 212115"/>
                    <a:gd name="connsiteX27" fmla="*/ 218167 w 218714"/>
                    <a:gd name="connsiteY27" fmla="*/ 184 h 212115"/>
                    <a:gd name="connsiteX28" fmla="*/ 206261 w 218714"/>
                    <a:gd name="connsiteY28" fmla="*/ 4946 h 212115"/>
                    <a:gd name="connsiteX29" fmla="*/ 180067 w 218714"/>
                    <a:gd name="connsiteY29" fmla="*/ 9709 h 212115"/>
                    <a:gd name="connsiteX30" fmla="*/ 158636 w 218714"/>
                    <a:gd name="connsiteY30" fmla="*/ 14471 h 212115"/>
                    <a:gd name="connsiteX31" fmla="*/ 89580 w 218714"/>
                    <a:gd name="connsiteY31" fmla="*/ 16853 h 212115"/>
                    <a:gd name="connsiteX32" fmla="*/ 44336 w 218714"/>
                    <a:gd name="connsiteY32" fmla="*/ 21615 h 212115"/>
                    <a:gd name="connsiteX33" fmla="*/ 1473 w 218714"/>
                    <a:gd name="connsiteY33" fmla="*/ 26378 h 212115"/>
                    <a:gd name="connsiteX0" fmla="*/ 1473 w 218714"/>
                    <a:gd name="connsiteY0" fmla="*/ 26378 h 212115"/>
                    <a:gd name="connsiteX1" fmla="*/ 10998 w 218714"/>
                    <a:gd name="connsiteY1" fmla="*/ 38284 h 212115"/>
                    <a:gd name="connsiteX2" fmla="*/ 20523 w 218714"/>
                    <a:gd name="connsiteY2" fmla="*/ 47809 h 212115"/>
                    <a:gd name="connsiteX3" fmla="*/ 30048 w 218714"/>
                    <a:gd name="connsiteY3" fmla="*/ 64478 h 212115"/>
                    <a:gd name="connsiteX4" fmla="*/ 22905 w 218714"/>
                    <a:gd name="connsiteY4" fmla="*/ 78765 h 212115"/>
                    <a:gd name="connsiteX5" fmla="*/ 34811 w 218714"/>
                    <a:gd name="connsiteY5" fmla="*/ 100196 h 212115"/>
                    <a:gd name="connsiteX6" fmla="*/ 44336 w 218714"/>
                    <a:gd name="connsiteY6" fmla="*/ 143059 h 212115"/>
                    <a:gd name="connsiteX7" fmla="*/ 46717 w 218714"/>
                    <a:gd name="connsiteY7" fmla="*/ 152584 h 212115"/>
                    <a:gd name="connsiteX8" fmla="*/ 51480 w 218714"/>
                    <a:gd name="connsiteY8" fmla="*/ 212115 h 212115"/>
                    <a:gd name="connsiteX9" fmla="*/ 58623 w 218714"/>
                    <a:gd name="connsiteY9" fmla="*/ 207353 h 212115"/>
                    <a:gd name="connsiteX10" fmla="*/ 65767 w 218714"/>
                    <a:gd name="connsiteY10" fmla="*/ 200209 h 212115"/>
                    <a:gd name="connsiteX11" fmla="*/ 77673 w 218714"/>
                    <a:gd name="connsiteY11" fmla="*/ 197828 h 212115"/>
                    <a:gd name="connsiteX12" fmla="*/ 87198 w 218714"/>
                    <a:gd name="connsiteY12" fmla="*/ 195446 h 212115"/>
                    <a:gd name="connsiteX13" fmla="*/ 91961 w 218714"/>
                    <a:gd name="connsiteY13" fmla="*/ 176396 h 212115"/>
                    <a:gd name="connsiteX14" fmla="*/ 96723 w 218714"/>
                    <a:gd name="connsiteY14" fmla="*/ 166871 h 212115"/>
                    <a:gd name="connsiteX15" fmla="*/ 99105 w 218714"/>
                    <a:gd name="connsiteY15" fmla="*/ 159728 h 212115"/>
                    <a:gd name="connsiteX16" fmla="*/ 113392 w 218714"/>
                    <a:gd name="connsiteY16" fmla="*/ 150203 h 212115"/>
                    <a:gd name="connsiteX17" fmla="*/ 115773 w 218714"/>
                    <a:gd name="connsiteY17" fmla="*/ 143059 h 212115"/>
                    <a:gd name="connsiteX18" fmla="*/ 125298 w 218714"/>
                    <a:gd name="connsiteY18" fmla="*/ 124009 h 212115"/>
                    <a:gd name="connsiteX19" fmla="*/ 127680 w 218714"/>
                    <a:gd name="connsiteY19" fmla="*/ 102578 h 212115"/>
                    <a:gd name="connsiteX20" fmla="*/ 156255 w 218714"/>
                    <a:gd name="connsiteY20" fmla="*/ 69240 h 212115"/>
                    <a:gd name="connsiteX21" fmla="*/ 163398 w 218714"/>
                    <a:gd name="connsiteY21" fmla="*/ 66859 h 212115"/>
                    <a:gd name="connsiteX22" fmla="*/ 165780 w 218714"/>
                    <a:gd name="connsiteY22" fmla="*/ 59715 h 212115"/>
                    <a:gd name="connsiteX23" fmla="*/ 180067 w 218714"/>
                    <a:gd name="connsiteY23" fmla="*/ 40665 h 212115"/>
                    <a:gd name="connsiteX24" fmla="*/ 184830 w 218714"/>
                    <a:gd name="connsiteY24" fmla="*/ 33521 h 212115"/>
                    <a:gd name="connsiteX25" fmla="*/ 199117 w 218714"/>
                    <a:gd name="connsiteY25" fmla="*/ 21615 h 212115"/>
                    <a:gd name="connsiteX26" fmla="*/ 211023 w 218714"/>
                    <a:gd name="connsiteY26" fmla="*/ 4946 h 212115"/>
                    <a:gd name="connsiteX27" fmla="*/ 218167 w 218714"/>
                    <a:gd name="connsiteY27" fmla="*/ 184 h 212115"/>
                    <a:gd name="connsiteX28" fmla="*/ 206261 w 218714"/>
                    <a:gd name="connsiteY28" fmla="*/ 4946 h 212115"/>
                    <a:gd name="connsiteX29" fmla="*/ 180067 w 218714"/>
                    <a:gd name="connsiteY29" fmla="*/ 9709 h 212115"/>
                    <a:gd name="connsiteX30" fmla="*/ 158636 w 218714"/>
                    <a:gd name="connsiteY30" fmla="*/ 14471 h 212115"/>
                    <a:gd name="connsiteX31" fmla="*/ 89580 w 218714"/>
                    <a:gd name="connsiteY31" fmla="*/ 16853 h 212115"/>
                    <a:gd name="connsiteX32" fmla="*/ 44336 w 218714"/>
                    <a:gd name="connsiteY32" fmla="*/ 21615 h 212115"/>
                    <a:gd name="connsiteX33" fmla="*/ 1473 w 218714"/>
                    <a:gd name="connsiteY33" fmla="*/ 26378 h 212115"/>
                    <a:gd name="connsiteX0" fmla="*/ 1473 w 224208"/>
                    <a:gd name="connsiteY0" fmla="*/ 33493 h 219230"/>
                    <a:gd name="connsiteX1" fmla="*/ 10998 w 224208"/>
                    <a:gd name="connsiteY1" fmla="*/ 45399 h 219230"/>
                    <a:gd name="connsiteX2" fmla="*/ 20523 w 224208"/>
                    <a:gd name="connsiteY2" fmla="*/ 54924 h 219230"/>
                    <a:gd name="connsiteX3" fmla="*/ 30048 w 224208"/>
                    <a:gd name="connsiteY3" fmla="*/ 71593 h 219230"/>
                    <a:gd name="connsiteX4" fmla="*/ 22905 w 224208"/>
                    <a:gd name="connsiteY4" fmla="*/ 85880 h 219230"/>
                    <a:gd name="connsiteX5" fmla="*/ 34811 w 224208"/>
                    <a:gd name="connsiteY5" fmla="*/ 107311 h 219230"/>
                    <a:gd name="connsiteX6" fmla="*/ 44336 w 224208"/>
                    <a:gd name="connsiteY6" fmla="*/ 150174 h 219230"/>
                    <a:gd name="connsiteX7" fmla="*/ 46717 w 224208"/>
                    <a:gd name="connsiteY7" fmla="*/ 159699 h 219230"/>
                    <a:gd name="connsiteX8" fmla="*/ 51480 w 224208"/>
                    <a:gd name="connsiteY8" fmla="*/ 219230 h 219230"/>
                    <a:gd name="connsiteX9" fmla="*/ 58623 w 224208"/>
                    <a:gd name="connsiteY9" fmla="*/ 214468 h 219230"/>
                    <a:gd name="connsiteX10" fmla="*/ 65767 w 224208"/>
                    <a:gd name="connsiteY10" fmla="*/ 207324 h 219230"/>
                    <a:gd name="connsiteX11" fmla="*/ 77673 w 224208"/>
                    <a:gd name="connsiteY11" fmla="*/ 204943 h 219230"/>
                    <a:gd name="connsiteX12" fmla="*/ 87198 w 224208"/>
                    <a:gd name="connsiteY12" fmla="*/ 202561 h 219230"/>
                    <a:gd name="connsiteX13" fmla="*/ 91961 w 224208"/>
                    <a:gd name="connsiteY13" fmla="*/ 183511 h 219230"/>
                    <a:gd name="connsiteX14" fmla="*/ 96723 w 224208"/>
                    <a:gd name="connsiteY14" fmla="*/ 173986 h 219230"/>
                    <a:gd name="connsiteX15" fmla="*/ 99105 w 224208"/>
                    <a:gd name="connsiteY15" fmla="*/ 166843 h 219230"/>
                    <a:gd name="connsiteX16" fmla="*/ 113392 w 224208"/>
                    <a:gd name="connsiteY16" fmla="*/ 157318 h 219230"/>
                    <a:gd name="connsiteX17" fmla="*/ 115773 w 224208"/>
                    <a:gd name="connsiteY17" fmla="*/ 150174 h 219230"/>
                    <a:gd name="connsiteX18" fmla="*/ 125298 w 224208"/>
                    <a:gd name="connsiteY18" fmla="*/ 131124 h 219230"/>
                    <a:gd name="connsiteX19" fmla="*/ 127680 w 224208"/>
                    <a:gd name="connsiteY19" fmla="*/ 109693 h 219230"/>
                    <a:gd name="connsiteX20" fmla="*/ 156255 w 224208"/>
                    <a:gd name="connsiteY20" fmla="*/ 76355 h 219230"/>
                    <a:gd name="connsiteX21" fmla="*/ 163398 w 224208"/>
                    <a:gd name="connsiteY21" fmla="*/ 73974 h 219230"/>
                    <a:gd name="connsiteX22" fmla="*/ 165780 w 224208"/>
                    <a:gd name="connsiteY22" fmla="*/ 66830 h 219230"/>
                    <a:gd name="connsiteX23" fmla="*/ 180067 w 224208"/>
                    <a:gd name="connsiteY23" fmla="*/ 47780 h 219230"/>
                    <a:gd name="connsiteX24" fmla="*/ 184830 w 224208"/>
                    <a:gd name="connsiteY24" fmla="*/ 40636 h 219230"/>
                    <a:gd name="connsiteX25" fmla="*/ 199117 w 224208"/>
                    <a:gd name="connsiteY25" fmla="*/ 28730 h 219230"/>
                    <a:gd name="connsiteX26" fmla="*/ 211023 w 224208"/>
                    <a:gd name="connsiteY26" fmla="*/ 12061 h 219230"/>
                    <a:gd name="connsiteX27" fmla="*/ 218167 w 224208"/>
                    <a:gd name="connsiteY27" fmla="*/ 7299 h 219230"/>
                    <a:gd name="connsiteX28" fmla="*/ 222930 w 224208"/>
                    <a:gd name="connsiteY28" fmla="*/ 155 h 219230"/>
                    <a:gd name="connsiteX29" fmla="*/ 180067 w 224208"/>
                    <a:gd name="connsiteY29" fmla="*/ 16824 h 219230"/>
                    <a:gd name="connsiteX30" fmla="*/ 158636 w 224208"/>
                    <a:gd name="connsiteY30" fmla="*/ 21586 h 219230"/>
                    <a:gd name="connsiteX31" fmla="*/ 89580 w 224208"/>
                    <a:gd name="connsiteY31" fmla="*/ 23968 h 219230"/>
                    <a:gd name="connsiteX32" fmla="*/ 44336 w 224208"/>
                    <a:gd name="connsiteY32" fmla="*/ 28730 h 219230"/>
                    <a:gd name="connsiteX33" fmla="*/ 1473 w 224208"/>
                    <a:gd name="connsiteY33" fmla="*/ 33493 h 219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224208" h="219230">
                      <a:moveTo>
                        <a:pt x="1473" y="33493"/>
                      </a:moveTo>
                      <a:cubicBezTo>
                        <a:pt x="-4083" y="36271"/>
                        <a:pt x="7621" y="41600"/>
                        <a:pt x="10998" y="45399"/>
                      </a:cubicBezTo>
                      <a:cubicBezTo>
                        <a:pt x="13981" y="48755"/>
                        <a:pt x="18342" y="50999"/>
                        <a:pt x="20523" y="54924"/>
                      </a:cubicBezTo>
                      <a:cubicBezTo>
                        <a:pt x="31775" y="75177"/>
                        <a:pt x="13663" y="60667"/>
                        <a:pt x="30048" y="71593"/>
                      </a:cubicBezTo>
                      <a:cubicBezTo>
                        <a:pt x="30842" y="73974"/>
                        <a:pt x="22111" y="79927"/>
                        <a:pt x="22905" y="85880"/>
                      </a:cubicBezTo>
                      <a:cubicBezTo>
                        <a:pt x="23699" y="91833"/>
                        <a:pt x="30025" y="100133"/>
                        <a:pt x="34811" y="107311"/>
                      </a:cubicBezTo>
                      <a:cubicBezTo>
                        <a:pt x="35605" y="125567"/>
                        <a:pt x="42352" y="141443"/>
                        <a:pt x="44336" y="150174"/>
                      </a:cubicBezTo>
                      <a:cubicBezTo>
                        <a:pt x="46320" y="158905"/>
                        <a:pt x="46445" y="156438"/>
                        <a:pt x="46717" y="159699"/>
                      </a:cubicBezTo>
                      <a:cubicBezTo>
                        <a:pt x="52251" y="226117"/>
                        <a:pt x="45228" y="187982"/>
                        <a:pt x="51480" y="219230"/>
                      </a:cubicBezTo>
                      <a:cubicBezTo>
                        <a:pt x="53861" y="217643"/>
                        <a:pt x="56425" y="216300"/>
                        <a:pt x="58623" y="214468"/>
                      </a:cubicBezTo>
                      <a:cubicBezTo>
                        <a:pt x="61210" y="212312"/>
                        <a:pt x="62755" y="208830"/>
                        <a:pt x="65767" y="207324"/>
                      </a:cubicBezTo>
                      <a:cubicBezTo>
                        <a:pt x="69387" y="205514"/>
                        <a:pt x="73722" y="205821"/>
                        <a:pt x="77673" y="204943"/>
                      </a:cubicBezTo>
                      <a:cubicBezTo>
                        <a:pt x="80868" y="204233"/>
                        <a:pt x="84023" y="203355"/>
                        <a:pt x="87198" y="202561"/>
                      </a:cubicBezTo>
                      <a:cubicBezTo>
                        <a:pt x="88595" y="195576"/>
                        <a:pt x="89216" y="189916"/>
                        <a:pt x="91961" y="183511"/>
                      </a:cubicBezTo>
                      <a:cubicBezTo>
                        <a:pt x="93359" y="180248"/>
                        <a:pt x="95325" y="177249"/>
                        <a:pt x="96723" y="173986"/>
                      </a:cubicBezTo>
                      <a:cubicBezTo>
                        <a:pt x="97712" y="171679"/>
                        <a:pt x="97330" y="168618"/>
                        <a:pt x="99105" y="166843"/>
                      </a:cubicBezTo>
                      <a:cubicBezTo>
                        <a:pt x="103152" y="162796"/>
                        <a:pt x="113392" y="157318"/>
                        <a:pt x="113392" y="157318"/>
                      </a:cubicBezTo>
                      <a:cubicBezTo>
                        <a:pt x="114186" y="154937"/>
                        <a:pt x="114650" y="152419"/>
                        <a:pt x="115773" y="150174"/>
                      </a:cubicBezTo>
                      <a:cubicBezTo>
                        <a:pt x="127020" y="127680"/>
                        <a:pt x="119929" y="147234"/>
                        <a:pt x="125298" y="131124"/>
                      </a:cubicBezTo>
                      <a:cubicBezTo>
                        <a:pt x="126092" y="123980"/>
                        <a:pt x="124730" y="116248"/>
                        <a:pt x="127680" y="109693"/>
                      </a:cubicBezTo>
                      <a:cubicBezTo>
                        <a:pt x="132745" y="98437"/>
                        <a:pt x="144092" y="83306"/>
                        <a:pt x="156255" y="76355"/>
                      </a:cubicBezTo>
                      <a:cubicBezTo>
                        <a:pt x="158434" y="75110"/>
                        <a:pt x="161017" y="74768"/>
                        <a:pt x="163398" y="73974"/>
                      </a:cubicBezTo>
                      <a:cubicBezTo>
                        <a:pt x="164192" y="71593"/>
                        <a:pt x="164657" y="69075"/>
                        <a:pt x="165780" y="66830"/>
                      </a:cubicBezTo>
                      <a:cubicBezTo>
                        <a:pt x="168474" y="61442"/>
                        <a:pt x="177433" y="51292"/>
                        <a:pt x="180067" y="47780"/>
                      </a:cubicBezTo>
                      <a:cubicBezTo>
                        <a:pt x="181784" y="45490"/>
                        <a:pt x="182806" y="42660"/>
                        <a:pt x="184830" y="40636"/>
                      </a:cubicBezTo>
                      <a:cubicBezTo>
                        <a:pt x="203563" y="21903"/>
                        <a:pt x="179607" y="52141"/>
                        <a:pt x="199117" y="28730"/>
                      </a:cubicBezTo>
                      <a:cubicBezTo>
                        <a:pt x="205872" y="20625"/>
                        <a:pt x="202454" y="20630"/>
                        <a:pt x="211023" y="12061"/>
                      </a:cubicBezTo>
                      <a:cubicBezTo>
                        <a:pt x="213047" y="10037"/>
                        <a:pt x="216183" y="9283"/>
                        <a:pt x="218167" y="7299"/>
                      </a:cubicBezTo>
                      <a:cubicBezTo>
                        <a:pt x="220152" y="5315"/>
                        <a:pt x="227024" y="-1073"/>
                        <a:pt x="222930" y="155"/>
                      </a:cubicBezTo>
                      <a:cubicBezTo>
                        <a:pt x="217809" y="1691"/>
                        <a:pt x="190783" y="13252"/>
                        <a:pt x="180067" y="16824"/>
                      </a:cubicBezTo>
                      <a:cubicBezTo>
                        <a:pt x="169351" y="20396"/>
                        <a:pt x="164528" y="21239"/>
                        <a:pt x="158636" y="21586"/>
                      </a:cubicBezTo>
                      <a:cubicBezTo>
                        <a:pt x="135643" y="22939"/>
                        <a:pt x="112599" y="23174"/>
                        <a:pt x="89580" y="23968"/>
                      </a:cubicBezTo>
                      <a:cubicBezTo>
                        <a:pt x="69913" y="30523"/>
                        <a:pt x="87225" y="25431"/>
                        <a:pt x="44336" y="28730"/>
                      </a:cubicBezTo>
                      <a:cubicBezTo>
                        <a:pt x="6193" y="31664"/>
                        <a:pt x="7029" y="30715"/>
                        <a:pt x="1473" y="33493"/>
                      </a:cubicBezTo>
                      <a:close/>
                    </a:path>
                  </a:pathLst>
                </a:cu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pic>
          <p:nvPicPr>
            <p:cNvPr id="5" name="Picture 4" descr="A coin with a picture of a eagle&#10;&#10;Description automatically generated">
              <a:extLst>
                <a:ext uri="{FF2B5EF4-FFF2-40B4-BE49-F238E27FC236}">
                  <a16:creationId xmlns:a16="http://schemas.microsoft.com/office/drawing/2014/main" id="{EECFF77F-42EF-AF86-DBDC-4CC3E49388D1}"/>
                </a:ext>
              </a:extLst>
            </p:cNvPr>
            <p:cNvPicPr>
              <a:picLocks noChangeAspect="1"/>
            </p:cNvPicPr>
            <p:nvPr/>
          </p:nvPicPr>
          <p:blipFill>
            <a:blip r:embed="rId15" cstate="screen">
              <a:extLst>
                <a:ext uri="{28A0092B-C50C-407E-A947-70E740481C1C}">
                  <a14:useLocalDpi xmlns:a14="http://schemas.microsoft.com/office/drawing/2010/main"/>
                </a:ext>
              </a:extLst>
            </a:blip>
            <a:srcRect/>
            <a:stretch/>
          </p:blipFill>
          <p:spPr>
            <a:xfrm rot="5400000">
              <a:off x="745541" y="2137808"/>
              <a:ext cx="2013362" cy="2054567"/>
            </a:xfrm>
            <a:prstGeom prst="ellipse">
              <a:avLst/>
            </a:prstGeom>
          </p:spPr>
        </p:pic>
      </p:grpSp>
      <p:pic>
        <p:nvPicPr>
          <p:cNvPr id="7" name="Picture 6" descr="A black and white advertisement for a liberty button&#10;&#10;Description automatically generated">
            <a:extLst>
              <a:ext uri="{FF2B5EF4-FFF2-40B4-BE49-F238E27FC236}">
                <a16:creationId xmlns:a16="http://schemas.microsoft.com/office/drawing/2014/main" id="{821A413B-05C6-1C85-8D46-9FC177E3AFA2}"/>
              </a:ext>
            </a:extLst>
          </p:cNvPr>
          <p:cNvPicPr>
            <a:picLocks noChangeAspect="1"/>
          </p:cNvPicPr>
          <p:nvPr/>
        </p:nvPicPr>
        <p:blipFill>
          <a:blip r:embed="rId16">
            <a:extLst>
              <a:ext uri="{28A0092B-C50C-407E-A947-70E740481C1C}">
                <a14:useLocalDpi xmlns:a14="http://schemas.microsoft.com/office/drawing/2010/main"/>
              </a:ext>
            </a:extLst>
          </a:blip>
          <a:stretch>
            <a:fillRect/>
          </a:stretch>
        </p:blipFill>
        <p:spPr>
          <a:xfrm>
            <a:off x="4879661" y="833437"/>
            <a:ext cx="2895600" cy="5191125"/>
          </a:xfrm>
          <a:prstGeom prst="rect">
            <a:avLst/>
          </a:prstGeom>
        </p:spPr>
      </p:pic>
      <p:sp>
        <p:nvSpPr>
          <p:cNvPr id="4" name="Footer Placeholder 3">
            <a:extLst>
              <a:ext uri="{FF2B5EF4-FFF2-40B4-BE49-F238E27FC236}">
                <a16:creationId xmlns:a16="http://schemas.microsoft.com/office/drawing/2014/main" id="{16DA15B2-03EF-1690-82A3-277574811E9B}"/>
              </a:ext>
            </a:extLst>
          </p:cNvPr>
          <p:cNvSpPr>
            <a:spLocks noGrp="1"/>
          </p:cNvSpPr>
          <p:nvPr>
            <p:ph type="ftr" sz="quarter" idx="11"/>
          </p:nvPr>
        </p:nvSpPr>
        <p:spPr/>
        <p:txBody>
          <a:bodyPr/>
          <a:lstStyle/>
          <a:p>
            <a:r>
              <a:rPr lang="en-US"/>
              <a:t>© National Button Society, 2024</a:t>
            </a:r>
          </a:p>
        </p:txBody>
      </p:sp>
    </p:spTree>
    <p:extLst>
      <p:ext uri="{BB962C8B-B14F-4D97-AF65-F5344CB8AC3E}">
        <p14:creationId xmlns:p14="http://schemas.microsoft.com/office/powerpoint/2010/main" val="25945337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030"/>
                                        </p:tgtEl>
                                        <p:attrNameLst>
                                          <p:attrName>style.visibility</p:attrName>
                                        </p:attrNameLst>
                                      </p:cBhvr>
                                      <p:to>
                                        <p:strVal val="visible"/>
                                      </p:to>
                                    </p:set>
                                    <p:anim calcmode="lin" valueType="num">
                                      <p:cBhvr additive="base">
                                        <p:cTn id="7" dur="500" fill="hold"/>
                                        <p:tgtEl>
                                          <p:spTgt spid="1030"/>
                                        </p:tgtEl>
                                        <p:attrNameLst>
                                          <p:attrName>ppt_x</p:attrName>
                                        </p:attrNameLst>
                                      </p:cBhvr>
                                      <p:tavLst>
                                        <p:tav tm="0">
                                          <p:val>
                                            <p:strVal val="#ppt_x"/>
                                          </p:val>
                                        </p:tav>
                                        <p:tav tm="100000">
                                          <p:val>
                                            <p:strVal val="#ppt_x"/>
                                          </p:val>
                                        </p:tav>
                                      </p:tavLst>
                                    </p:anim>
                                    <p:anim calcmode="lin" valueType="num">
                                      <p:cBhvr additive="base">
                                        <p:cTn id="8" dur="500" fill="hold"/>
                                        <p:tgtEl>
                                          <p:spTgt spid="1030"/>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ppt_x"/>
                                          </p:val>
                                        </p:tav>
                                        <p:tav tm="100000">
                                          <p:val>
                                            <p:strVal val="#ppt_x"/>
                                          </p:val>
                                        </p:tav>
                                      </p:tavLst>
                                    </p:anim>
                                    <p:anim calcmode="lin" valueType="num">
                                      <p:cBhvr additive="base">
                                        <p:cTn id="12" dur="500" fill="hold"/>
                                        <p:tgtEl>
                                          <p:spTgt spid="6"/>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10"/>
                                        </p:tgtEl>
                                        <p:attrNameLst>
                                          <p:attrName>style.visibility</p:attrName>
                                        </p:attrNameLst>
                                      </p:cBhvr>
                                      <p:to>
                                        <p:strVal val="visible"/>
                                      </p:to>
                                    </p:set>
                                    <p:anim calcmode="lin" valueType="num">
                                      <p:cBhvr additive="base">
                                        <p:cTn id="15" dur="500" fill="hold"/>
                                        <p:tgtEl>
                                          <p:spTgt spid="10"/>
                                        </p:tgtEl>
                                        <p:attrNameLst>
                                          <p:attrName>ppt_x</p:attrName>
                                        </p:attrNameLst>
                                      </p:cBhvr>
                                      <p:tavLst>
                                        <p:tav tm="0">
                                          <p:val>
                                            <p:strVal val="#ppt_x"/>
                                          </p:val>
                                        </p:tav>
                                        <p:tav tm="100000">
                                          <p:val>
                                            <p:strVal val="#ppt_x"/>
                                          </p:val>
                                        </p:tav>
                                      </p:tavLst>
                                    </p:anim>
                                    <p:anim calcmode="lin" valueType="num">
                                      <p:cBhvr additive="base">
                                        <p:cTn id="16" dur="500" fill="hold"/>
                                        <p:tgtEl>
                                          <p:spTgt spid="10"/>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14"/>
                                        </p:tgtEl>
                                        <p:attrNameLst>
                                          <p:attrName>style.visibility</p:attrName>
                                        </p:attrNameLst>
                                      </p:cBhvr>
                                      <p:to>
                                        <p:strVal val="visible"/>
                                      </p:to>
                                    </p:set>
                                    <p:anim calcmode="lin" valueType="num">
                                      <p:cBhvr additive="base">
                                        <p:cTn id="19" dur="500" fill="hold"/>
                                        <p:tgtEl>
                                          <p:spTgt spid="14"/>
                                        </p:tgtEl>
                                        <p:attrNameLst>
                                          <p:attrName>ppt_x</p:attrName>
                                        </p:attrNameLst>
                                      </p:cBhvr>
                                      <p:tavLst>
                                        <p:tav tm="0">
                                          <p:val>
                                            <p:strVal val="#ppt_x"/>
                                          </p:val>
                                        </p:tav>
                                        <p:tav tm="100000">
                                          <p:val>
                                            <p:strVal val="#ppt_x"/>
                                          </p:val>
                                        </p:tav>
                                      </p:tavLst>
                                    </p:anim>
                                    <p:anim calcmode="lin" valueType="num">
                                      <p:cBhvr additive="base">
                                        <p:cTn id="20" dur="500" fill="hold"/>
                                        <p:tgtEl>
                                          <p:spTgt spid="14"/>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20"/>
                                        </p:tgtEl>
                                        <p:attrNameLst>
                                          <p:attrName>style.visibility</p:attrName>
                                        </p:attrNameLst>
                                      </p:cBhvr>
                                      <p:to>
                                        <p:strVal val="visible"/>
                                      </p:to>
                                    </p:set>
                                    <p:anim calcmode="lin" valueType="num">
                                      <p:cBhvr additive="base">
                                        <p:cTn id="23" dur="500" fill="hold"/>
                                        <p:tgtEl>
                                          <p:spTgt spid="20"/>
                                        </p:tgtEl>
                                        <p:attrNameLst>
                                          <p:attrName>ppt_x</p:attrName>
                                        </p:attrNameLst>
                                      </p:cBhvr>
                                      <p:tavLst>
                                        <p:tav tm="0">
                                          <p:val>
                                            <p:strVal val="#ppt_x"/>
                                          </p:val>
                                        </p:tav>
                                        <p:tav tm="100000">
                                          <p:val>
                                            <p:strVal val="#ppt_x"/>
                                          </p:val>
                                        </p:tav>
                                      </p:tavLst>
                                    </p:anim>
                                    <p:anim calcmode="lin" valueType="num">
                                      <p:cBhvr additive="base">
                                        <p:cTn id="24"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nodeType="clickEffect">
                                  <p:stCondLst>
                                    <p:cond delay="0"/>
                                  </p:stCondLst>
                                  <p:childTnLst>
                                    <p:set>
                                      <p:cBhvr>
                                        <p:cTn id="28" dur="1" fill="hold">
                                          <p:stCondLst>
                                            <p:cond delay="0"/>
                                          </p:stCondLst>
                                        </p:cTn>
                                        <p:tgtEl>
                                          <p:spTgt spid="29"/>
                                        </p:tgtEl>
                                        <p:attrNameLst>
                                          <p:attrName>style.visibility</p:attrName>
                                        </p:attrNameLst>
                                      </p:cBhvr>
                                      <p:to>
                                        <p:strVal val="visible"/>
                                      </p:to>
                                    </p:set>
                                    <p:anim calcmode="lin" valueType="num">
                                      <p:cBhvr additive="base">
                                        <p:cTn id="29" dur="500" fill="hold"/>
                                        <p:tgtEl>
                                          <p:spTgt spid="29"/>
                                        </p:tgtEl>
                                        <p:attrNameLst>
                                          <p:attrName>ppt_x</p:attrName>
                                        </p:attrNameLst>
                                      </p:cBhvr>
                                      <p:tavLst>
                                        <p:tav tm="0">
                                          <p:val>
                                            <p:strVal val="#ppt_x"/>
                                          </p:val>
                                        </p:tav>
                                        <p:tav tm="100000">
                                          <p:val>
                                            <p:strVal val="#ppt_x"/>
                                          </p:val>
                                        </p:tav>
                                      </p:tavLst>
                                    </p:anim>
                                    <p:anim calcmode="lin" valueType="num">
                                      <p:cBhvr additive="base">
                                        <p:cTn id="30" dur="500" fill="hold"/>
                                        <p:tgtEl>
                                          <p:spTgt spid="29"/>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nodeType="clickEffect">
                                  <p:stCondLst>
                                    <p:cond delay="0"/>
                                  </p:stCondLst>
                                  <p:childTnLst>
                                    <p:set>
                                      <p:cBhvr>
                                        <p:cTn id="34" dur="1" fill="hold">
                                          <p:stCondLst>
                                            <p:cond delay="0"/>
                                          </p:stCondLst>
                                        </p:cTn>
                                        <p:tgtEl>
                                          <p:spTgt spid="7"/>
                                        </p:tgtEl>
                                        <p:attrNameLst>
                                          <p:attrName>style.visibility</p:attrName>
                                        </p:attrNameLst>
                                      </p:cBhvr>
                                      <p:to>
                                        <p:strVal val="visible"/>
                                      </p:to>
                                    </p:set>
                                    <p:anim calcmode="lin" valueType="num">
                                      <p:cBhvr additive="base">
                                        <p:cTn id="35" dur="500" fill="hold"/>
                                        <p:tgtEl>
                                          <p:spTgt spid="7"/>
                                        </p:tgtEl>
                                        <p:attrNameLst>
                                          <p:attrName>ppt_x</p:attrName>
                                        </p:attrNameLst>
                                      </p:cBhvr>
                                      <p:tavLst>
                                        <p:tav tm="0">
                                          <p:val>
                                            <p:strVal val="#ppt_x"/>
                                          </p:val>
                                        </p:tav>
                                        <p:tav tm="100000">
                                          <p:val>
                                            <p:strVal val="#ppt_x"/>
                                          </p:val>
                                        </p:tav>
                                      </p:tavLst>
                                    </p:anim>
                                    <p:anim calcmode="lin" valueType="num">
                                      <p:cBhvr additive="base">
                                        <p:cTn id="36"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7FE19C4F-6600-A30E-2F3E-E6A050B15CB8}"/>
              </a:ext>
            </a:extLst>
          </p:cNvPr>
          <p:cNvSpPr/>
          <p:nvPr/>
        </p:nvSpPr>
        <p:spPr>
          <a:xfrm>
            <a:off x="0" y="0"/>
            <a:ext cx="12192000" cy="6858000"/>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EC03412-6C01-D4AC-1CAC-FC878394563E}"/>
              </a:ext>
            </a:extLst>
          </p:cNvPr>
          <p:cNvSpPr>
            <a:spLocks noGrp="1"/>
          </p:cNvSpPr>
          <p:nvPr>
            <p:ph type="title"/>
          </p:nvPr>
        </p:nvSpPr>
        <p:spPr/>
        <p:txBody>
          <a:bodyPr/>
          <a:lstStyle/>
          <a:p>
            <a:r>
              <a:rPr lang="en-US" dirty="0">
                <a:solidFill>
                  <a:srgbClr val="FFC000"/>
                </a:solidFill>
              </a:rPr>
              <a:t>Political history</a:t>
            </a:r>
          </a:p>
        </p:txBody>
      </p:sp>
      <p:pic>
        <p:nvPicPr>
          <p:cNvPr id="7" name="Picture 6" descr="A round button with a drawing of a person carrying a shovel&#10;&#10;Description automatically generated">
            <a:extLst>
              <a:ext uri="{FF2B5EF4-FFF2-40B4-BE49-F238E27FC236}">
                <a16:creationId xmlns:a16="http://schemas.microsoft.com/office/drawing/2014/main" id="{8D15F445-476E-9ECC-49CB-D0C11F61E874}"/>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6694070" y="336485"/>
            <a:ext cx="2122246" cy="2091264"/>
          </a:xfrm>
          <a:prstGeom prst="ellipse">
            <a:avLst/>
          </a:prstGeom>
        </p:spPr>
      </p:pic>
      <p:sp>
        <p:nvSpPr>
          <p:cNvPr id="8" name="TextBox 7">
            <a:extLst>
              <a:ext uri="{FF2B5EF4-FFF2-40B4-BE49-F238E27FC236}">
                <a16:creationId xmlns:a16="http://schemas.microsoft.com/office/drawing/2014/main" id="{C99DD1A9-ED83-BB41-995C-756E9C03085A}"/>
              </a:ext>
            </a:extLst>
          </p:cNvPr>
          <p:cNvSpPr txBox="1"/>
          <p:nvPr/>
        </p:nvSpPr>
        <p:spPr>
          <a:xfrm>
            <a:off x="8816316" y="3811982"/>
            <a:ext cx="3227832" cy="830997"/>
          </a:xfrm>
          <a:prstGeom prst="rect">
            <a:avLst/>
          </a:prstGeom>
          <a:noFill/>
        </p:spPr>
        <p:txBody>
          <a:bodyPr wrap="square" rtlCol="0">
            <a:spAutoFit/>
          </a:bodyPr>
          <a:lstStyle/>
          <a:p>
            <a:r>
              <a:rPr lang="en-US" sz="2400" dirty="0">
                <a:solidFill>
                  <a:schemeClr val="bg1">
                    <a:lumMod val="75000"/>
                  </a:schemeClr>
                </a:solidFill>
              </a:rPr>
              <a:t>French revolution</a:t>
            </a:r>
          </a:p>
          <a:p>
            <a:r>
              <a:rPr lang="en-US" sz="2400" dirty="0">
                <a:solidFill>
                  <a:schemeClr val="bg1">
                    <a:lumMod val="75000"/>
                  </a:schemeClr>
                </a:solidFill>
              </a:rPr>
              <a:t>1789-1799</a:t>
            </a:r>
          </a:p>
        </p:txBody>
      </p:sp>
      <p:pic>
        <p:nvPicPr>
          <p:cNvPr id="11" name="Picture 10" descr="A round button with a picture of a flag and a shield&#10;&#10;Description automatically generated">
            <a:extLst>
              <a:ext uri="{FF2B5EF4-FFF2-40B4-BE49-F238E27FC236}">
                <a16:creationId xmlns:a16="http://schemas.microsoft.com/office/drawing/2014/main" id="{9299E651-D118-18D0-BC43-7DD3051F02D6}"/>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3406827" y="1799843"/>
            <a:ext cx="1771802" cy="1772778"/>
          </a:xfrm>
          <a:prstGeom prst="ellipse">
            <a:avLst/>
          </a:prstGeom>
        </p:spPr>
      </p:pic>
      <p:pic>
        <p:nvPicPr>
          <p:cNvPr id="13" name="Picture 12" descr="A circular frame with a drawing of a castle&#10;&#10;Description automatically generated">
            <a:extLst>
              <a:ext uri="{FF2B5EF4-FFF2-40B4-BE49-F238E27FC236}">
                <a16:creationId xmlns:a16="http://schemas.microsoft.com/office/drawing/2014/main" id="{59553F50-B852-F954-7C32-488AA104087E}"/>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5093585" y="2499262"/>
            <a:ext cx="3411223" cy="3548771"/>
          </a:xfrm>
          <a:prstGeom prst="ellipse">
            <a:avLst/>
          </a:prstGeom>
        </p:spPr>
      </p:pic>
      <p:pic>
        <p:nvPicPr>
          <p:cNvPr id="15" name="Picture 14" descr="A button with a castle and a flag&#10;&#10;Description automatically generated">
            <a:extLst>
              <a:ext uri="{FF2B5EF4-FFF2-40B4-BE49-F238E27FC236}">
                <a16:creationId xmlns:a16="http://schemas.microsoft.com/office/drawing/2014/main" id="{59020E6A-D51F-FEA1-A172-512C6BB2498E}"/>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1406393" y="3192191"/>
            <a:ext cx="2570803" cy="2462181"/>
          </a:xfrm>
          <a:prstGeom prst="ellipse">
            <a:avLst/>
          </a:prstGeom>
        </p:spPr>
      </p:pic>
      <p:pic>
        <p:nvPicPr>
          <p:cNvPr id="5" name="Picture 4" descr="A close-up of a coin&#10;&#10;Description automatically generated">
            <a:extLst>
              <a:ext uri="{FF2B5EF4-FFF2-40B4-BE49-F238E27FC236}">
                <a16:creationId xmlns:a16="http://schemas.microsoft.com/office/drawing/2014/main" id="{05DCCDF4-280B-F3CC-BF84-02DD350CF72D}"/>
              </a:ext>
            </a:extLst>
          </p:cNvPr>
          <p:cNvPicPr>
            <a:picLocks noChangeAspect="1"/>
          </p:cNvPicPr>
          <p:nvPr/>
        </p:nvPicPr>
        <p:blipFill>
          <a:blip r:embed="rId7" cstate="screen">
            <a:extLst>
              <a:ext uri="{28A0092B-C50C-407E-A947-70E740481C1C}">
                <a14:useLocalDpi xmlns:a14="http://schemas.microsoft.com/office/drawing/2010/main"/>
              </a:ext>
            </a:extLst>
          </a:blip>
          <a:srcRect/>
          <a:stretch/>
        </p:blipFill>
        <p:spPr>
          <a:xfrm rot="10800000">
            <a:off x="8583475" y="1690687"/>
            <a:ext cx="1909033" cy="1912311"/>
          </a:xfrm>
          <a:prstGeom prst="ellipse">
            <a:avLst/>
          </a:prstGeom>
        </p:spPr>
      </p:pic>
      <p:sp>
        <p:nvSpPr>
          <p:cNvPr id="4" name="Footer Placeholder 3">
            <a:extLst>
              <a:ext uri="{FF2B5EF4-FFF2-40B4-BE49-F238E27FC236}">
                <a16:creationId xmlns:a16="http://schemas.microsoft.com/office/drawing/2014/main" id="{0624A76C-A59C-96D6-BDBF-B37A282736E9}"/>
              </a:ext>
            </a:extLst>
          </p:cNvPr>
          <p:cNvSpPr>
            <a:spLocks noGrp="1"/>
          </p:cNvSpPr>
          <p:nvPr>
            <p:ph type="ftr" sz="quarter" idx="11"/>
          </p:nvPr>
        </p:nvSpPr>
        <p:spPr/>
        <p:txBody>
          <a:bodyPr/>
          <a:lstStyle/>
          <a:p>
            <a:r>
              <a:rPr lang="en-US"/>
              <a:t>© National Button Society, 2024</a:t>
            </a:r>
          </a:p>
        </p:txBody>
      </p:sp>
    </p:spTree>
    <p:extLst>
      <p:ext uri="{BB962C8B-B14F-4D97-AF65-F5344CB8AC3E}">
        <p14:creationId xmlns:p14="http://schemas.microsoft.com/office/powerpoint/2010/main" val="370208543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94334078-AE4E-7E11-3FCF-7A9E4AC9DA0A}"/>
              </a:ext>
            </a:extLst>
          </p:cNvPr>
          <p:cNvSpPr/>
          <p:nvPr/>
        </p:nvSpPr>
        <p:spPr>
          <a:xfrm>
            <a:off x="0" y="0"/>
            <a:ext cx="12192000" cy="6869907"/>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A close up of a gold embroidered vest&#10;&#10;Description automatically generated">
            <a:extLst>
              <a:ext uri="{FF2B5EF4-FFF2-40B4-BE49-F238E27FC236}">
                <a16:creationId xmlns:a16="http://schemas.microsoft.com/office/drawing/2014/main" id="{1C0013FF-3E23-7264-886E-FD946D90E055}"/>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3666226" y="11546"/>
            <a:ext cx="8525774" cy="6846454"/>
          </a:xfrm>
          <a:prstGeom prst="rect">
            <a:avLst/>
          </a:prstGeom>
        </p:spPr>
      </p:pic>
      <p:sp>
        <p:nvSpPr>
          <p:cNvPr id="2" name="Title 1">
            <a:extLst>
              <a:ext uri="{FF2B5EF4-FFF2-40B4-BE49-F238E27FC236}">
                <a16:creationId xmlns:a16="http://schemas.microsoft.com/office/drawing/2014/main" id="{BBE946A2-8C93-C97A-BB25-F31234785233}"/>
              </a:ext>
            </a:extLst>
          </p:cNvPr>
          <p:cNvSpPr>
            <a:spLocks noGrp="1"/>
          </p:cNvSpPr>
          <p:nvPr>
            <p:ph type="title"/>
          </p:nvPr>
        </p:nvSpPr>
        <p:spPr>
          <a:xfrm>
            <a:off x="838200" y="365125"/>
            <a:ext cx="2532321" cy="2596928"/>
          </a:xfrm>
        </p:spPr>
        <p:txBody>
          <a:bodyPr>
            <a:normAutofit/>
          </a:bodyPr>
          <a:lstStyle/>
          <a:p>
            <a:r>
              <a:rPr lang="en-US" dirty="0">
                <a:solidFill>
                  <a:srgbClr val="FFC000"/>
                </a:solidFill>
              </a:rPr>
              <a:t>Fashion design history </a:t>
            </a:r>
          </a:p>
        </p:txBody>
      </p:sp>
      <p:sp>
        <p:nvSpPr>
          <p:cNvPr id="14" name="TextBox 13">
            <a:extLst>
              <a:ext uri="{FF2B5EF4-FFF2-40B4-BE49-F238E27FC236}">
                <a16:creationId xmlns:a16="http://schemas.microsoft.com/office/drawing/2014/main" id="{502F51F2-F599-8611-6ED6-65710A0AE0D9}"/>
              </a:ext>
            </a:extLst>
          </p:cNvPr>
          <p:cNvSpPr txBox="1"/>
          <p:nvPr/>
        </p:nvSpPr>
        <p:spPr>
          <a:xfrm>
            <a:off x="722505" y="4454315"/>
            <a:ext cx="2814326" cy="1015663"/>
          </a:xfrm>
          <a:prstGeom prst="rect">
            <a:avLst/>
          </a:prstGeom>
          <a:noFill/>
        </p:spPr>
        <p:txBody>
          <a:bodyPr wrap="square" rtlCol="0">
            <a:spAutoFit/>
          </a:bodyPr>
          <a:lstStyle/>
          <a:p>
            <a:pPr algn="r"/>
            <a:r>
              <a:rPr lang="en-US" sz="2000" dirty="0">
                <a:solidFill>
                  <a:schemeClr val="bg1">
                    <a:lumMod val="75000"/>
                  </a:schemeClr>
                </a:solidFill>
              </a:rPr>
              <a:t>Women’s stomacher, 1760-1780, Italy, </a:t>
            </a:r>
            <a:br>
              <a:rPr lang="en-US" sz="2000" dirty="0">
                <a:solidFill>
                  <a:schemeClr val="bg1">
                    <a:lumMod val="75000"/>
                  </a:schemeClr>
                </a:solidFill>
              </a:rPr>
            </a:br>
            <a:r>
              <a:rPr lang="en-US" sz="2000" dirty="0">
                <a:solidFill>
                  <a:schemeClr val="bg1">
                    <a:lumMod val="75000"/>
                  </a:schemeClr>
                </a:solidFill>
              </a:rPr>
              <a:t>V&amp;A Museum</a:t>
            </a:r>
          </a:p>
        </p:txBody>
      </p:sp>
      <p:sp>
        <p:nvSpPr>
          <p:cNvPr id="4" name="Footer Placeholder 3">
            <a:extLst>
              <a:ext uri="{FF2B5EF4-FFF2-40B4-BE49-F238E27FC236}">
                <a16:creationId xmlns:a16="http://schemas.microsoft.com/office/drawing/2014/main" id="{29578566-4703-EF2D-C8A4-32035884FD10}"/>
              </a:ext>
            </a:extLst>
          </p:cNvPr>
          <p:cNvSpPr>
            <a:spLocks noGrp="1"/>
          </p:cNvSpPr>
          <p:nvPr>
            <p:ph type="ftr" sz="quarter" idx="11"/>
          </p:nvPr>
        </p:nvSpPr>
        <p:spPr/>
        <p:txBody>
          <a:bodyPr/>
          <a:lstStyle/>
          <a:p>
            <a:r>
              <a:rPr lang="en-US"/>
              <a:t>© National Button Society, 2024</a:t>
            </a:r>
          </a:p>
        </p:txBody>
      </p:sp>
    </p:spTree>
    <p:extLst>
      <p:ext uri="{BB962C8B-B14F-4D97-AF65-F5344CB8AC3E}">
        <p14:creationId xmlns:p14="http://schemas.microsoft.com/office/powerpoint/2010/main" val="351548580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94334078-AE4E-7E11-3FCF-7A9E4AC9DA0A}"/>
              </a:ext>
            </a:extLst>
          </p:cNvPr>
          <p:cNvSpPr/>
          <p:nvPr/>
        </p:nvSpPr>
        <p:spPr>
          <a:xfrm>
            <a:off x="0" y="0"/>
            <a:ext cx="12192000" cy="6869907"/>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descr="A close up of a jacket&#10;&#10;Description automatically generated">
            <a:extLst>
              <a:ext uri="{FF2B5EF4-FFF2-40B4-BE49-F238E27FC236}">
                <a16:creationId xmlns:a16="http://schemas.microsoft.com/office/drawing/2014/main" id="{FADAA636-88BA-C9F6-CCA1-E262D64E7016}"/>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3615969" y="11907"/>
            <a:ext cx="8576031" cy="6858000"/>
          </a:xfrm>
          <a:prstGeom prst="rect">
            <a:avLst/>
          </a:prstGeom>
        </p:spPr>
      </p:pic>
      <p:sp>
        <p:nvSpPr>
          <p:cNvPr id="2" name="Title 1">
            <a:extLst>
              <a:ext uri="{FF2B5EF4-FFF2-40B4-BE49-F238E27FC236}">
                <a16:creationId xmlns:a16="http://schemas.microsoft.com/office/drawing/2014/main" id="{BBE946A2-8C93-C97A-BB25-F31234785233}"/>
              </a:ext>
            </a:extLst>
          </p:cNvPr>
          <p:cNvSpPr>
            <a:spLocks noGrp="1"/>
          </p:cNvSpPr>
          <p:nvPr>
            <p:ph type="title"/>
          </p:nvPr>
        </p:nvSpPr>
        <p:spPr>
          <a:xfrm>
            <a:off x="838200" y="365125"/>
            <a:ext cx="4552507" cy="1814549"/>
          </a:xfrm>
        </p:spPr>
        <p:txBody>
          <a:bodyPr/>
          <a:lstStyle/>
          <a:p>
            <a:r>
              <a:rPr lang="en-US" dirty="0">
                <a:solidFill>
                  <a:srgbClr val="FFC000"/>
                </a:solidFill>
              </a:rPr>
              <a:t>Fashion design history </a:t>
            </a:r>
          </a:p>
        </p:txBody>
      </p:sp>
      <p:sp>
        <p:nvSpPr>
          <p:cNvPr id="14" name="TextBox 13">
            <a:extLst>
              <a:ext uri="{FF2B5EF4-FFF2-40B4-BE49-F238E27FC236}">
                <a16:creationId xmlns:a16="http://schemas.microsoft.com/office/drawing/2014/main" id="{502F51F2-F599-8611-6ED6-65710A0AE0D9}"/>
              </a:ext>
            </a:extLst>
          </p:cNvPr>
          <p:cNvSpPr txBox="1"/>
          <p:nvPr/>
        </p:nvSpPr>
        <p:spPr>
          <a:xfrm>
            <a:off x="1591932" y="2179674"/>
            <a:ext cx="3045041" cy="1015663"/>
          </a:xfrm>
          <a:prstGeom prst="rect">
            <a:avLst/>
          </a:prstGeom>
          <a:noFill/>
        </p:spPr>
        <p:txBody>
          <a:bodyPr wrap="square" rtlCol="0">
            <a:spAutoFit/>
          </a:bodyPr>
          <a:lstStyle/>
          <a:p>
            <a:r>
              <a:rPr lang="en-US" sz="2000" dirty="0">
                <a:solidFill>
                  <a:schemeClr val="bg1">
                    <a:lumMod val="75000"/>
                  </a:schemeClr>
                </a:solidFill>
              </a:rPr>
              <a:t>Men’s court coat and waistcoat, 1800, England, V&amp;A Museum</a:t>
            </a:r>
          </a:p>
        </p:txBody>
      </p:sp>
      <p:sp>
        <p:nvSpPr>
          <p:cNvPr id="4" name="Footer Placeholder 3">
            <a:extLst>
              <a:ext uri="{FF2B5EF4-FFF2-40B4-BE49-F238E27FC236}">
                <a16:creationId xmlns:a16="http://schemas.microsoft.com/office/drawing/2014/main" id="{88408D79-D577-9BE3-0BCF-C5FBF0703187}"/>
              </a:ext>
            </a:extLst>
          </p:cNvPr>
          <p:cNvSpPr>
            <a:spLocks noGrp="1"/>
          </p:cNvSpPr>
          <p:nvPr>
            <p:ph type="ftr" sz="quarter" idx="11"/>
          </p:nvPr>
        </p:nvSpPr>
        <p:spPr/>
        <p:txBody>
          <a:bodyPr/>
          <a:lstStyle/>
          <a:p>
            <a:r>
              <a:rPr lang="en-US"/>
              <a:t>© National Button Society, 2024</a:t>
            </a:r>
          </a:p>
        </p:txBody>
      </p:sp>
    </p:spTree>
    <p:extLst>
      <p:ext uri="{BB962C8B-B14F-4D97-AF65-F5344CB8AC3E}">
        <p14:creationId xmlns:p14="http://schemas.microsoft.com/office/powerpoint/2010/main" val="127014795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94334078-AE4E-7E11-3FCF-7A9E4AC9DA0A}"/>
              </a:ext>
            </a:extLst>
          </p:cNvPr>
          <p:cNvSpPr/>
          <p:nvPr/>
        </p:nvSpPr>
        <p:spPr>
          <a:xfrm>
            <a:off x="0" y="0"/>
            <a:ext cx="12192000" cy="6869907"/>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BE946A2-8C93-C97A-BB25-F31234785233}"/>
              </a:ext>
            </a:extLst>
          </p:cNvPr>
          <p:cNvSpPr>
            <a:spLocks noGrp="1"/>
          </p:cNvSpPr>
          <p:nvPr>
            <p:ph type="title"/>
          </p:nvPr>
        </p:nvSpPr>
        <p:spPr/>
        <p:txBody>
          <a:bodyPr/>
          <a:lstStyle/>
          <a:p>
            <a:r>
              <a:rPr lang="en-US" dirty="0">
                <a:solidFill>
                  <a:srgbClr val="FFC000"/>
                </a:solidFill>
              </a:rPr>
              <a:t>Fashion design history </a:t>
            </a:r>
          </a:p>
        </p:txBody>
      </p:sp>
      <p:sp>
        <p:nvSpPr>
          <p:cNvPr id="14" name="TextBox 13">
            <a:extLst>
              <a:ext uri="{FF2B5EF4-FFF2-40B4-BE49-F238E27FC236}">
                <a16:creationId xmlns:a16="http://schemas.microsoft.com/office/drawing/2014/main" id="{502F51F2-F599-8611-6ED6-65710A0AE0D9}"/>
              </a:ext>
            </a:extLst>
          </p:cNvPr>
          <p:cNvSpPr txBox="1"/>
          <p:nvPr/>
        </p:nvSpPr>
        <p:spPr>
          <a:xfrm>
            <a:off x="3104707" y="5128509"/>
            <a:ext cx="3407087" cy="707886"/>
          </a:xfrm>
          <a:prstGeom prst="rect">
            <a:avLst/>
          </a:prstGeom>
          <a:noFill/>
        </p:spPr>
        <p:txBody>
          <a:bodyPr wrap="square" rtlCol="0">
            <a:spAutoFit/>
          </a:bodyPr>
          <a:lstStyle/>
          <a:p>
            <a:pPr algn="r"/>
            <a:r>
              <a:rPr lang="en-US" sz="2000" dirty="0">
                <a:solidFill>
                  <a:schemeClr val="bg1">
                    <a:lumMod val="75000"/>
                  </a:schemeClr>
                </a:solidFill>
              </a:rPr>
              <a:t>Women’s riding coat, </a:t>
            </a:r>
            <a:br>
              <a:rPr lang="en-US" sz="2000" dirty="0">
                <a:solidFill>
                  <a:schemeClr val="bg1">
                    <a:lumMod val="75000"/>
                  </a:schemeClr>
                </a:solidFill>
              </a:rPr>
            </a:br>
            <a:r>
              <a:rPr lang="en-US" sz="2000" dirty="0">
                <a:solidFill>
                  <a:schemeClr val="bg1">
                    <a:lumMod val="75000"/>
                  </a:schemeClr>
                </a:solidFill>
              </a:rPr>
              <a:t>1750, English, V&amp;A Museum</a:t>
            </a:r>
          </a:p>
        </p:txBody>
      </p:sp>
      <p:pic>
        <p:nvPicPr>
          <p:cNvPr id="9" name="Picture 8" descr="Close-up of a pink dress with gold embroidery&#10;&#10;Description automatically generated">
            <a:extLst>
              <a:ext uri="{FF2B5EF4-FFF2-40B4-BE49-F238E27FC236}">
                <a16:creationId xmlns:a16="http://schemas.microsoft.com/office/drawing/2014/main" id="{2F787ECC-FB9A-5F40-5638-56EBC6CEDC5E}"/>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775719" y="11907"/>
            <a:ext cx="5431536" cy="6858000"/>
          </a:xfrm>
          <a:prstGeom prst="rect">
            <a:avLst/>
          </a:prstGeom>
        </p:spPr>
      </p:pic>
      <p:sp>
        <p:nvSpPr>
          <p:cNvPr id="4" name="Footer Placeholder 3">
            <a:extLst>
              <a:ext uri="{FF2B5EF4-FFF2-40B4-BE49-F238E27FC236}">
                <a16:creationId xmlns:a16="http://schemas.microsoft.com/office/drawing/2014/main" id="{D473057B-F36A-1909-2A56-07BCE79B2F6C}"/>
              </a:ext>
            </a:extLst>
          </p:cNvPr>
          <p:cNvSpPr>
            <a:spLocks noGrp="1"/>
          </p:cNvSpPr>
          <p:nvPr>
            <p:ph type="ftr" sz="quarter" idx="11"/>
          </p:nvPr>
        </p:nvSpPr>
        <p:spPr/>
        <p:txBody>
          <a:bodyPr/>
          <a:lstStyle/>
          <a:p>
            <a:r>
              <a:rPr lang="en-US"/>
              <a:t>© National Button Society, 2024</a:t>
            </a:r>
          </a:p>
        </p:txBody>
      </p:sp>
    </p:spTree>
    <p:extLst>
      <p:ext uri="{BB962C8B-B14F-4D97-AF65-F5344CB8AC3E}">
        <p14:creationId xmlns:p14="http://schemas.microsoft.com/office/powerpoint/2010/main" val="244364799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94334078-AE4E-7E11-3FCF-7A9E4AC9DA0A}"/>
              </a:ext>
            </a:extLst>
          </p:cNvPr>
          <p:cNvSpPr/>
          <p:nvPr/>
        </p:nvSpPr>
        <p:spPr>
          <a:xfrm>
            <a:off x="0" y="0"/>
            <a:ext cx="12192000" cy="6869907"/>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BE946A2-8C93-C97A-BB25-F31234785233}"/>
              </a:ext>
            </a:extLst>
          </p:cNvPr>
          <p:cNvSpPr>
            <a:spLocks noGrp="1"/>
          </p:cNvSpPr>
          <p:nvPr>
            <p:ph type="title"/>
          </p:nvPr>
        </p:nvSpPr>
        <p:spPr/>
        <p:txBody>
          <a:bodyPr/>
          <a:lstStyle/>
          <a:p>
            <a:r>
              <a:rPr lang="en-US" dirty="0">
                <a:solidFill>
                  <a:srgbClr val="FFC000"/>
                </a:solidFill>
              </a:rPr>
              <a:t>Fashion design history </a:t>
            </a:r>
          </a:p>
        </p:txBody>
      </p:sp>
      <p:pic>
        <p:nvPicPr>
          <p:cNvPr id="12" name="Picture 11">
            <a:extLst>
              <a:ext uri="{FF2B5EF4-FFF2-40B4-BE49-F238E27FC236}">
                <a16:creationId xmlns:a16="http://schemas.microsoft.com/office/drawing/2014/main" id="{4ECAA1D0-1A11-420E-091B-24378650B12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787896" y="-24307"/>
            <a:ext cx="5404104" cy="6858000"/>
          </a:xfrm>
          <a:prstGeom prst="rect">
            <a:avLst/>
          </a:prstGeom>
        </p:spPr>
      </p:pic>
      <p:sp>
        <p:nvSpPr>
          <p:cNvPr id="14" name="TextBox 13">
            <a:extLst>
              <a:ext uri="{FF2B5EF4-FFF2-40B4-BE49-F238E27FC236}">
                <a16:creationId xmlns:a16="http://schemas.microsoft.com/office/drawing/2014/main" id="{502F51F2-F599-8611-6ED6-65710A0AE0D9}"/>
              </a:ext>
            </a:extLst>
          </p:cNvPr>
          <p:cNvSpPr txBox="1"/>
          <p:nvPr/>
        </p:nvSpPr>
        <p:spPr>
          <a:xfrm>
            <a:off x="4573479" y="2758362"/>
            <a:ext cx="3045041" cy="1015663"/>
          </a:xfrm>
          <a:prstGeom prst="rect">
            <a:avLst/>
          </a:prstGeom>
          <a:noFill/>
        </p:spPr>
        <p:txBody>
          <a:bodyPr wrap="square" rtlCol="0">
            <a:spAutoFit/>
          </a:bodyPr>
          <a:lstStyle/>
          <a:p>
            <a:pPr algn="r"/>
            <a:r>
              <a:rPr lang="en-US" sz="2000" dirty="0">
                <a:solidFill>
                  <a:schemeClr val="bg1">
                    <a:lumMod val="75000"/>
                  </a:schemeClr>
                </a:solidFill>
              </a:rPr>
              <a:t>Men’s coat, </a:t>
            </a:r>
            <a:br>
              <a:rPr lang="en-US" sz="2000" dirty="0">
                <a:solidFill>
                  <a:schemeClr val="bg1">
                    <a:lumMod val="75000"/>
                  </a:schemeClr>
                </a:solidFill>
              </a:rPr>
            </a:br>
            <a:r>
              <a:rPr lang="en-US" sz="2000" dirty="0">
                <a:solidFill>
                  <a:schemeClr val="bg1">
                    <a:lumMod val="75000"/>
                  </a:schemeClr>
                </a:solidFill>
              </a:rPr>
              <a:t>1800, French, </a:t>
            </a:r>
            <a:br>
              <a:rPr lang="en-US" sz="2000" dirty="0">
                <a:solidFill>
                  <a:schemeClr val="bg1">
                    <a:lumMod val="75000"/>
                  </a:schemeClr>
                </a:solidFill>
              </a:rPr>
            </a:br>
            <a:r>
              <a:rPr lang="en-US" sz="2000" dirty="0">
                <a:solidFill>
                  <a:schemeClr val="bg1">
                    <a:lumMod val="75000"/>
                  </a:schemeClr>
                </a:solidFill>
              </a:rPr>
              <a:t>V&amp;A Museum</a:t>
            </a:r>
          </a:p>
        </p:txBody>
      </p:sp>
      <p:sp>
        <p:nvSpPr>
          <p:cNvPr id="4" name="Footer Placeholder 3">
            <a:extLst>
              <a:ext uri="{FF2B5EF4-FFF2-40B4-BE49-F238E27FC236}">
                <a16:creationId xmlns:a16="http://schemas.microsoft.com/office/drawing/2014/main" id="{DE6C4264-669C-622F-4F3B-2292F250C87E}"/>
              </a:ext>
            </a:extLst>
          </p:cNvPr>
          <p:cNvSpPr>
            <a:spLocks noGrp="1"/>
          </p:cNvSpPr>
          <p:nvPr>
            <p:ph type="ftr" sz="quarter" idx="11"/>
          </p:nvPr>
        </p:nvSpPr>
        <p:spPr/>
        <p:txBody>
          <a:bodyPr/>
          <a:lstStyle/>
          <a:p>
            <a:r>
              <a:rPr lang="en-US"/>
              <a:t>© National Button Society, 2024</a:t>
            </a:r>
          </a:p>
        </p:txBody>
      </p:sp>
    </p:spTree>
    <p:extLst>
      <p:ext uri="{BB962C8B-B14F-4D97-AF65-F5344CB8AC3E}">
        <p14:creationId xmlns:p14="http://schemas.microsoft.com/office/powerpoint/2010/main" val="233070342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94334078-AE4E-7E11-3FCF-7A9E4AC9DA0A}"/>
              </a:ext>
            </a:extLst>
          </p:cNvPr>
          <p:cNvSpPr/>
          <p:nvPr/>
        </p:nvSpPr>
        <p:spPr>
          <a:xfrm>
            <a:off x="0" y="0"/>
            <a:ext cx="12192000" cy="6869907"/>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BE946A2-8C93-C97A-BB25-F31234785233}"/>
              </a:ext>
            </a:extLst>
          </p:cNvPr>
          <p:cNvSpPr>
            <a:spLocks noGrp="1"/>
          </p:cNvSpPr>
          <p:nvPr>
            <p:ph type="title"/>
          </p:nvPr>
        </p:nvSpPr>
        <p:spPr/>
        <p:txBody>
          <a:bodyPr/>
          <a:lstStyle/>
          <a:p>
            <a:r>
              <a:rPr lang="en-US" dirty="0">
                <a:solidFill>
                  <a:srgbClr val="FFC000"/>
                </a:solidFill>
              </a:rPr>
              <a:t>Fashion design history </a:t>
            </a:r>
          </a:p>
        </p:txBody>
      </p:sp>
      <p:sp>
        <p:nvSpPr>
          <p:cNvPr id="14" name="TextBox 13">
            <a:extLst>
              <a:ext uri="{FF2B5EF4-FFF2-40B4-BE49-F238E27FC236}">
                <a16:creationId xmlns:a16="http://schemas.microsoft.com/office/drawing/2014/main" id="{502F51F2-F599-8611-6ED6-65710A0AE0D9}"/>
              </a:ext>
            </a:extLst>
          </p:cNvPr>
          <p:cNvSpPr txBox="1"/>
          <p:nvPr/>
        </p:nvSpPr>
        <p:spPr>
          <a:xfrm>
            <a:off x="2876157" y="4991666"/>
            <a:ext cx="3045041" cy="1323439"/>
          </a:xfrm>
          <a:prstGeom prst="rect">
            <a:avLst/>
          </a:prstGeom>
          <a:noFill/>
        </p:spPr>
        <p:txBody>
          <a:bodyPr wrap="square" rtlCol="0">
            <a:spAutoFit/>
          </a:bodyPr>
          <a:lstStyle/>
          <a:p>
            <a:pPr algn="r"/>
            <a:r>
              <a:rPr lang="en-US" sz="2000" dirty="0">
                <a:solidFill>
                  <a:schemeClr val="bg1">
                    <a:lumMod val="75000"/>
                  </a:schemeClr>
                </a:solidFill>
              </a:rPr>
              <a:t>Evening Jacket, </a:t>
            </a:r>
            <a:br>
              <a:rPr lang="en-US" sz="2000" dirty="0">
                <a:solidFill>
                  <a:schemeClr val="bg1">
                    <a:lumMod val="75000"/>
                  </a:schemeClr>
                </a:solidFill>
              </a:rPr>
            </a:br>
            <a:r>
              <a:rPr lang="en-US" sz="2000" dirty="0">
                <a:solidFill>
                  <a:schemeClr val="bg1">
                    <a:lumMod val="75000"/>
                  </a:schemeClr>
                </a:solidFill>
              </a:rPr>
              <a:t>Jeanne Lanvin, 1936, Paris, </a:t>
            </a:r>
            <a:br>
              <a:rPr lang="en-US" sz="2000" dirty="0">
                <a:solidFill>
                  <a:schemeClr val="bg1">
                    <a:lumMod val="75000"/>
                  </a:schemeClr>
                </a:solidFill>
              </a:rPr>
            </a:br>
            <a:r>
              <a:rPr lang="en-US" sz="2000" dirty="0">
                <a:solidFill>
                  <a:schemeClr val="bg1">
                    <a:lumMod val="75000"/>
                  </a:schemeClr>
                </a:solidFill>
              </a:rPr>
              <a:t>V&amp;A Museum</a:t>
            </a:r>
          </a:p>
        </p:txBody>
      </p:sp>
      <p:pic>
        <p:nvPicPr>
          <p:cNvPr id="6" name="Picture 5" descr="A close-up of a yellow jacket&#10;&#10;Description automatically generated">
            <a:extLst>
              <a:ext uri="{FF2B5EF4-FFF2-40B4-BE49-F238E27FC236}">
                <a16:creationId xmlns:a16="http://schemas.microsoft.com/office/drawing/2014/main" id="{B73B30C2-BCF8-7B88-6414-1D0A95A7A1B2}"/>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6270803" y="0"/>
            <a:ext cx="5921197" cy="6869907"/>
          </a:xfrm>
          <a:prstGeom prst="rect">
            <a:avLst/>
          </a:prstGeom>
        </p:spPr>
      </p:pic>
      <p:sp>
        <p:nvSpPr>
          <p:cNvPr id="4" name="Footer Placeholder 3">
            <a:extLst>
              <a:ext uri="{FF2B5EF4-FFF2-40B4-BE49-F238E27FC236}">
                <a16:creationId xmlns:a16="http://schemas.microsoft.com/office/drawing/2014/main" id="{EE2318EF-59C3-BF9E-86FD-F8B2473FC74F}"/>
              </a:ext>
            </a:extLst>
          </p:cNvPr>
          <p:cNvSpPr>
            <a:spLocks noGrp="1"/>
          </p:cNvSpPr>
          <p:nvPr>
            <p:ph type="ftr" sz="quarter" idx="11"/>
          </p:nvPr>
        </p:nvSpPr>
        <p:spPr/>
        <p:txBody>
          <a:bodyPr/>
          <a:lstStyle/>
          <a:p>
            <a:r>
              <a:rPr lang="en-US"/>
              <a:t>© National Button Society, 2024</a:t>
            </a:r>
          </a:p>
        </p:txBody>
      </p:sp>
    </p:spTree>
    <p:extLst>
      <p:ext uri="{BB962C8B-B14F-4D97-AF65-F5344CB8AC3E}">
        <p14:creationId xmlns:p14="http://schemas.microsoft.com/office/powerpoint/2010/main" val="76877187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94334078-AE4E-7E11-3FCF-7A9E4AC9DA0A}"/>
              </a:ext>
            </a:extLst>
          </p:cNvPr>
          <p:cNvSpPr/>
          <p:nvPr/>
        </p:nvSpPr>
        <p:spPr>
          <a:xfrm>
            <a:off x="0" y="0"/>
            <a:ext cx="12192000" cy="6869907"/>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a:extLst>
              <a:ext uri="{FF2B5EF4-FFF2-40B4-BE49-F238E27FC236}">
                <a16:creationId xmlns:a16="http://schemas.microsoft.com/office/drawing/2014/main" id="{502F51F2-F599-8611-6ED6-65710A0AE0D9}"/>
              </a:ext>
            </a:extLst>
          </p:cNvPr>
          <p:cNvSpPr txBox="1"/>
          <p:nvPr/>
        </p:nvSpPr>
        <p:spPr>
          <a:xfrm>
            <a:off x="3275463" y="2997073"/>
            <a:ext cx="2604309" cy="1631216"/>
          </a:xfrm>
          <a:prstGeom prst="rect">
            <a:avLst/>
          </a:prstGeom>
          <a:noFill/>
        </p:spPr>
        <p:txBody>
          <a:bodyPr wrap="square" rtlCol="0">
            <a:spAutoFit/>
          </a:bodyPr>
          <a:lstStyle/>
          <a:p>
            <a:pPr algn="r"/>
            <a:r>
              <a:rPr lang="en-US" sz="2000" dirty="0">
                <a:solidFill>
                  <a:schemeClr val="bg1">
                    <a:lumMod val="75000"/>
                  </a:schemeClr>
                </a:solidFill>
              </a:rPr>
              <a:t>Elsa Schiaparelli, Evening Jacket, </a:t>
            </a:r>
            <a:br>
              <a:rPr lang="en-US" sz="2000" dirty="0">
                <a:solidFill>
                  <a:schemeClr val="bg1">
                    <a:lumMod val="75000"/>
                  </a:schemeClr>
                </a:solidFill>
              </a:rPr>
            </a:br>
            <a:r>
              <a:rPr lang="en-US" sz="2000" dirty="0">
                <a:solidFill>
                  <a:schemeClr val="bg1">
                    <a:lumMod val="75000"/>
                  </a:schemeClr>
                </a:solidFill>
              </a:rPr>
              <a:t>1937, Paris, </a:t>
            </a:r>
            <a:r>
              <a:rPr lang="en-US" sz="2000" dirty="0" err="1">
                <a:solidFill>
                  <a:schemeClr val="bg1">
                    <a:lumMod val="75000"/>
                  </a:schemeClr>
                </a:solidFill>
              </a:rPr>
              <a:t>Mus</a:t>
            </a:r>
            <a:r>
              <a:rPr lang="en-US" sz="2000" dirty="0" err="1">
                <a:solidFill>
                  <a:schemeClr val="bg1">
                    <a:lumMod val="75000"/>
                  </a:schemeClr>
                </a:solidFill>
                <a:latin typeface="Calibri" panose="020F0502020204030204" pitchFamily="34" charset="0"/>
                <a:ea typeface="Calibri" panose="020F0502020204030204" pitchFamily="34" charset="0"/>
                <a:cs typeface="Calibri" panose="020F0502020204030204" pitchFamily="34" charset="0"/>
              </a:rPr>
              <a:t>ée</a:t>
            </a:r>
            <a:r>
              <a:rPr lang="en-US" sz="2000" dirty="0">
                <a:solidFill>
                  <a:schemeClr val="bg1">
                    <a:lumMod val="75000"/>
                  </a:schemeClr>
                </a:solidFill>
                <a:latin typeface="Calibri" panose="020F0502020204030204" pitchFamily="34" charset="0"/>
                <a:ea typeface="Calibri" panose="020F0502020204030204" pitchFamily="34" charset="0"/>
                <a:cs typeface="Calibri" panose="020F0502020204030204" pitchFamily="34" charset="0"/>
              </a:rPr>
              <a:t> des Arts Décoratifs</a:t>
            </a:r>
            <a:r>
              <a:rPr lang="en-US" sz="2000" dirty="0">
                <a:solidFill>
                  <a:schemeClr val="bg1">
                    <a:lumMod val="75000"/>
                  </a:schemeClr>
                </a:solidFill>
              </a:rPr>
              <a:t> </a:t>
            </a:r>
            <a:br>
              <a:rPr lang="en-US" sz="2000" dirty="0">
                <a:solidFill>
                  <a:schemeClr val="bg1">
                    <a:lumMod val="75000"/>
                  </a:schemeClr>
                </a:solidFill>
              </a:rPr>
            </a:br>
            <a:endParaRPr lang="en-US" sz="2000" dirty="0">
              <a:solidFill>
                <a:schemeClr val="bg1">
                  <a:lumMod val="75000"/>
                </a:schemeClr>
              </a:solidFill>
            </a:endParaRPr>
          </a:p>
        </p:txBody>
      </p:sp>
      <p:sp>
        <p:nvSpPr>
          <p:cNvPr id="2" name="Title 1">
            <a:extLst>
              <a:ext uri="{FF2B5EF4-FFF2-40B4-BE49-F238E27FC236}">
                <a16:creationId xmlns:a16="http://schemas.microsoft.com/office/drawing/2014/main" id="{BBE946A2-8C93-C97A-BB25-F31234785233}"/>
              </a:ext>
            </a:extLst>
          </p:cNvPr>
          <p:cNvSpPr>
            <a:spLocks noGrp="1"/>
          </p:cNvSpPr>
          <p:nvPr>
            <p:ph type="title"/>
          </p:nvPr>
        </p:nvSpPr>
        <p:spPr/>
        <p:txBody>
          <a:bodyPr/>
          <a:lstStyle/>
          <a:p>
            <a:r>
              <a:rPr lang="en-US" dirty="0">
                <a:solidFill>
                  <a:srgbClr val="FFC000"/>
                </a:solidFill>
              </a:rPr>
              <a:t>Fashion design history </a:t>
            </a:r>
          </a:p>
        </p:txBody>
      </p:sp>
      <p:pic>
        <p:nvPicPr>
          <p:cNvPr id="12" name="Picture 11" descr="A blue jacket with red butterflies on it&#10;&#10;Description automatically generated">
            <a:extLst>
              <a:ext uri="{FF2B5EF4-FFF2-40B4-BE49-F238E27FC236}">
                <a16:creationId xmlns:a16="http://schemas.microsoft.com/office/drawing/2014/main" id="{0A35D14F-003D-AF36-6CA3-5652DC0BC30C}"/>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6096000" y="0"/>
            <a:ext cx="6096000" cy="6869907"/>
          </a:xfrm>
          <a:prstGeom prst="rect">
            <a:avLst/>
          </a:prstGeom>
        </p:spPr>
      </p:pic>
      <p:sp>
        <p:nvSpPr>
          <p:cNvPr id="4" name="Footer Placeholder 3">
            <a:extLst>
              <a:ext uri="{FF2B5EF4-FFF2-40B4-BE49-F238E27FC236}">
                <a16:creationId xmlns:a16="http://schemas.microsoft.com/office/drawing/2014/main" id="{49C58205-2035-B438-9554-37A0A25ABED7}"/>
              </a:ext>
            </a:extLst>
          </p:cNvPr>
          <p:cNvSpPr>
            <a:spLocks noGrp="1"/>
          </p:cNvSpPr>
          <p:nvPr>
            <p:ph type="ftr" sz="quarter" idx="11"/>
          </p:nvPr>
        </p:nvSpPr>
        <p:spPr/>
        <p:txBody>
          <a:bodyPr/>
          <a:lstStyle/>
          <a:p>
            <a:r>
              <a:rPr lang="en-US"/>
              <a:t>© National Button Society, 2024</a:t>
            </a:r>
          </a:p>
        </p:txBody>
      </p:sp>
    </p:spTree>
    <p:extLst>
      <p:ext uri="{BB962C8B-B14F-4D97-AF65-F5344CB8AC3E}">
        <p14:creationId xmlns:p14="http://schemas.microsoft.com/office/powerpoint/2010/main" val="44099282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painting of a group of people&#10;&#10;Description automatically generated">
            <a:extLst>
              <a:ext uri="{FF2B5EF4-FFF2-40B4-BE49-F238E27FC236}">
                <a16:creationId xmlns:a16="http://schemas.microsoft.com/office/drawing/2014/main" id="{91F9E4B4-5588-7C19-44FE-E292B5AB6F91}"/>
              </a:ext>
            </a:extLst>
          </p:cNvPr>
          <p:cNvPicPr>
            <a:picLocks noChangeAspect="1"/>
          </p:cNvPicPr>
          <p:nvPr/>
        </p:nvPicPr>
        <p:blipFill>
          <a:blip r:embed="rId3">
            <a:alphaModFix/>
            <a:extLst>
              <a:ext uri="{28A0092B-C50C-407E-A947-70E740481C1C}">
                <a14:useLocalDpi xmlns:a14="http://schemas.microsoft.com/office/drawing/2010/main"/>
              </a:ext>
            </a:extLst>
          </a:blip>
          <a:stretch>
            <a:fillRect/>
          </a:stretch>
        </p:blipFill>
        <p:spPr>
          <a:xfrm>
            <a:off x="1724871" y="0"/>
            <a:ext cx="10467129" cy="6858000"/>
          </a:xfrm>
          <a:prstGeom prst="rect">
            <a:avLst/>
          </a:prstGeom>
        </p:spPr>
      </p:pic>
      <p:sp>
        <p:nvSpPr>
          <p:cNvPr id="6" name="Rectangle 5">
            <a:extLst>
              <a:ext uri="{FF2B5EF4-FFF2-40B4-BE49-F238E27FC236}">
                <a16:creationId xmlns:a16="http://schemas.microsoft.com/office/drawing/2014/main" id="{9749B199-858C-EB84-AD5B-FBA5DCE6081B}"/>
              </a:ext>
            </a:extLst>
          </p:cNvPr>
          <p:cNvSpPr/>
          <p:nvPr/>
        </p:nvSpPr>
        <p:spPr>
          <a:xfrm>
            <a:off x="0" y="0"/>
            <a:ext cx="2833233" cy="6858000"/>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6432CCC5-4295-08DA-4FAE-D363A46245E0}"/>
              </a:ext>
            </a:extLst>
          </p:cNvPr>
          <p:cNvSpPr txBox="1"/>
          <p:nvPr/>
        </p:nvSpPr>
        <p:spPr>
          <a:xfrm>
            <a:off x="347108" y="5050504"/>
            <a:ext cx="2247236" cy="954107"/>
          </a:xfrm>
          <a:prstGeom prst="rect">
            <a:avLst/>
          </a:prstGeom>
          <a:noFill/>
        </p:spPr>
        <p:txBody>
          <a:bodyPr wrap="square" rtlCol="0">
            <a:spAutoFit/>
          </a:bodyPr>
          <a:lstStyle/>
          <a:p>
            <a:r>
              <a:rPr lang="en-US" sz="2800" dirty="0">
                <a:solidFill>
                  <a:srgbClr val="FF5050"/>
                </a:solidFill>
              </a:rPr>
              <a:t>Rococo 1740-1770</a:t>
            </a:r>
          </a:p>
        </p:txBody>
      </p:sp>
      <p:pic>
        <p:nvPicPr>
          <p:cNvPr id="13" name="Picture 12" descr="A round object with a drawing of a person in a hat&#10;&#10;Description automatically generated">
            <a:extLst>
              <a:ext uri="{FF2B5EF4-FFF2-40B4-BE49-F238E27FC236}">
                <a16:creationId xmlns:a16="http://schemas.microsoft.com/office/drawing/2014/main" id="{9E6D36A1-9DDF-AB40-8FD7-90F5FE1B3C3D}"/>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6314478" y="387522"/>
            <a:ext cx="2644795" cy="2631736"/>
          </a:xfrm>
          <a:prstGeom prst="ellipse">
            <a:avLst/>
          </a:prstGeom>
        </p:spPr>
      </p:pic>
      <p:pic>
        <p:nvPicPr>
          <p:cNvPr id="15" name="Picture 14" descr="A gold and black button with a white baby on it&#10;&#10;Description automatically generated">
            <a:extLst>
              <a:ext uri="{FF2B5EF4-FFF2-40B4-BE49-F238E27FC236}">
                <a16:creationId xmlns:a16="http://schemas.microsoft.com/office/drawing/2014/main" id="{FEDB96CB-9DF2-B482-AB38-0234BBBDCE82}"/>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rot="5400000">
            <a:off x="1807139" y="1740024"/>
            <a:ext cx="1939973" cy="1952420"/>
          </a:xfrm>
          <a:prstGeom prst="ellipse">
            <a:avLst/>
          </a:prstGeom>
        </p:spPr>
      </p:pic>
      <p:sp>
        <p:nvSpPr>
          <p:cNvPr id="2" name="Title 1">
            <a:extLst>
              <a:ext uri="{FF2B5EF4-FFF2-40B4-BE49-F238E27FC236}">
                <a16:creationId xmlns:a16="http://schemas.microsoft.com/office/drawing/2014/main" id="{A1970D55-0E51-E661-A64E-FE69B5CCEB7F}"/>
              </a:ext>
            </a:extLst>
          </p:cNvPr>
          <p:cNvSpPr>
            <a:spLocks noGrp="1"/>
          </p:cNvSpPr>
          <p:nvPr>
            <p:ph type="title"/>
          </p:nvPr>
        </p:nvSpPr>
        <p:spPr>
          <a:xfrm>
            <a:off x="347109" y="365125"/>
            <a:ext cx="2247236" cy="1601898"/>
          </a:xfrm>
        </p:spPr>
        <p:txBody>
          <a:bodyPr>
            <a:normAutofit/>
          </a:bodyPr>
          <a:lstStyle/>
          <a:p>
            <a:r>
              <a:rPr lang="en-US" dirty="0">
                <a:solidFill>
                  <a:srgbClr val="FFC000"/>
                </a:solidFill>
              </a:rPr>
              <a:t>Art History</a:t>
            </a:r>
          </a:p>
        </p:txBody>
      </p:sp>
      <p:pic>
        <p:nvPicPr>
          <p:cNvPr id="4" name="Picture 3" descr="A pin with a painting on it&#10;&#10;Description automatically generated">
            <a:extLst>
              <a:ext uri="{FF2B5EF4-FFF2-40B4-BE49-F238E27FC236}">
                <a16:creationId xmlns:a16="http://schemas.microsoft.com/office/drawing/2014/main" id="{C65EBEB1-1497-4F25-CDE0-FD63B27D75C5}"/>
              </a:ext>
            </a:extLst>
          </p:cNvPr>
          <p:cNvPicPr>
            <a:picLocks noChangeAspect="1"/>
          </p:cNvPicPr>
          <p:nvPr/>
        </p:nvPicPr>
        <p:blipFill>
          <a:blip r:embed="rId6" cstate="screen">
            <a:extLst>
              <a:ext uri="{28A0092B-C50C-407E-A947-70E740481C1C}">
                <a14:useLocalDpi xmlns:a14="http://schemas.microsoft.com/office/drawing/2010/main"/>
              </a:ext>
            </a:extLst>
          </a:blip>
          <a:srcRect/>
          <a:stretch/>
        </p:blipFill>
        <p:spPr>
          <a:xfrm>
            <a:off x="4318622" y="1816936"/>
            <a:ext cx="2053100" cy="2053100"/>
          </a:xfrm>
          <a:prstGeom prst="ellipse">
            <a:avLst/>
          </a:prstGeom>
        </p:spPr>
      </p:pic>
      <p:pic>
        <p:nvPicPr>
          <p:cNvPr id="10" name="Picture 9" descr="A pin with a painting on it&#10;&#10;Description automatically generated">
            <a:extLst>
              <a:ext uri="{FF2B5EF4-FFF2-40B4-BE49-F238E27FC236}">
                <a16:creationId xmlns:a16="http://schemas.microsoft.com/office/drawing/2014/main" id="{370C46FF-D054-D386-5659-8E185404B245}"/>
              </a:ext>
            </a:extLst>
          </p:cNvPr>
          <p:cNvPicPr>
            <a:picLocks noChangeAspect="1"/>
          </p:cNvPicPr>
          <p:nvPr/>
        </p:nvPicPr>
        <p:blipFill>
          <a:blip r:embed="rId7" cstate="screen">
            <a:extLst>
              <a:ext uri="{28A0092B-C50C-407E-A947-70E740481C1C}">
                <a14:useLocalDpi xmlns:a14="http://schemas.microsoft.com/office/drawing/2010/main"/>
              </a:ext>
            </a:extLst>
          </a:blip>
          <a:srcRect/>
          <a:stretch/>
        </p:blipFill>
        <p:spPr>
          <a:xfrm>
            <a:off x="5192875" y="4477783"/>
            <a:ext cx="2083313" cy="2053100"/>
          </a:xfrm>
          <a:prstGeom prst="ellipse">
            <a:avLst/>
          </a:prstGeom>
        </p:spPr>
      </p:pic>
      <p:sp>
        <p:nvSpPr>
          <p:cNvPr id="3" name="Footer Placeholder 2">
            <a:extLst>
              <a:ext uri="{FF2B5EF4-FFF2-40B4-BE49-F238E27FC236}">
                <a16:creationId xmlns:a16="http://schemas.microsoft.com/office/drawing/2014/main" id="{4EC0E167-05A3-0114-9506-861464B37B0F}"/>
              </a:ext>
            </a:extLst>
          </p:cNvPr>
          <p:cNvSpPr>
            <a:spLocks noGrp="1"/>
          </p:cNvSpPr>
          <p:nvPr>
            <p:ph type="ftr" sz="quarter" idx="11"/>
          </p:nvPr>
        </p:nvSpPr>
        <p:spPr/>
        <p:txBody>
          <a:bodyPr/>
          <a:lstStyle/>
          <a:p>
            <a:r>
              <a:rPr lang="en-US"/>
              <a:t>© National Button Society, 2024</a:t>
            </a:r>
          </a:p>
        </p:txBody>
      </p:sp>
      <p:sp>
        <p:nvSpPr>
          <p:cNvPr id="8" name="TextBox 7">
            <a:extLst>
              <a:ext uri="{FF2B5EF4-FFF2-40B4-BE49-F238E27FC236}">
                <a16:creationId xmlns:a16="http://schemas.microsoft.com/office/drawing/2014/main" id="{63AF8DF3-01F8-FD2D-0753-1DAA09A49050}"/>
              </a:ext>
            </a:extLst>
          </p:cNvPr>
          <p:cNvSpPr txBox="1"/>
          <p:nvPr/>
        </p:nvSpPr>
        <p:spPr>
          <a:xfrm>
            <a:off x="432262" y="6004611"/>
            <a:ext cx="2247236" cy="553998"/>
          </a:xfrm>
          <a:prstGeom prst="rect">
            <a:avLst/>
          </a:prstGeom>
          <a:noFill/>
        </p:spPr>
        <p:txBody>
          <a:bodyPr wrap="square" rtlCol="0">
            <a:spAutoFit/>
          </a:bodyPr>
          <a:lstStyle/>
          <a:p>
            <a:r>
              <a:rPr lang="en-US" sz="1000" i="0" dirty="0">
                <a:solidFill>
                  <a:schemeClr val="bg1">
                    <a:lumMod val="75000"/>
                  </a:schemeClr>
                </a:solidFill>
                <a:effectLst/>
              </a:rPr>
              <a:t>Antoine Watteau, </a:t>
            </a:r>
            <a:r>
              <a:rPr lang="en-US" sz="1000" i="1" dirty="0">
                <a:solidFill>
                  <a:schemeClr val="bg1">
                    <a:lumMod val="75000"/>
                  </a:schemeClr>
                </a:solidFill>
                <a:effectLst/>
              </a:rPr>
              <a:t>Pilgrimage to Cythera</a:t>
            </a:r>
            <a:r>
              <a:rPr lang="en-US" sz="1000" i="0" dirty="0">
                <a:solidFill>
                  <a:schemeClr val="bg1">
                    <a:lumMod val="75000"/>
                  </a:schemeClr>
                </a:solidFill>
                <a:effectLst/>
              </a:rPr>
              <a:t>, 1718-1719</a:t>
            </a:r>
            <a:r>
              <a:rPr lang="en-US" sz="1000" dirty="0">
                <a:solidFill>
                  <a:schemeClr val="bg1">
                    <a:lumMod val="75000"/>
                  </a:schemeClr>
                </a:solidFill>
              </a:rPr>
              <a:t>, </a:t>
            </a:r>
            <a:r>
              <a:rPr lang="en-US" sz="1000" i="0" dirty="0">
                <a:solidFill>
                  <a:schemeClr val="bg1">
                    <a:lumMod val="75000"/>
                  </a:schemeClr>
                </a:solidFill>
                <a:effectLst/>
              </a:rPr>
              <a:t> Charlottenburg Palace, Berlin</a:t>
            </a:r>
            <a:endParaRPr lang="en-US" dirty="0"/>
          </a:p>
        </p:txBody>
      </p:sp>
    </p:spTree>
    <p:extLst>
      <p:ext uri="{BB962C8B-B14F-4D97-AF65-F5344CB8AC3E}">
        <p14:creationId xmlns:p14="http://schemas.microsoft.com/office/powerpoint/2010/main" val="37198063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ppt_x"/>
                                          </p:val>
                                        </p:tav>
                                        <p:tav tm="100000">
                                          <p:val>
                                            <p:strVal val="#ppt_x"/>
                                          </p:val>
                                        </p:tav>
                                      </p:tavLst>
                                    </p:anim>
                                    <p:anim calcmode="lin" valueType="num">
                                      <p:cBhvr additive="base">
                                        <p:cTn id="8" dur="500" fill="hold"/>
                                        <p:tgtEl>
                                          <p:spTgt spid="15"/>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ppt_x"/>
                                          </p:val>
                                        </p:tav>
                                        <p:tav tm="100000">
                                          <p:val>
                                            <p:strVal val="#ppt_x"/>
                                          </p:val>
                                        </p:tav>
                                      </p:tavLst>
                                    </p:anim>
                                    <p:anim calcmode="lin" valueType="num">
                                      <p:cBhvr additive="base">
                                        <p:cTn id="12" dur="500" fill="hold"/>
                                        <p:tgtEl>
                                          <p:spTgt spid="4"/>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13"/>
                                        </p:tgtEl>
                                        <p:attrNameLst>
                                          <p:attrName>style.visibility</p:attrName>
                                        </p:attrNameLst>
                                      </p:cBhvr>
                                      <p:to>
                                        <p:strVal val="visible"/>
                                      </p:to>
                                    </p:set>
                                    <p:anim calcmode="lin" valueType="num">
                                      <p:cBhvr additive="base">
                                        <p:cTn id="15" dur="500" fill="hold"/>
                                        <p:tgtEl>
                                          <p:spTgt spid="13"/>
                                        </p:tgtEl>
                                        <p:attrNameLst>
                                          <p:attrName>ppt_x</p:attrName>
                                        </p:attrNameLst>
                                      </p:cBhvr>
                                      <p:tavLst>
                                        <p:tav tm="0">
                                          <p:val>
                                            <p:strVal val="#ppt_x"/>
                                          </p:val>
                                        </p:tav>
                                        <p:tav tm="100000">
                                          <p:val>
                                            <p:strVal val="#ppt_x"/>
                                          </p:val>
                                        </p:tav>
                                      </p:tavLst>
                                    </p:anim>
                                    <p:anim calcmode="lin" valueType="num">
                                      <p:cBhvr additive="base">
                                        <p:cTn id="16" dur="500" fill="hold"/>
                                        <p:tgtEl>
                                          <p:spTgt spid="13"/>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additive="base">
                                        <p:cTn id="19" dur="500" fill="hold"/>
                                        <p:tgtEl>
                                          <p:spTgt spid="10"/>
                                        </p:tgtEl>
                                        <p:attrNameLst>
                                          <p:attrName>ppt_x</p:attrName>
                                        </p:attrNameLst>
                                      </p:cBhvr>
                                      <p:tavLst>
                                        <p:tav tm="0">
                                          <p:val>
                                            <p:strVal val="#ppt_x"/>
                                          </p:val>
                                        </p:tav>
                                        <p:tav tm="100000">
                                          <p:val>
                                            <p:strVal val="#ppt_x"/>
                                          </p:val>
                                        </p:tav>
                                      </p:tavLst>
                                    </p:anim>
                                    <p:anim calcmode="lin" valueType="num">
                                      <p:cBhvr additive="base">
                                        <p:cTn id="20"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painting of a person shooting a bow&#10;&#10;Description automatically generated">
            <a:extLst>
              <a:ext uri="{FF2B5EF4-FFF2-40B4-BE49-F238E27FC236}">
                <a16:creationId xmlns:a16="http://schemas.microsoft.com/office/drawing/2014/main" id="{33632621-F959-F61A-A8E6-E57941ABA9A7}"/>
              </a:ext>
            </a:extLst>
          </p:cNvPr>
          <p:cNvPicPr>
            <a:picLocks noChangeAspect="1"/>
          </p:cNvPicPr>
          <p:nvPr/>
        </p:nvPicPr>
        <p:blipFill>
          <a:blip r:embed="rId3" cstate="screen">
            <a:alphaModFix/>
            <a:extLst>
              <a:ext uri="{28A0092B-C50C-407E-A947-70E740481C1C}">
                <a14:useLocalDpi xmlns:a14="http://schemas.microsoft.com/office/drawing/2010/main"/>
              </a:ext>
            </a:extLst>
          </a:blip>
          <a:srcRect/>
          <a:stretch/>
        </p:blipFill>
        <p:spPr>
          <a:xfrm>
            <a:off x="2487607" y="0"/>
            <a:ext cx="9704393" cy="6858000"/>
          </a:xfrm>
          <a:prstGeom prst="rect">
            <a:avLst/>
          </a:prstGeom>
        </p:spPr>
      </p:pic>
      <p:sp>
        <p:nvSpPr>
          <p:cNvPr id="14" name="Rectangle 13">
            <a:extLst>
              <a:ext uri="{FF2B5EF4-FFF2-40B4-BE49-F238E27FC236}">
                <a16:creationId xmlns:a16="http://schemas.microsoft.com/office/drawing/2014/main" id="{2CEDC11D-D536-A4F3-F67E-3692A105B3D2}"/>
              </a:ext>
            </a:extLst>
          </p:cNvPr>
          <p:cNvSpPr/>
          <p:nvPr/>
        </p:nvSpPr>
        <p:spPr>
          <a:xfrm>
            <a:off x="-2" y="0"/>
            <a:ext cx="2860160" cy="6858000"/>
          </a:xfrm>
          <a:prstGeom prst="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pic>
        <p:nvPicPr>
          <p:cNvPr id="9" name="Picture 8" descr="A blue and white round object with a wire&#10;&#10;Description automatically generated">
            <a:extLst>
              <a:ext uri="{FF2B5EF4-FFF2-40B4-BE49-F238E27FC236}">
                <a16:creationId xmlns:a16="http://schemas.microsoft.com/office/drawing/2014/main" id="{3E1C4A0C-5708-02EF-3E29-FC916CC93A47}"/>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rot="5400000">
            <a:off x="2155102" y="1654140"/>
            <a:ext cx="2928698" cy="2939394"/>
          </a:xfrm>
          <a:prstGeom prst="ellipse">
            <a:avLst/>
          </a:prstGeom>
        </p:spPr>
      </p:pic>
      <p:pic>
        <p:nvPicPr>
          <p:cNvPr id="11" name="Picture 10" descr="A round red button with a gold leaf on it&#10;&#10;Description automatically generated">
            <a:extLst>
              <a:ext uri="{FF2B5EF4-FFF2-40B4-BE49-F238E27FC236}">
                <a16:creationId xmlns:a16="http://schemas.microsoft.com/office/drawing/2014/main" id="{3E395133-CEEE-921C-0D9A-28F47F3EA76B}"/>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rot="5400000">
            <a:off x="9716211" y="3496389"/>
            <a:ext cx="2168695" cy="2192332"/>
          </a:xfrm>
          <a:prstGeom prst="ellipse">
            <a:avLst/>
          </a:prstGeom>
        </p:spPr>
      </p:pic>
      <p:pic>
        <p:nvPicPr>
          <p:cNvPr id="13" name="Picture 12" descr="A round object with a picture on it&#10;&#10;Description automatically generated">
            <a:extLst>
              <a:ext uri="{FF2B5EF4-FFF2-40B4-BE49-F238E27FC236}">
                <a16:creationId xmlns:a16="http://schemas.microsoft.com/office/drawing/2014/main" id="{592D2E77-F5FF-2A48-6B9E-5D328378B99D}"/>
              </a:ext>
            </a:extLst>
          </p:cNvPr>
          <p:cNvPicPr>
            <a:picLocks noChangeAspect="1"/>
          </p:cNvPicPr>
          <p:nvPr/>
        </p:nvPicPr>
        <p:blipFill>
          <a:blip r:embed="rId6" cstate="screen">
            <a:extLst>
              <a:ext uri="{28A0092B-C50C-407E-A947-70E740481C1C}">
                <a14:useLocalDpi xmlns:a14="http://schemas.microsoft.com/office/drawing/2010/main"/>
              </a:ext>
            </a:extLst>
          </a:blip>
          <a:srcRect/>
          <a:stretch/>
        </p:blipFill>
        <p:spPr>
          <a:xfrm rot="5400000">
            <a:off x="9021162" y="511725"/>
            <a:ext cx="2318369" cy="2295526"/>
          </a:xfrm>
          <a:prstGeom prst="ellipse">
            <a:avLst/>
          </a:prstGeom>
        </p:spPr>
      </p:pic>
      <p:sp>
        <p:nvSpPr>
          <p:cNvPr id="2" name="Title 1">
            <a:extLst>
              <a:ext uri="{FF2B5EF4-FFF2-40B4-BE49-F238E27FC236}">
                <a16:creationId xmlns:a16="http://schemas.microsoft.com/office/drawing/2014/main" id="{A1970D55-0E51-E661-A64E-FE69B5CCEB7F}"/>
              </a:ext>
            </a:extLst>
          </p:cNvPr>
          <p:cNvSpPr>
            <a:spLocks noGrp="1"/>
          </p:cNvSpPr>
          <p:nvPr>
            <p:ph type="title"/>
          </p:nvPr>
        </p:nvSpPr>
        <p:spPr>
          <a:xfrm>
            <a:off x="425302" y="365125"/>
            <a:ext cx="2339163" cy="1633796"/>
          </a:xfrm>
        </p:spPr>
        <p:txBody>
          <a:bodyPr/>
          <a:lstStyle/>
          <a:p>
            <a:r>
              <a:rPr lang="en-US" dirty="0">
                <a:solidFill>
                  <a:srgbClr val="FFC000"/>
                </a:solidFill>
              </a:rPr>
              <a:t>Art History</a:t>
            </a:r>
          </a:p>
        </p:txBody>
      </p:sp>
      <p:sp>
        <p:nvSpPr>
          <p:cNvPr id="3" name="Content Placeholder 2">
            <a:extLst>
              <a:ext uri="{FF2B5EF4-FFF2-40B4-BE49-F238E27FC236}">
                <a16:creationId xmlns:a16="http://schemas.microsoft.com/office/drawing/2014/main" id="{169CEA50-33B3-AF97-441D-236501D598FA}"/>
              </a:ext>
            </a:extLst>
          </p:cNvPr>
          <p:cNvSpPr>
            <a:spLocks noGrp="1"/>
          </p:cNvSpPr>
          <p:nvPr>
            <p:ph idx="1"/>
          </p:nvPr>
        </p:nvSpPr>
        <p:spPr>
          <a:xfrm>
            <a:off x="425303" y="4738945"/>
            <a:ext cx="2434856" cy="1332246"/>
          </a:xfrm>
        </p:spPr>
        <p:txBody>
          <a:bodyPr>
            <a:normAutofit/>
          </a:bodyPr>
          <a:lstStyle/>
          <a:p>
            <a:pPr marL="0" indent="0">
              <a:buNone/>
            </a:pPr>
            <a:r>
              <a:rPr lang="en-US" dirty="0">
                <a:solidFill>
                  <a:schemeClr val="tx2">
                    <a:lumMod val="50000"/>
                    <a:lumOff val="50000"/>
                  </a:schemeClr>
                </a:solidFill>
              </a:rPr>
              <a:t>Neoclassical period1750-1850</a:t>
            </a:r>
          </a:p>
        </p:txBody>
      </p:sp>
      <p:sp>
        <p:nvSpPr>
          <p:cNvPr id="4" name="Footer Placeholder 3">
            <a:extLst>
              <a:ext uri="{FF2B5EF4-FFF2-40B4-BE49-F238E27FC236}">
                <a16:creationId xmlns:a16="http://schemas.microsoft.com/office/drawing/2014/main" id="{7D7864D5-E89F-7C41-2578-B2A2CDB5B1D8}"/>
              </a:ext>
            </a:extLst>
          </p:cNvPr>
          <p:cNvSpPr>
            <a:spLocks noGrp="1"/>
          </p:cNvSpPr>
          <p:nvPr>
            <p:ph type="ftr" sz="quarter" idx="11"/>
          </p:nvPr>
        </p:nvSpPr>
        <p:spPr/>
        <p:txBody>
          <a:bodyPr/>
          <a:lstStyle/>
          <a:p>
            <a:r>
              <a:rPr lang="en-US"/>
              <a:t>© National Button Society, 2024</a:t>
            </a:r>
          </a:p>
        </p:txBody>
      </p:sp>
      <p:sp>
        <p:nvSpPr>
          <p:cNvPr id="5" name="TextBox 4">
            <a:extLst>
              <a:ext uri="{FF2B5EF4-FFF2-40B4-BE49-F238E27FC236}">
                <a16:creationId xmlns:a16="http://schemas.microsoft.com/office/drawing/2014/main" id="{7782E5FC-974D-5F13-FA75-ADC7965AC555}"/>
              </a:ext>
            </a:extLst>
          </p:cNvPr>
          <p:cNvSpPr txBox="1"/>
          <p:nvPr/>
        </p:nvSpPr>
        <p:spPr>
          <a:xfrm>
            <a:off x="523702" y="5943600"/>
            <a:ext cx="1963904" cy="830997"/>
          </a:xfrm>
          <a:prstGeom prst="rect">
            <a:avLst/>
          </a:prstGeom>
          <a:noFill/>
        </p:spPr>
        <p:txBody>
          <a:bodyPr wrap="square" rtlCol="0">
            <a:spAutoFit/>
          </a:bodyPr>
          <a:lstStyle/>
          <a:p>
            <a:r>
              <a:rPr lang="en-US" sz="1000" dirty="0">
                <a:solidFill>
                  <a:schemeClr val="bg1">
                    <a:lumMod val="75000"/>
                  </a:schemeClr>
                </a:solidFill>
                <a:effectLst/>
                <a:latin typeface="Aptos" panose="020B0004020202020204" pitchFamily="34" charset="0"/>
                <a:ea typeface="Aptos" panose="020B0004020202020204" pitchFamily="34" charset="0"/>
                <a:cs typeface="Times New Roman" panose="02020603050405020304" pitchFamily="18" charset="0"/>
              </a:rPr>
              <a:t>Diana and Cupid, Pompeo </a:t>
            </a:r>
            <a:r>
              <a:rPr lang="en-US" sz="1000" dirty="0" err="1">
                <a:solidFill>
                  <a:schemeClr val="bg1">
                    <a:lumMod val="75000"/>
                  </a:schemeClr>
                </a:solidFill>
                <a:effectLst/>
                <a:latin typeface="Aptos" panose="020B0004020202020204" pitchFamily="34" charset="0"/>
                <a:ea typeface="Aptos" panose="020B0004020202020204" pitchFamily="34" charset="0"/>
                <a:cs typeface="Times New Roman" panose="02020603050405020304" pitchFamily="18" charset="0"/>
              </a:rPr>
              <a:t>Batoni</a:t>
            </a:r>
            <a:r>
              <a:rPr lang="en-US" sz="1000" dirty="0">
                <a:solidFill>
                  <a:schemeClr val="bg1">
                    <a:lumMod val="75000"/>
                  </a:schemeClr>
                </a:solidFill>
                <a:effectLst/>
                <a:latin typeface="Aptos" panose="020B0004020202020204" pitchFamily="34" charset="0"/>
                <a:ea typeface="Aptos" panose="020B0004020202020204" pitchFamily="34" charset="0"/>
                <a:cs typeface="Times New Roman" panose="02020603050405020304" pitchFamily="18" charset="0"/>
              </a:rPr>
              <a:t>, 1761, Metropolitan Museum of Art.</a:t>
            </a:r>
          </a:p>
          <a:p>
            <a:endParaRPr lang="en-US" dirty="0"/>
          </a:p>
        </p:txBody>
      </p:sp>
    </p:spTree>
    <p:extLst>
      <p:ext uri="{BB962C8B-B14F-4D97-AF65-F5344CB8AC3E}">
        <p14:creationId xmlns:p14="http://schemas.microsoft.com/office/powerpoint/2010/main" val="41816064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cBhvr additive="base">
                                        <p:cTn id="11" dur="500" fill="hold"/>
                                        <p:tgtEl>
                                          <p:spTgt spid="13"/>
                                        </p:tgtEl>
                                        <p:attrNameLst>
                                          <p:attrName>ppt_x</p:attrName>
                                        </p:attrNameLst>
                                      </p:cBhvr>
                                      <p:tavLst>
                                        <p:tav tm="0">
                                          <p:val>
                                            <p:strVal val="#ppt_x"/>
                                          </p:val>
                                        </p:tav>
                                        <p:tav tm="100000">
                                          <p:val>
                                            <p:strVal val="#ppt_x"/>
                                          </p:val>
                                        </p:tav>
                                      </p:tavLst>
                                    </p:anim>
                                    <p:anim calcmode="lin" valueType="num">
                                      <p:cBhvr additive="base">
                                        <p:cTn id="12" dur="500" fill="hold"/>
                                        <p:tgtEl>
                                          <p:spTgt spid="13"/>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11"/>
                                        </p:tgtEl>
                                        <p:attrNameLst>
                                          <p:attrName>style.visibility</p:attrName>
                                        </p:attrNameLst>
                                      </p:cBhvr>
                                      <p:to>
                                        <p:strVal val="visible"/>
                                      </p:to>
                                    </p:set>
                                    <p:anim calcmode="lin" valueType="num">
                                      <p:cBhvr additive="base">
                                        <p:cTn id="15" dur="500" fill="hold"/>
                                        <p:tgtEl>
                                          <p:spTgt spid="11"/>
                                        </p:tgtEl>
                                        <p:attrNameLst>
                                          <p:attrName>ppt_x</p:attrName>
                                        </p:attrNameLst>
                                      </p:cBhvr>
                                      <p:tavLst>
                                        <p:tav tm="0">
                                          <p:val>
                                            <p:strVal val="#ppt_x"/>
                                          </p:val>
                                        </p:tav>
                                        <p:tav tm="100000">
                                          <p:val>
                                            <p:strVal val="#ppt_x"/>
                                          </p:val>
                                        </p:tav>
                                      </p:tavLst>
                                    </p:anim>
                                    <p:anim calcmode="lin" valueType="num">
                                      <p:cBhvr additive="base">
                                        <p:cTn id="16"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painting of a temple with people and animals&#10;&#10;Description automatically generated">
            <a:extLst>
              <a:ext uri="{FF2B5EF4-FFF2-40B4-BE49-F238E27FC236}">
                <a16:creationId xmlns:a16="http://schemas.microsoft.com/office/drawing/2014/main" id="{DE72F246-8E08-402F-2407-E23DCBCF6DB6}"/>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2907102" y="0"/>
            <a:ext cx="9284898" cy="6858000"/>
          </a:xfrm>
          <a:prstGeom prst="rect">
            <a:avLst/>
          </a:prstGeom>
        </p:spPr>
      </p:pic>
      <p:sp>
        <p:nvSpPr>
          <p:cNvPr id="6" name="Rectangle 5">
            <a:extLst>
              <a:ext uri="{FF2B5EF4-FFF2-40B4-BE49-F238E27FC236}">
                <a16:creationId xmlns:a16="http://schemas.microsoft.com/office/drawing/2014/main" id="{20D093AC-3BC6-57DB-01C3-10942A47EEA5}"/>
              </a:ext>
            </a:extLst>
          </p:cNvPr>
          <p:cNvSpPr/>
          <p:nvPr/>
        </p:nvSpPr>
        <p:spPr>
          <a:xfrm>
            <a:off x="0" y="0"/>
            <a:ext cx="2907102" cy="6858000"/>
          </a:xfrm>
          <a:prstGeom prst="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1970D55-0E51-E661-A64E-FE69B5CCEB7F}"/>
              </a:ext>
            </a:extLst>
          </p:cNvPr>
          <p:cNvSpPr>
            <a:spLocks noGrp="1"/>
          </p:cNvSpPr>
          <p:nvPr>
            <p:ph type="title"/>
          </p:nvPr>
        </p:nvSpPr>
        <p:spPr>
          <a:xfrm>
            <a:off x="414670" y="365125"/>
            <a:ext cx="2371060" cy="1516838"/>
          </a:xfrm>
        </p:spPr>
        <p:txBody>
          <a:bodyPr/>
          <a:lstStyle/>
          <a:p>
            <a:r>
              <a:rPr lang="en-US" dirty="0">
                <a:solidFill>
                  <a:srgbClr val="FFC000"/>
                </a:solidFill>
              </a:rPr>
              <a:t>Art History</a:t>
            </a:r>
          </a:p>
        </p:txBody>
      </p:sp>
      <p:pic>
        <p:nvPicPr>
          <p:cNvPr id="19" name="Picture 18" descr="A circular metal object with a design&#10;&#10;Description automatically generated with medium confidence">
            <a:extLst>
              <a:ext uri="{FF2B5EF4-FFF2-40B4-BE49-F238E27FC236}">
                <a16:creationId xmlns:a16="http://schemas.microsoft.com/office/drawing/2014/main" id="{34C749D8-A969-C7DF-E61B-000155EBF20C}"/>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rot="16200000">
            <a:off x="8352169" y="1149565"/>
            <a:ext cx="1872686" cy="1854679"/>
          </a:xfrm>
          <a:prstGeom prst="ellipse">
            <a:avLst/>
          </a:prstGeom>
        </p:spPr>
      </p:pic>
      <p:pic>
        <p:nvPicPr>
          <p:cNvPr id="21" name="Picture 20" descr="A circular metal object with a stone in the middle&#10;&#10;Description automatically generated">
            <a:extLst>
              <a:ext uri="{FF2B5EF4-FFF2-40B4-BE49-F238E27FC236}">
                <a16:creationId xmlns:a16="http://schemas.microsoft.com/office/drawing/2014/main" id="{E00FD383-F08F-479D-CCB1-5DD1F9A9FF19}"/>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rot="16008246">
            <a:off x="1664954" y="2287823"/>
            <a:ext cx="1973737" cy="2001140"/>
          </a:xfrm>
          <a:prstGeom prst="ellipse">
            <a:avLst/>
          </a:prstGeom>
        </p:spPr>
      </p:pic>
      <p:pic>
        <p:nvPicPr>
          <p:cNvPr id="23" name="Picture 22" descr="A close-up of a circular object&#10;&#10;Description automatically generated">
            <a:extLst>
              <a:ext uri="{FF2B5EF4-FFF2-40B4-BE49-F238E27FC236}">
                <a16:creationId xmlns:a16="http://schemas.microsoft.com/office/drawing/2014/main" id="{9BCD23A5-3EF7-C1F5-E0B5-F8041CA6DE22}"/>
              </a:ext>
            </a:extLst>
          </p:cNvPr>
          <p:cNvPicPr>
            <a:picLocks noChangeAspect="1"/>
          </p:cNvPicPr>
          <p:nvPr/>
        </p:nvPicPr>
        <p:blipFill>
          <a:blip r:embed="rId6" cstate="screen">
            <a:extLst>
              <a:ext uri="{28A0092B-C50C-407E-A947-70E740481C1C}">
                <a14:useLocalDpi xmlns:a14="http://schemas.microsoft.com/office/drawing/2010/main"/>
              </a:ext>
            </a:extLst>
          </a:blip>
          <a:srcRect/>
          <a:stretch/>
        </p:blipFill>
        <p:spPr>
          <a:xfrm rot="5400000">
            <a:off x="3701375" y="765956"/>
            <a:ext cx="1757176" cy="1748216"/>
          </a:xfrm>
          <a:prstGeom prst="ellipse">
            <a:avLst/>
          </a:prstGeom>
        </p:spPr>
      </p:pic>
      <p:pic>
        <p:nvPicPr>
          <p:cNvPr id="25" name="Picture 24" descr="A circular object with a design on it&#10;&#10;Description automatically generated">
            <a:extLst>
              <a:ext uri="{FF2B5EF4-FFF2-40B4-BE49-F238E27FC236}">
                <a16:creationId xmlns:a16="http://schemas.microsoft.com/office/drawing/2014/main" id="{13E5197F-F0C5-EAA5-1C0B-5E6C168BA851}"/>
              </a:ext>
            </a:extLst>
          </p:cNvPr>
          <p:cNvPicPr>
            <a:picLocks noChangeAspect="1"/>
          </p:cNvPicPr>
          <p:nvPr/>
        </p:nvPicPr>
        <p:blipFill>
          <a:blip r:embed="rId7" cstate="screen">
            <a:extLst>
              <a:ext uri="{28A0092B-C50C-407E-A947-70E740481C1C}">
                <a14:useLocalDpi xmlns:a14="http://schemas.microsoft.com/office/drawing/2010/main"/>
              </a:ext>
            </a:extLst>
          </a:blip>
          <a:srcRect/>
          <a:stretch/>
        </p:blipFill>
        <p:spPr>
          <a:xfrm>
            <a:off x="5524118" y="1640064"/>
            <a:ext cx="2311370" cy="2369800"/>
          </a:xfrm>
          <a:prstGeom prst="ellipse">
            <a:avLst/>
          </a:prstGeom>
        </p:spPr>
      </p:pic>
      <p:sp>
        <p:nvSpPr>
          <p:cNvPr id="3" name="Content Placeholder 2">
            <a:extLst>
              <a:ext uri="{FF2B5EF4-FFF2-40B4-BE49-F238E27FC236}">
                <a16:creationId xmlns:a16="http://schemas.microsoft.com/office/drawing/2014/main" id="{169CEA50-33B3-AF97-441D-236501D598FA}"/>
              </a:ext>
            </a:extLst>
          </p:cNvPr>
          <p:cNvSpPr>
            <a:spLocks noGrp="1"/>
          </p:cNvSpPr>
          <p:nvPr>
            <p:ph idx="1"/>
          </p:nvPr>
        </p:nvSpPr>
        <p:spPr>
          <a:xfrm>
            <a:off x="414670" y="4509480"/>
            <a:ext cx="2286000" cy="1338427"/>
          </a:xfrm>
        </p:spPr>
        <p:txBody>
          <a:bodyPr>
            <a:normAutofit/>
          </a:bodyPr>
          <a:lstStyle/>
          <a:p>
            <a:pPr marL="0" indent="0">
              <a:buNone/>
            </a:pPr>
            <a:r>
              <a:rPr lang="en-US" dirty="0">
                <a:solidFill>
                  <a:srgbClr val="CC3300"/>
                </a:solidFill>
              </a:rPr>
              <a:t>Gothic revival 1840-1940</a:t>
            </a:r>
          </a:p>
        </p:txBody>
      </p:sp>
      <p:pic>
        <p:nvPicPr>
          <p:cNvPr id="9" name="Picture 8" descr="A gold coin with a picture of a warrior&#10;&#10;Description automatically generated">
            <a:extLst>
              <a:ext uri="{FF2B5EF4-FFF2-40B4-BE49-F238E27FC236}">
                <a16:creationId xmlns:a16="http://schemas.microsoft.com/office/drawing/2014/main" id="{4DB0E6AC-E65B-0BC2-6720-CF3672D89AD1}"/>
              </a:ext>
            </a:extLst>
          </p:cNvPr>
          <p:cNvPicPr>
            <a:picLocks noChangeAspect="1"/>
          </p:cNvPicPr>
          <p:nvPr/>
        </p:nvPicPr>
        <p:blipFill>
          <a:blip r:embed="rId8" cstate="screen">
            <a:extLst>
              <a:ext uri="{28A0092B-C50C-407E-A947-70E740481C1C}">
                <a14:useLocalDpi xmlns:a14="http://schemas.microsoft.com/office/drawing/2010/main"/>
              </a:ext>
            </a:extLst>
          </a:blip>
          <a:srcRect/>
          <a:stretch/>
        </p:blipFill>
        <p:spPr>
          <a:xfrm rot="5400000">
            <a:off x="8911435" y="2747387"/>
            <a:ext cx="2239586" cy="2234126"/>
          </a:xfrm>
          <a:prstGeom prst="ellipse">
            <a:avLst/>
          </a:prstGeom>
        </p:spPr>
      </p:pic>
      <p:sp>
        <p:nvSpPr>
          <p:cNvPr id="4" name="Footer Placeholder 3">
            <a:extLst>
              <a:ext uri="{FF2B5EF4-FFF2-40B4-BE49-F238E27FC236}">
                <a16:creationId xmlns:a16="http://schemas.microsoft.com/office/drawing/2014/main" id="{1CC36042-F8BB-00D2-1B6F-81FFED686ACE}"/>
              </a:ext>
            </a:extLst>
          </p:cNvPr>
          <p:cNvSpPr>
            <a:spLocks noGrp="1"/>
          </p:cNvSpPr>
          <p:nvPr>
            <p:ph type="ftr" sz="quarter" idx="11"/>
          </p:nvPr>
        </p:nvSpPr>
        <p:spPr/>
        <p:txBody>
          <a:bodyPr/>
          <a:lstStyle/>
          <a:p>
            <a:r>
              <a:rPr lang="en-US"/>
              <a:t>© National Button Society, 2024</a:t>
            </a:r>
          </a:p>
        </p:txBody>
      </p:sp>
      <p:sp>
        <p:nvSpPr>
          <p:cNvPr id="5" name="TextBox 4">
            <a:extLst>
              <a:ext uri="{FF2B5EF4-FFF2-40B4-BE49-F238E27FC236}">
                <a16:creationId xmlns:a16="http://schemas.microsoft.com/office/drawing/2014/main" id="{A30B90CF-FE8F-2079-72A3-39C41531F462}"/>
              </a:ext>
            </a:extLst>
          </p:cNvPr>
          <p:cNvSpPr txBox="1"/>
          <p:nvPr/>
        </p:nvSpPr>
        <p:spPr>
          <a:xfrm>
            <a:off x="414670" y="5303520"/>
            <a:ext cx="2129025" cy="677108"/>
          </a:xfrm>
          <a:prstGeom prst="rect">
            <a:avLst/>
          </a:prstGeom>
          <a:noFill/>
        </p:spPr>
        <p:txBody>
          <a:bodyPr wrap="square" rtlCol="0">
            <a:spAutoFit/>
          </a:bodyPr>
          <a:lstStyle/>
          <a:p>
            <a:r>
              <a:rPr lang="en-US" sz="1000" dirty="0">
                <a:solidFill>
                  <a:schemeClr val="bg1">
                    <a:lumMod val="75000"/>
                  </a:schemeClr>
                </a:solidFill>
              </a:rPr>
              <a:t>Background painting: NEED TO SOURCE</a:t>
            </a:r>
            <a:endParaRPr lang="en-US" sz="1000" b="0" dirty="0">
              <a:solidFill>
                <a:schemeClr val="bg1">
                  <a:lumMod val="75000"/>
                </a:schemeClr>
              </a:solidFill>
              <a:effectLst/>
            </a:endParaRPr>
          </a:p>
          <a:p>
            <a:endParaRPr lang="en-US" dirty="0"/>
          </a:p>
        </p:txBody>
      </p:sp>
    </p:spTree>
    <p:extLst>
      <p:ext uri="{BB962C8B-B14F-4D97-AF65-F5344CB8AC3E}">
        <p14:creationId xmlns:p14="http://schemas.microsoft.com/office/powerpoint/2010/main" val="6884983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500" fill="hold"/>
                                        <p:tgtEl>
                                          <p:spTgt spid="21"/>
                                        </p:tgtEl>
                                        <p:attrNameLst>
                                          <p:attrName>ppt_x</p:attrName>
                                        </p:attrNameLst>
                                      </p:cBhvr>
                                      <p:tavLst>
                                        <p:tav tm="0">
                                          <p:val>
                                            <p:strVal val="#ppt_x"/>
                                          </p:val>
                                        </p:tav>
                                        <p:tav tm="100000">
                                          <p:val>
                                            <p:strVal val="#ppt_x"/>
                                          </p:val>
                                        </p:tav>
                                      </p:tavLst>
                                    </p:anim>
                                    <p:anim calcmode="lin" valueType="num">
                                      <p:cBhvr additive="base">
                                        <p:cTn id="8" dur="500" fill="hold"/>
                                        <p:tgtEl>
                                          <p:spTgt spid="21"/>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23"/>
                                        </p:tgtEl>
                                        <p:attrNameLst>
                                          <p:attrName>style.visibility</p:attrName>
                                        </p:attrNameLst>
                                      </p:cBhvr>
                                      <p:to>
                                        <p:strVal val="visible"/>
                                      </p:to>
                                    </p:set>
                                    <p:anim calcmode="lin" valueType="num">
                                      <p:cBhvr additive="base">
                                        <p:cTn id="11" dur="500" fill="hold"/>
                                        <p:tgtEl>
                                          <p:spTgt spid="23"/>
                                        </p:tgtEl>
                                        <p:attrNameLst>
                                          <p:attrName>ppt_x</p:attrName>
                                        </p:attrNameLst>
                                      </p:cBhvr>
                                      <p:tavLst>
                                        <p:tav tm="0">
                                          <p:val>
                                            <p:strVal val="#ppt_x"/>
                                          </p:val>
                                        </p:tav>
                                        <p:tav tm="100000">
                                          <p:val>
                                            <p:strVal val="#ppt_x"/>
                                          </p:val>
                                        </p:tav>
                                      </p:tavLst>
                                    </p:anim>
                                    <p:anim calcmode="lin" valueType="num">
                                      <p:cBhvr additive="base">
                                        <p:cTn id="12" dur="500" fill="hold"/>
                                        <p:tgtEl>
                                          <p:spTgt spid="23"/>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19"/>
                                        </p:tgtEl>
                                        <p:attrNameLst>
                                          <p:attrName>style.visibility</p:attrName>
                                        </p:attrNameLst>
                                      </p:cBhvr>
                                      <p:to>
                                        <p:strVal val="visible"/>
                                      </p:to>
                                    </p:set>
                                    <p:anim calcmode="lin" valueType="num">
                                      <p:cBhvr additive="base">
                                        <p:cTn id="15" dur="500" fill="hold"/>
                                        <p:tgtEl>
                                          <p:spTgt spid="19"/>
                                        </p:tgtEl>
                                        <p:attrNameLst>
                                          <p:attrName>ppt_x</p:attrName>
                                        </p:attrNameLst>
                                      </p:cBhvr>
                                      <p:tavLst>
                                        <p:tav tm="0">
                                          <p:val>
                                            <p:strVal val="#ppt_x"/>
                                          </p:val>
                                        </p:tav>
                                        <p:tav tm="100000">
                                          <p:val>
                                            <p:strVal val="#ppt_x"/>
                                          </p:val>
                                        </p:tav>
                                      </p:tavLst>
                                    </p:anim>
                                    <p:anim calcmode="lin" valueType="num">
                                      <p:cBhvr additive="base">
                                        <p:cTn id="16" dur="500" fill="hold"/>
                                        <p:tgtEl>
                                          <p:spTgt spid="19"/>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additive="base">
                                        <p:cTn id="19" dur="500" fill="hold"/>
                                        <p:tgtEl>
                                          <p:spTgt spid="9"/>
                                        </p:tgtEl>
                                        <p:attrNameLst>
                                          <p:attrName>ppt_x</p:attrName>
                                        </p:attrNameLst>
                                      </p:cBhvr>
                                      <p:tavLst>
                                        <p:tav tm="0">
                                          <p:val>
                                            <p:strVal val="#ppt_x"/>
                                          </p:val>
                                        </p:tav>
                                        <p:tav tm="100000">
                                          <p:val>
                                            <p:strVal val="#ppt_x"/>
                                          </p:val>
                                        </p:tav>
                                      </p:tavLst>
                                    </p:anim>
                                    <p:anim calcmode="lin" valueType="num">
                                      <p:cBhvr additive="base">
                                        <p:cTn id="20" dur="500" fill="hold"/>
                                        <p:tgtEl>
                                          <p:spTgt spid="9"/>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25"/>
                                        </p:tgtEl>
                                        <p:attrNameLst>
                                          <p:attrName>style.visibility</p:attrName>
                                        </p:attrNameLst>
                                      </p:cBhvr>
                                      <p:to>
                                        <p:strVal val="visible"/>
                                      </p:to>
                                    </p:set>
                                    <p:anim calcmode="lin" valueType="num">
                                      <p:cBhvr additive="base">
                                        <p:cTn id="23" dur="500" fill="hold"/>
                                        <p:tgtEl>
                                          <p:spTgt spid="25"/>
                                        </p:tgtEl>
                                        <p:attrNameLst>
                                          <p:attrName>ppt_x</p:attrName>
                                        </p:attrNameLst>
                                      </p:cBhvr>
                                      <p:tavLst>
                                        <p:tav tm="0">
                                          <p:val>
                                            <p:strVal val="#ppt_x"/>
                                          </p:val>
                                        </p:tav>
                                        <p:tav tm="100000">
                                          <p:val>
                                            <p:strVal val="#ppt_x"/>
                                          </p:val>
                                        </p:tav>
                                      </p:tavLst>
                                    </p:anim>
                                    <p:anim calcmode="lin" valueType="num">
                                      <p:cBhvr additive="base">
                                        <p:cTn id="24"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70D6B1B4-5CAA-1B41-0880-06BAD1384727}"/>
              </a:ext>
            </a:extLst>
          </p:cNvPr>
          <p:cNvSpPr/>
          <p:nvPr/>
        </p:nvSpPr>
        <p:spPr>
          <a:xfrm>
            <a:off x="0" y="0"/>
            <a:ext cx="3057629" cy="6858000"/>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Picture 15" descr="A close-up of a wallpaper&#10;&#10;Description automatically generated">
            <a:extLst>
              <a:ext uri="{FF2B5EF4-FFF2-40B4-BE49-F238E27FC236}">
                <a16:creationId xmlns:a16="http://schemas.microsoft.com/office/drawing/2014/main" id="{FCB827A7-39B4-9549-31B3-4367950F393A}"/>
              </a:ext>
            </a:extLst>
          </p:cNvPr>
          <p:cNvPicPr>
            <a:picLocks noChangeAspect="1"/>
          </p:cNvPicPr>
          <p:nvPr/>
        </p:nvPicPr>
        <p:blipFill>
          <a:blip r:embed="rId3">
            <a:alphaModFix/>
            <a:extLst>
              <a:ext uri="{28A0092B-C50C-407E-A947-70E740481C1C}">
                <a14:useLocalDpi xmlns:a14="http://schemas.microsoft.com/office/drawing/2010/main"/>
              </a:ext>
            </a:extLst>
          </a:blip>
          <a:stretch>
            <a:fillRect/>
          </a:stretch>
        </p:blipFill>
        <p:spPr>
          <a:xfrm>
            <a:off x="3049531" y="-1"/>
            <a:ext cx="9142470" cy="7060019"/>
          </a:xfrm>
          <a:prstGeom prst="rect">
            <a:avLst/>
          </a:prstGeom>
        </p:spPr>
      </p:pic>
      <p:sp>
        <p:nvSpPr>
          <p:cNvPr id="2" name="Title 1">
            <a:extLst>
              <a:ext uri="{FF2B5EF4-FFF2-40B4-BE49-F238E27FC236}">
                <a16:creationId xmlns:a16="http://schemas.microsoft.com/office/drawing/2014/main" id="{A1970D55-0E51-E661-A64E-FE69B5CCEB7F}"/>
              </a:ext>
            </a:extLst>
          </p:cNvPr>
          <p:cNvSpPr>
            <a:spLocks noGrp="1"/>
          </p:cNvSpPr>
          <p:nvPr>
            <p:ph type="title"/>
          </p:nvPr>
        </p:nvSpPr>
        <p:spPr>
          <a:xfrm>
            <a:off x="393405" y="365124"/>
            <a:ext cx="2434855" cy="2409973"/>
          </a:xfrm>
        </p:spPr>
        <p:txBody>
          <a:bodyPr/>
          <a:lstStyle/>
          <a:p>
            <a:r>
              <a:rPr lang="en-US" dirty="0">
                <a:solidFill>
                  <a:srgbClr val="FFC000"/>
                </a:solidFill>
              </a:rPr>
              <a:t>Art History</a:t>
            </a:r>
            <a:br>
              <a:rPr lang="en-US" dirty="0">
                <a:solidFill>
                  <a:srgbClr val="FFC000"/>
                </a:solidFill>
              </a:rPr>
            </a:br>
            <a:endParaRPr lang="en-US" dirty="0">
              <a:solidFill>
                <a:srgbClr val="FFC000"/>
              </a:solidFill>
            </a:endParaRPr>
          </a:p>
        </p:txBody>
      </p:sp>
      <p:sp>
        <p:nvSpPr>
          <p:cNvPr id="3" name="Content Placeholder 2">
            <a:extLst>
              <a:ext uri="{FF2B5EF4-FFF2-40B4-BE49-F238E27FC236}">
                <a16:creationId xmlns:a16="http://schemas.microsoft.com/office/drawing/2014/main" id="{169CEA50-33B3-AF97-441D-236501D598FA}"/>
              </a:ext>
            </a:extLst>
          </p:cNvPr>
          <p:cNvSpPr>
            <a:spLocks noGrp="1"/>
          </p:cNvSpPr>
          <p:nvPr>
            <p:ph idx="1"/>
          </p:nvPr>
        </p:nvSpPr>
        <p:spPr>
          <a:xfrm>
            <a:off x="364349" y="5340058"/>
            <a:ext cx="2693280" cy="1517941"/>
          </a:xfrm>
        </p:spPr>
        <p:txBody>
          <a:bodyPr>
            <a:normAutofit/>
          </a:bodyPr>
          <a:lstStyle/>
          <a:p>
            <a:pPr marL="0" indent="0">
              <a:buNone/>
            </a:pPr>
            <a:r>
              <a:rPr lang="en-US" dirty="0">
                <a:solidFill>
                  <a:srgbClr val="009999"/>
                </a:solidFill>
              </a:rPr>
              <a:t>Art Nouveau 1890-1910</a:t>
            </a:r>
          </a:p>
        </p:txBody>
      </p:sp>
      <p:pic>
        <p:nvPicPr>
          <p:cNvPr id="6" name="Picture 5" descr="A gold oval shaped brooch with a green stone&#10;&#10;Description automatically generated">
            <a:extLst>
              <a:ext uri="{FF2B5EF4-FFF2-40B4-BE49-F238E27FC236}">
                <a16:creationId xmlns:a16="http://schemas.microsoft.com/office/drawing/2014/main" id="{1F304432-9CEA-8E85-5562-EF64329A4C83}"/>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rot="5400000">
            <a:off x="1634049" y="2208312"/>
            <a:ext cx="2165936" cy="1645440"/>
          </a:xfrm>
          <a:prstGeom prst="ellipse">
            <a:avLst/>
          </a:prstGeom>
        </p:spPr>
      </p:pic>
      <p:pic>
        <p:nvPicPr>
          <p:cNvPr id="8" name="Picture 7" descr="A hexagon shaped gold and green object&#10;&#10;Description automatically generated">
            <a:extLst>
              <a:ext uri="{FF2B5EF4-FFF2-40B4-BE49-F238E27FC236}">
                <a16:creationId xmlns:a16="http://schemas.microsoft.com/office/drawing/2014/main" id="{C0F3E593-657E-7025-C56C-35BA04BD6AE1}"/>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rot="5400000">
            <a:off x="4238500" y="965130"/>
            <a:ext cx="1765648" cy="1596924"/>
          </a:xfrm>
          <a:prstGeom prst="hexagon">
            <a:avLst/>
          </a:prstGeom>
        </p:spPr>
      </p:pic>
      <p:pic>
        <p:nvPicPr>
          <p:cNvPr id="10" name="Picture 9" descr="A gold object with a design on it&#10;&#10;Description automatically generated">
            <a:extLst>
              <a:ext uri="{FF2B5EF4-FFF2-40B4-BE49-F238E27FC236}">
                <a16:creationId xmlns:a16="http://schemas.microsoft.com/office/drawing/2014/main" id="{FCB13AD1-A8DF-74BC-BE23-F28B1DA737D8}"/>
              </a:ext>
            </a:extLst>
          </p:cNvPr>
          <p:cNvPicPr>
            <a:picLocks noChangeAspect="1"/>
          </p:cNvPicPr>
          <p:nvPr/>
        </p:nvPicPr>
        <p:blipFill>
          <a:blip r:embed="rId6" cstate="screen">
            <a:extLst>
              <a:ext uri="{28A0092B-C50C-407E-A947-70E740481C1C}">
                <a14:useLocalDpi xmlns:a14="http://schemas.microsoft.com/office/drawing/2010/main"/>
              </a:ext>
            </a:extLst>
          </a:blip>
          <a:srcRect/>
          <a:stretch/>
        </p:blipFill>
        <p:spPr>
          <a:xfrm rot="10800000">
            <a:off x="2518176" y="4574240"/>
            <a:ext cx="1447800" cy="1502365"/>
          </a:xfrm>
          <a:prstGeom prst="ellipse">
            <a:avLst/>
          </a:prstGeom>
        </p:spPr>
      </p:pic>
      <p:pic>
        <p:nvPicPr>
          <p:cNvPr id="12" name="Picture 11" descr="A gold coin with a person's face&#10;&#10;Description automatically generated">
            <a:extLst>
              <a:ext uri="{FF2B5EF4-FFF2-40B4-BE49-F238E27FC236}">
                <a16:creationId xmlns:a16="http://schemas.microsoft.com/office/drawing/2014/main" id="{DA0C64BB-C18B-BA88-C770-3B07CD762B7F}"/>
              </a:ext>
            </a:extLst>
          </p:cNvPr>
          <p:cNvPicPr>
            <a:picLocks noChangeAspect="1"/>
          </p:cNvPicPr>
          <p:nvPr/>
        </p:nvPicPr>
        <p:blipFill>
          <a:blip r:embed="rId7" cstate="screen">
            <a:extLst>
              <a:ext uri="{28A0092B-C50C-407E-A947-70E740481C1C}">
                <a14:useLocalDpi xmlns:a14="http://schemas.microsoft.com/office/drawing/2010/main"/>
              </a:ext>
            </a:extLst>
          </a:blip>
          <a:srcRect/>
          <a:stretch/>
        </p:blipFill>
        <p:spPr>
          <a:xfrm rot="5400000">
            <a:off x="7939904" y="1938004"/>
            <a:ext cx="1838888" cy="1838325"/>
          </a:xfrm>
          <a:prstGeom prst="ellipse">
            <a:avLst/>
          </a:prstGeom>
        </p:spPr>
      </p:pic>
      <p:pic>
        <p:nvPicPr>
          <p:cNvPr id="14" name="Picture 13" descr="A dragonfly brooch with gems&#10;&#10;Description automatically generated">
            <a:extLst>
              <a:ext uri="{FF2B5EF4-FFF2-40B4-BE49-F238E27FC236}">
                <a16:creationId xmlns:a16="http://schemas.microsoft.com/office/drawing/2014/main" id="{65036B74-0685-6CE0-1A87-5F310A350222}"/>
              </a:ext>
            </a:extLst>
          </p:cNvPr>
          <p:cNvPicPr>
            <a:picLocks noChangeAspect="1"/>
          </p:cNvPicPr>
          <p:nvPr/>
        </p:nvPicPr>
        <p:blipFill>
          <a:blip r:embed="rId8" cstate="screen">
            <a:extLst>
              <a:ext uri="{28A0092B-C50C-407E-A947-70E740481C1C}">
                <a14:useLocalDpi xmlns:a14="http://schemas.microsoft.com/office/drawing/2010/main"/>
              </a:ext>
            </a:extLst>
          </a:blip>
          <a:srcRect/>
          <a:stretch/>
        </p:blipFill>
        <p:spPr>
          <a:xfrm rot="5400000">
            <a:off x="8191978" y="4086092"/>
            <a:ext cx="2114685" cy="2096762"/>
          </a:xfrm>
          <a:prstGeom prst="ellipse">
            <a:avLst/>
          </a:prstGeom>
        </p:spPr>
      </p:pic>
      <p:pic>
        <p:nvPicPr>
          <p:cNvPr id="18" name="Picture 17" descr="A coin with a person in profile&#10;&#10;Description automatically generated">
            <a:extLst>
              <a:ext uri="{FF2B5EF4-FFF2-40B4-BE49-F238E27FC236}">
                <a16:creationId xmlns:a16="http://schemas.microsoft.com/office/drawing/2014/main" id="{4671CD1D-B9DB-9F43-DE6A-41071C0AD91A}"/>
              </a:ext>
            </a:extLst>
          </p:cNvPr>
          <p:cNvPicPr>
            <a:picLocks noChangeAspect="1"/>
          </p:cNvPicPr>
          <p:nvPr/>
        </p:nvPicPr>
        <p:blipFill>
          <a:blip r:embed="rId9" cstate="screen">
            <a:extLst>
              <a:ext uri="{28A0092B-C50C-407E-A947-70E740481C1C}">
                <a14:useLocalDpi xmlns:a14="http://schemas.microsoft.com/office/drawing/2010/main"/>
              </a:ext>
            </a:extLst>
          </a:blip>
          <a:srcRect/>
          <a:stretch/>
        </p:blipFill>
        <p:spPr>
          <a:xfrm rot="5400000">
            <a:off x="4734967" y="3055003"/>
            <a:ext cx="3086416" cy="3038475"/>
          </a:xfrm>
          <a:prstGeom prst="ellipse">
            <a:avLst/>
          </a:prstGeom>
        </p:spPr>
      </p:pic>
      <p:sp>
        <p:nvSpPr>
          <p:cNvPr id="4" name="Footer Placeholder 3">
            <a:extLst>
              <a:ext uri="{FF2B5EF4-FFF2-40B4-BE49-F238E27FC236}">
                <a16:creationId xmlns:a16="http://schemas.microsoft.com/office/drawing/2014/main" id="{B59216F3-BF96-8731-A0CE-894BE3E55CAC}"/>
              </a:ext>
            </a:extLst>
          </p:cNvPr>
          <p:cNvSpPr>
            <a:spLocks noGrp="1"/>
          </p:cNvSpPr>
          <p:nvPr>
            <p:ph type="ftr" sz="quarter" idx="11"/>
          </p:nvPr>
        </p:nvSpPr>
        <p:spPr/>
        <p:txBody>
          <a:bodyPr/>
          <a:lstStyle/>
          <a:p>
            <a:r>
              <a:rPr lang="en-US"/>
              <a:t>© National Button Society, 2024</a:t>
            </a:r>
          </a:p>
        </p:txBody>
      </p:sp>
    </p:spTree>
    <p:extLst>
      <p:ext uri="{BB962C8B-B14F-4D97-AF65-F5344CB8AC3E}">
        <p14:creationId xmlns:p14="http://schemas.microsoft.com/office/powerpoint/2010/main" val="35934570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500" fill="hold"/>
                                        <p:tgtEl>
                                          <p:spTgt spid="10"/>
                                        </p:tgtEl>
                                        <p:attrNameLst>
                                          <p:attrName>ppt_x</p:attrName>
                                        </p:attrNameLst>
                                      </p:cBhvr>
                                      <p:tavLst>
                                        <p:tav tm="0">
                                          <p:val>
                                            <p:strVal val="#ppt_x"/>
                                          </p:val>
                                        </p:tav>
                                        <p:tav tm="100000">
                                          <p:val>
                                            <p:strVal val="#ppt_x"/>
                                          </p:val>
                                        </p:tav>
                                      </p:tavLst>
                                    </p:anim>
                                    <p:anim calcmode="lin" valueType="num">
                                      <p:cBhvr additive="base">
                                        <p:cTn id="12" dur="500" fill="hold"/>
                                        <p:tgtEl>
                                          <p:spTgt spid="10"/>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18"/>
                                        </p:tgtEl>
                                        <p:attrNameLst>
                                          <p:attrName>style.visibility</p:attrName>
                                        </p:attrNameLst>
                                      </p:cBhvr>
                                      <p:to>
                                        <p:strVal val="visible"/>
                                      </p:to>
                                    </p:set>
                                    <p:anim calcmode="lin" valueType="num">
                                      <p:cBhvr additive="base">
                                        <p:cTn id="15" dur="500" fill="hold"/>
                                        <p:tgtEl>
                                          <p:spTgt spid="18"/>
                                        </p:tgtEl>
                                        <p:attrNameLst>
                                          <p:attrName>ppt_x</p:attrName>
                                        </p:attrNameLst>
                                      </p:cBhvr>
                                      <p:tavLst>
                                        <p:tav tm="0">
                                          <p:val>
                                            <p:strVal val="#ppt_x"/>
                                          </p:val>
                                        </p:tav>
                                        <p:tav tm="100000">
                                          <p:val>
                                            <p:strVal val="#ppt_x"/>
                                          </p:val>
                                        </p:tav>
                                      </p:tavLst>
                                    </p:anim>
                                    <p:anim calcmode="lin" valueType="num">
                                      <p:cBhvr additive="base">
                                        <p:cTn id="16" dur="500" fill="hold"/>
                                        <p:tgtEl>
                                          <p:spTgt spid="18"/>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additive="base">
                                        <p:cTn id="19" dur="500" fill="hold"/>
                                        <p:tgtEl>
                                          <p:spTgt spid="8"/>
                                        </p:tgtEl>
                                        <p:attrNameLst>
                                          <p:attrName>ppt_x</p:attrName>
                                        </p:attrNameLst>
                                      </p:cBhvr>
                                      <p:tavLst>
                                        <p:tav tm="0">
                                          <p:val>
                                            <p:strVal val="#ppt_x"/>
                                          </p:val>
                                        </p:tav>
                                        <p:tav tm="100000">
                                          <p:val>
                                            <p:strVal val="#ppt_x"/>
                                          </p:val>
                                        </p:tav>
                                      </p:tavLst>
                                    </p:anim>
                                    <p:anim calcmode="lin" valueType="num">
                                      <p:cBhvr additive="base">
                                        <p:cTn id="20" dur="500" fill="hold"/>
                                        <p:tgtEl>
                                          <p:spTgt spid="8"/>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12"/>
                                        </p:tgtEl>
                                        <p:attrNameLst>
                                          <p:attrName>style.visibility</p:attrName>
                                        </p:attrNameLst>
                                      </p:cBhvr>
                                      <p:to>
                                        <p:strVal val="visible"/>
                                      </p:to>
                                    </p:set>
                                    <p:anim calcmode="lin" valueType="num">
                                      <p:cBhvr additive="base">
                                        <p:cTn id="23" dur="500" fill="hold"/>
                                        <p:tgtEl>
                                          <p:spTgt spid="12"/>
                                        </p:tgtEl>
                                        <p:attrNameLst>
                                          <p:attrName>ppt_x</p:attrName>
                                        </p:attrNameLst>
                                      </p:cBhvr>
                                      <p:tavLst>
                                        <p:tav tm="0">
                                          <p:val>
                                            <p:strVal val="#ppt_x"/>
                                          </p:val>
                                        </p:tav>
                                        <p:tav tm="100000">
                                          <p:val>
                                            <p:strVal val="#ppt_x"/>
                                          </p:val>
                                        </p:tav>
                                      </p:tavLst>
                                    </p:anim>
                                    <p:anim calcmode="lin" valueType="num">
                                      <p:cBhvr additive="base">
                                        <p:cTn id="24" dur="500" fill="hold"/>
                                        <p:tgtEl>
                                          <p:spTgt spid="12"/>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14"/>
                                        </p:tgtEl>
                                        <p:attrNameLst>
                                          <p:attrName>style.visibility</p:attrName>
                                        </p:attrNameLst>
                                      </p:cBhvr>
                                      <p:to>
                                        <p:strVal val="visible"/>
                                      </p:to>
                                    </p:set>
                                    <p:anim calcmode="lin" valueType="num">
                                      <p:cBhvr additive="base">
                                        <p:cTn id="27" dur="500" fill="hold"/>
                                        <p:tgtEl>
                                          <p:spTgt spid="14"/>
                                        </p:tgtEl>
                                        <p:attrNameLst>
                                          <p:attrName>ppt_x</p:attrName>
                                        </p:attrNameLst>
                                      </p:cBhvr>
                                      <p:tavLst>
                                        <p:tav tm="0">
                                          <p:val>
                                            <p:strVal val="#ppt_x"/>
                                          </p:val>
                                        </p:tav>
                                        <p:tav tm="100000">
                                          <p:val>
                                            <p:strVal val="#ppt_x"/>
                                          </p:val>
                                        </p:tav>
                                      </p:tavLst>
                                    </p:anim>
                                    <p:anim calcmode="lin" valueType="num">
                                      <p:cBhvr additive="base">
                                        <p:cTn id="28"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painting of a person and person&#10;&#10;Description automatically generated">
            <a:extLst>
              <a:ext uri="{FF2B5EF4-FFF2-40B4-BE49-F238E27FC236}">
                <a16:creationId xmlns:a16="http://schemas.microsoft.com/office/drawing/2014/main" id="{B442E6E5-C0B6-98B6-B084-21C20F3A31CB}"/>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flipH="1">
            <a:off x="3057629" y="0"/>
            <a:ext cx="9132690" cy="6857999"/>
          </a:xfrm>
          <a:prstGeom prst="rect">
            <a:avLst/>
          </a:prstGeom>
        </p:spPr>
      </p:pic>
      <p:sp>
        <p:nvSpPr>
          <p:cNvPr id="17" name="Rectangle 16">
            <a:extLst>
              <a:ext uri="{FF2B5EF4-FFF2-40B4-BE49-F238E27FC236}">
                <a16:creationId xmlns:a16="http://schemas.microsoft.com/office/drawing/2014/main" id="{70D6B1B4-5CAA-1B41-0880-06BAD1384727}"/>
              </a:ext>
            </a:extLst>
          </p:cNvPr>
          <p:cNvSpPr/>
          <p:nvPr/>
        </p:nvSpPr>
        <p:spPr>
          <a:xfrm>
            <a:off x="0" y="0"/>
            <a:ext cx="3057629" cy="6858000"/>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1970D55-0E51-E661-A64E-FE69B5CCEB7F}"/>
              </a:ext>
            </a:extLst>
          </p:cNvPr>
          <p:cNvSpPr>
            <a:spLocks noGrp="1"/>
          </p:cNvSpPr>
          <p:nvPr>
            <p:ph type="title"/>
          </p:nvPr>
        </p:nvSpPr>
        <p:spPr>
          <a:xfrm>
            <a:off x="393405" y="365124"/>
            <a:ext cx="2434855" cy="2409973"/>
          </a:xfrm>
        </p:spPr>
        <p:txBody>
          <a:bodyPr/>
          <a:lstStyle/>
          <a:p>
            <a:r>
              <a:rPr lang="en-US" dirty="0">
                <a:solidFill>
                  <a:srgbClr val="FFC000"/>
                </a:solidFill>
              </a:rPr>
              <a:t>Art History</a:t>
            </a:r>
            <a:br>
              <a:rPr lang="en-US" dirty="0">
                <a:solidFill>
                  <a:srgbClr val="FFC000"/>
                </a:solidFill>
              </a:rPr>
            </a:br>
            <a:endParaRPr lang="en-US" dirty="0">
              <a:solidFill>
                <a:srgbClr val="FFC000"/>
              </a:solidFill>
            </a:endParaRPr>
          </a:p>
        </p:txBody>
      </p:sp>
      <p:sp>
        <p:nvSpPr>
          <p:cNvPr id="3" name="Content Placeholder 2">
            <a:extLst>
              <a:ext uri="{FF2B5EF4-FFF2-40B4-BE49-F238E27FC236}">
                <a16:creationId xmlns:a16="http://schemas.microsoft.com/office/drawing/2014/main" id="{169CEA50-33B3-AF97-441D-236501D598FA}"/>
              </a:ext>
            </a:extLst>
          </p:cNvPr>
          <p:cNvSpPr>
            <a:spLocks noGrp="1"/>
          </p:cNvSpPr>
          <p:nvPr>
            <p:ph idx="1"/>
          </p:nvPr>
        </p:nvSpPr>
        <p:spPr>
          <a:xfrm>
            <a:off x="364349" y="5340058"/>
            <a:ext cx="2693280" cy="1517941"/>
          </a:xfrm>
        </p:spPr>
        <p:txBody>
          <a:bodyPr>
            <a:normAutofit/>
          </a:bodyPr>
          <a:lstStyle/>
          <a:p>
            <a:pPr marL="0" indent="0">
              <a:buNone/>
            </a:pPr>
            <a:r>
              <a:rPr lang="en-US" dirty="0">
                <a:solidFill>
                  <a:srgbClr val="CC3300"/>
                </a:solidFill>
              </a:rPr>
              <a:t>Art Deco</a:t>
            </a:r>
            <a:br>
              <a:rPr lang="en-US" dirty="0">
                <a:solidFill>
                  <a:srgbClr val="CC3300"/>
                </a:solidFill>
              </a:rPr>
            </a:br>
            <a:r>
              <a:rPr lang="en-US" dirty="0">
                <a:solidFill>
                  <a:srgbClr val="CC3300"/>
                </a:solidFill>
              </a:rPr>
              <a:t>1919-1939</a:t>
            </a:r>
          </a:p>
        </p:txBody>
      </p:sp>
      <p:pic>
        <p:nvPicPr>
          <p:cNvPr id="21" name="Picture 20" descr="A group of black and white buttons&#10;&#10;Description automatically generated">
            <a:extLst>
              <a:ext uri="{FF2B5EF4-FFF2-40B4-BE49-F238E27FC236}">
                <a16:creationId xmlns:a16="http://schemas.microsoft.com/office/drawing/2014/main" id="{DEF49576-32DF-CF82-4073-89A123A9A158}"/>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8958151" y="589145"/>
            <a:ext cx="2137146" cy="2106616"/>
          </a:xfrm>
          <a:prstGeom prst="ellipse">
            <a:avLst/>
          </a:prstGeom>
        </p:spPr>
      </p:pic>
      <p:pic>
        <p:nvPicPr>
          <p:cNvPr id="22" name="Picture 21" descr="A group of black and white buttons&#10;&#10;Description automatically generated">
            <a:extLst>
              <a:ext uri="{FF2B5EF4-FFF2-40B4-BE49-F238E27FC236}">
                <a16:creationId xmlns:a16="http://schemas.microsoft.com/office/drawing/2014/main" id="{97F1BED8-9D22-E947-7D40-0D237F741E7E}"/>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3215950" y="4921208"/>
            <a:ext cx="1626783" cy="1594885"/>
          </a:xfrm>
          <a:prstGeom prst="ellipse">
            <a:avLst/>
          </a:prstGeom>
        </p:spPr>
      </p:pic>
      <p:pic>
        <p:nvPicPr>
          <p:cNvPr id="23" name="Picture 22" descr="A group of black and white buttons&#10;&#10;Description automatically generated">
            <a:extLst>
              <a:ext uri="{FF2B5EF4-FFF2-40B4-BE49-F238E27FC236}">
                <a16:creationId xmlns:a16="http://schemas.microsoft.com/office/drawing/2014/main" id="{2820E731-7C54-E426-D422-B872BDCB458B}"/>
              </a:ext>
            </a:extLst>
          </p:cNvPr>
          <p:cNvPicPr>
            <a:picLocks noChangeAspect="1"/>
          </p:cNvPicPr>
          <p:nvPr/>
        </p:nvPicPr>
        <p:blipFill>
          <a:blip r:embed="rId6" cstate="screen">
            <a:extLst>
              <a:ext uri="{28A0092B-C50C-407E-A947-70E740481C1C}">
                <a14:useLocalDpi xmlns:a14="http://schemas.microsoft.com/office/drawing/2010/main"/>
              </a:ext>
            </a:extLst>
          </a:blip>
          <a:srcRect/>
          <a:stretch/>
        </p:blipFill>
        <p:spPr>
          <a:xfrm>
            <a:off x="10285066" y="3072123"/>
            <a:ext cx="1127051" cy="1116419"/>
          </a:xfrm>
          <a:prstGeom prst="ellipse">
            <a:avLst/>
          </a:prstGeom>
        </p:spPr>
      </p:pic>
      <p:pic>
        <p:nvPicPr>
          <p:cNvPr id="27" name="Picture 26" descr="A group of buttons on a table&#10;&#10;Description automatically generated">
            <a:extLst>
              <a:ext uri="{FF2B5EF4-FFF2-40B4-BE49-F238E27FC236}">
                <a16:creationId xmlns:a16="http://schemas.microsoft.com/office/drawing/2014/main" id="{032EE764-CCCC-49C1-A134-5E595BE648D3}"/>
              </a:ext>
            </a:extLst>
          </p:cNvPr>
          <p:cNvPicPr>
            <a:picLocks noChangeAspect="1"/>
          </p:cNvPicPr>
          <p:nvPr/>
        </p:nvPicPr>
        <p:blipFill>
          <a:blip r:embed="rId7" cstate="screen">
            <a:extLst>
              <a:ext uri="{28A0092B-C50C-407E-A947-70E740481C1C}">
                <a14:useLocalDpi xmlns:a14="http://schemas.microsoft.com/office/drawing/2010/main"/>
              </a:ext>
            </a:extLst>
          </a:blip>
          <a:srcRect/>
          <a:stretch/>
        </p:blipFill>
        <p:spPr>
          <a:xfrm>
            <a:off x="6770039" y="5152211"/>
            <a:ext cx="1297327" cy="1363882"/>
          </a:xfrm>
          <a:prstGeom prst="ellipse">
            <a:avLst/>
          </a:prstGeom>
        </p:spPr>
      </p:pic>
      <p:pic>
        <p:nvPicPr>
          <p:cNvPr id="28" name="Picture 27" descr="A group of buttons on a table&#10;&#10;Description automatically generated">
            <a:extLst>
              <a:ext uri="{FF2B5EF4-FFF2-40B4-BE49-F238E27FC236}">
                <a16:creationId xmlns:a16="http://schemas.microsoft.com/office/drawing/2014/main" id="{0720D7A6-0DBB-B251-20F2-17933489B1AD}"/>
              </a:ext>
            </a:extLst>
          </p:cNvPr>
          <p:cNvPicPr>
            <a:picLocks noChangeAspect="1"/>
          </p:cNvPicPr>
          <p:nvPr/>
        </p:nvPicPr>
        <p:blipFill>
          <a:blip r:embed="rId8" cstate="screen">
            <a:extLst>
              <a:ext uri="{28A0092B-C50C-407E-A947-70E740481C1C}">
                <a14:useLocalDpi xmlns:a14="http://schemas.microsoft.com/office/drawing/2010/main"/>
              </a:ext>
            </a:extLst>
          </a:blip>
          <a:srcRect/>
          <a:stretch/>
        </p:blipFill>
        <p:spPr>
          <a:xfrm>
            <a:off x="3115614" y="2916213"/>
            <a:ext cx="953386" cy="972875"/>
          </a:xfrm>
          <a:prstGeom prst="ellipse">
            <a:avLst/>
          </a:prstGeom>
        </p:spPr>
      </p:pic>
      <p:pic>
        <p:nvPicPr>
          <p:cNvPr id="29" name="Picture 28" descr="A group of buttons on a table&#10;&#10;Description automatically generated">
            <a:extLst>
              <a:ext uri="{FF2B5EF4-FFF2-40B4-BE49-F238E27FC236}">
                <a16:creationId xmlns:a16="http://schemas.microsoft.com/office/drawing/2014/main" id="{B57D2153-7A00-DEA7-10ED-5AE69F3CAC24}"/>
              </a:ext>
            </a:extLst>
          </p:cNvPr>
          <p:cNvPicPr>
            <a:picLocks noChangeAspect="1"/>
          </p:cNvPicPr>
          <p:nvPr/>
        </p:nvPicPr>
        <p:blipFill>
          <a:blip r:embed="rId9" cstate="screen">
            <a:extLst>
              <a:ext uri="{28A0092B-C50C-407E-A947-70E740481C1C}">
                <a14:useLocalDpi xmlns:a14="http://schemas.microsoft.com/office/drawing/2010/main"/>
              </a:ext>
            </a:extLst>
          </a:blip>
          <a:srcRect/>
          <a:stretch/>
        </p:blipFill>
        <p:spPr>
          <a:xfrm>
            <a:off x="6366080" y="409676"/>
            <a:ext cx="1390343" cy="1508522"/>
          </a:xfrm>
          <a:prstGeom prst="ellipse">
            <a:avLst/>
          </a:prstGeom>
        </p:spPr>
      </p:pic>
      <p:pic>
        <p:nvPicPr>
          <p:cNvPr id="30" name="Picture 29" descr="A group of buttons on a table&#10;&#10;Description automatically generated">
            <a:extLst>
              <a:ext uri="{FF2B5EF4-FFF2-40B4-BE49-F238E27FC236}">
                <a16:creationId xmlns:a16="http://schemas.microsoft.com/office/drawing/2014/main" id="{50570D16-DA64-5A14-B800-530B7F027E97}"/>
              </a:ext>
            </a:extLst>
          </p:cNvPr>
          <p:cNvPicPr>
            <a:picLocks noChangeAspect="1"/>
          </p:cNvPicPr>
          <p:nvPr/>
        </p:nvPicPr>
        <p:blipFill>
          <a:blip r:embed="rId10" cstate="screen">
            <a:extLst>
              <a:ext uri="{28A0092B-C50C-407E-A947-70E740481C1C}">
                <a14:useLocalDpi xmlns:a14="http://schemas.microsoft.com/office/drawing/2010/main"/>
              </a:ext>
            </a:extLst>
          </a:blip>
          <a:srcRect/>
          <a:stretch/>
        </p:blipFill>
        <p:spPr>
          <a:xfrm>
            <a:off x="9128050" y="4162239"/>
            <a:ext cx="1557672" cy="1517941"/>
          </a:xfrm>
          <a:prstGeom prst="ellipse">
            <a:avLst/>
          </a:prstGeom>
        </p:spPr>
      </p:pic>
      <p:pic>
        <p:nvPicPr>
          <p:cNvPr id="1026" name="Picture 2" descr="Buttons Silver Art Deco Green Jade – Fenris">
            <a:extLst>
              <a:ext uri="{FF2B5EF4-FFF2-40B4-BE49-F238E27FC236}">
                <a16:creationId xmlns:a16="http://schemas.microsoft.com/office/drawing/2014/main" id="{5E01BE8D-1092-ADAB-78EC-AA8D438E70CA}"/>
              </a:ext>
            </a:extLst>
          </p:cNvPr>
          <p:cNvPicPr>
            <a:picLocks noChangeAspect="1" noChangeArrowheads="1"/>
          </p:cNvPicPr>
          <p:nvPr/>
        </p:nvPicPr>
        <p:blipFill rotWithShape="1">
          <a:blip r:embed="rId11" cstate="screen">
            <a:extLst>
              <a:ext uri="{28A0092B-C50C-407E-A947-70E740481C1C}">
                <a14:useLocalDpi xmlns:a14="http://schemas.microsoft.com/office/drawing/2010/main"/>
              </a:ext>
            </a:extLst>
          </a:blip>
          <a:srcRect/>
          <a:stretch/>
        </p:blipFill>
        <p:spPr bwMode="auto">
          <a:xfrm>
            <a:off x="2155266" y="3855602"/>
            <a:ext cx="1489081" cy="1517941"/>
          </a:xfrm>
          <a:prstGeom prst="ellipse">
            <a:avLst/>
          </a:prstGeom>
          <a:noFill/>
          <a:extLst>
            <a:ext uri="{909E8E84-426E-40DD-AFC4-6F175D3DCCD1}">
              <a14:hiddenFill xmlns:a14="http://schemas.microsoft.com/office/drawing/2010/main">
                <a:solidFill>
                  <a:srgbClr val="FFFFFF"/>
                </a:solidFill>
              </a14:hiddenFill>
            </a:ext>
          </a:extLst>
        </p:spPr>
      </p:pic>
      <p:pic>
        <p:nvPicPr>
          <p:cNvPr id="9" name="Picture 8" descr="A close-up of a button&#10;&#10;Description automatically generated">
            <a:extLst>
              <a:ext uri="{FF2B5EF4-FFF2-40B4-BE49-F238E27FC236}">
                <a16:creationId xmlns:a16="http://schemas.microsoft.com/office/drawing/2014/main" id="{0030942F-5610-F55E-78A2-6592834509E2}"/>
              </a:ext>
            </a:extLst>
          </p:cNvPr>
          <p:cNvPicPr>
            <a:picLocks noChangeAspect="1"/>
          </p:cNvPicPr>
          <p:nvPr/>
        </p:nvPicPr>
        <p:blipFill>
          <a:blip r:embed="rId12" cstate="screen">
            <a:extLst>
              <a:ext uri="{28A0092B-C50C-407E-A947-70E740481C1C}">
                <a14:useLocalDpi xmlns:a14="http://schemas.microsoft.com/office/drawing/2010/main"/>
              </a:ext>
            </a:extLst>
          </a:blip>
          <a:srcRect/>
          <a:stretch/>
        </p:blipFill>
        <p:spPr>
          <a:xfrm>
            <a:off x="5316980" y="4482716"/>
            <a:ext cx="1735169" cy="1710381"/>
          </a:xfrm>
          <a:prstGeom prst="ellipse">
            <a:avLst/>
          </a:prstGeom>
        </p:spPr>
      </p:pic>
      <p:pic>
        <p:nvPicPr>
          <p:cNvPr id="11" name="Picture 10" descr="A round object with a metal design&#10;&#10;Description automatically generated">
            <a:extLst>
              <a:ext uri="{FF2B5EF4-FFF2-40B4-BE49-F238E27FC236}">
                <a16:creationId xmlns:a16="http://schemas.microsoft.com/office/drawing/2014/main" id="{DAB63E17-F1DB-2DAC-709C-8BB8F4753DB5}"/>
              </a:ext>
            </a:extLst>
          </p:cNvPr>
          <p:cNvPicPr>
            <a:picLocks noChangeAspect="1"/>
          </p:cNvPicPr>
          <p:nvPr/>
        </p:nvPicPr>
        <p:blipFill>
          <a:blip r:embed="rId13" cstate="screen">
            <a:extLst>
              <a:ext uri="{28A0092B-C50C-407E-A947-70E740481C1C}">
                <a14:useLocalDpi xmlns:a14="http://schemas.microsoft.com/office/drawing/2010/main"/>
              </a:ext>
            </a:extLst>
          </a:blip>
          <a:srcRect/>
          <a:stretch/>
        </p:blipFill>
        <p:spPr>
          <a:xfrm>
            <a:off x="2557511" y="664902"/>
            <a:ext cx="1390344" cy="1267910"/>
          </a:xfrm>
          <a:prstGeom prst="ellipse">
            <a:avLst/>
          </a:prstGeom>
        </p:spPr>
      </p:pic>
      <p:pic>
        <p:nvPicPr>
          <p:cNvPr id="13" name="Picture 12" descr="A button with a face painted on it&#10;&#10;Description automatically generated">
            <a:extLst>
              <a:ext uri="{FF2B5EF4-FFF2-40B4-BE49-F238E27FC236}">
                <a16:creationId xmlns:a16="http://schemas.microsoft.com/office/drawing/2014/main" id="{DE078118-A045-2FE3-EBDE-099F803016A2}"/>
              </a:ext>
            </a:extLst>
          </p:cNvPr>
          <p:cNvPicPr>
            <a:picLocks noChangeAspect="1"/>
          </p:cNvPicPr>
          <p:nvPr/>
        </p:nvPicPr>
        <p:blipFill>
          <a:blip r:embed="rId14" cstate="screen">
            <a:extLst>
              <a:ext uri="{28A0092B-C50C-407E-A947-70E740481C1C}">
                <a14:useLocalDpi xmlns:a14="http://schemas.microsoft.com/office/drawing/2010/main"/>
              </a:ext>
            </a:extLst>
          </a:blip>
          <a:srcRect/>
          <a:stretch/>
        </p:blipFill>
        <p:spPr>
          <a:xfrm flipH="1">
            <a:off x="10848591" y="4863468"/>
            <a:ext cx="1086085" cy="1120997"/>
          </a:xfrm>
          <a:prstGeom prst="ellipse">
            <a:avLst/>
          </a:prstGeom>
        </p:spPr>
      </p:pic>
      <p:sp>
        <p:nvSpPr>
          <p:cNvPr id="4" name="Footer Placeholder 3">
            <a:extLst>
              <a:ext uri="{FF2B5EF4-FFF2-40B4-BE49-F238E27FC236}">
                <a16:creationId xmlns:a16="http://schemas.microsoft.com/office/drawing/2014/main" id="{AB19AD35-FCE4-42A3-7AC5-EBB486A060F3}"/>
              </a:ext>
            </a:extLst>
          </p:cNvPr>
          <p:cNvSpPr>
            <a:spLocks noGrp="1"/>
          </p:cNvSpPr>
          <p:nvPr>
            <p:ph type="ftr" sz="quarter" idx="11"/>
          </p:nvPr>
        </p:nvSpPr>
        <p:spPr/>
        <p:txBody>
          <a:bodyPr/>
          <a:lstStyle/>
          <a:p>
            <a:r>
              <a:rPr lang="en-US"/>
              <a:t>© National Button Society, 2024</a:t>
            </a:r>
          </a:p>
        </p:txBody>
      </p:sp>
      <p:sp>
        <p:nvSpPr>
          <p:cNvPr id="6" name="TextBox 5">
            <a:extLst>
              <a:ext uri="{FF2B5EF4-FFF2-40B4-BE49-F238E27FC236}">
                <a16:creationId xmlns:a16="http://schemas.microsoft.com/office/drawing/2014/main" id="{AB6034AE-A532-5F81-F345-60C3AD9C2EFE}"/>
              </a:ext>
            </a:extLst>
          </p:cNvPr>
          <p:cNvSpPr txBox="1"/>
          <p:nvPr/>
        </p:nvSpPr>
        <p:spPr>
          <a:xfrm>
            <a:off x="434726" y="6193097"/>
            <a:ext cx="2036186" cy="400110"/>
          </a:xfrm>
          <a:prstGeom prst="rect">
            <a:avLst/>
          </a:prstGeom>
          <a:noFill/>
        </p:spPr>
        <p:txBody>
          <a:bodyPr wrap="square" rtlCol="0">
            <a:spAutoFit/>
          </a:bodyPr>
          <a:lstStyle/>
          <a:p>
            <a:r>
              <a:rPr lang="en-US" sz="1000" dirty="0">
                <a:solidFill>
                  <a:schemeClr val="bg1">
                    <a:lumMod val="75000"/>
                  </a:schemeClr>
                </a:solidFill>
              </a:rPr>
              <a:t>Modern Harlem Renaissance Revival art by Yori Design, 1980s</a:t>
            </a:r>
          </a:p>
        </p:txBody>
      </p:sp>
    </p:spTree>
    <p:extLst>
      <p:ext uri="{BB962C8B-B14F-4D97-AF65-F5344CB8AC3E}">
        <p14:creationId xmlns:p14="http://schemas.microsoft.com/office/powerpoint/2010/main" val="32159392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ppt_x"/>
                                          </p:val>
                                        </p:tav>
                                        <p:tav tm="100000">
                                          <p:val>
                                            <p:strVal val="#ppt_x"/>
                                          </p:val>
                                        </p:tav>
                                      </p:tavLst>
                                    </p:anim>
                                    <p:anim calcmode="lin" valueType="num">
                                      <p:cBhvr additive="base">
                                        <p:cTn id="8" dur="500" fill="hold"/>
                                        <p:tgtEl>
                                          <p:spTgt spid="11"/>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28"/>
                                        </p:tgtEl>
                                        <p:attrNameLst>
                                          <p:attrName>style.visibility</p:attrName>
                                        </p:attrNameLst>
                                      </p:cBhvr>
                                      <p:to>
                                        <p:strVal val="visible"/>
                                      </p:to>
                                    </p:set>
                                    <p:anim calcmode="lin" valueType="num">
                                      <p:cBhvr additive="base">
                                        <p:cTn id="11" dur="500" fill="hold"/>
                                        <p:tgtEl>
                                          <p:spTgt spid="28"/>
                                        </p:tgtEl>
                                        <p:attrNameLst>
                                          <p:attrName>ppt_x</p:attrName>
                                        </p:attrNameLst>
                                      </p:cBhvr>
                                      <p:tavLst>
                                        <p:tav tm="0">
                                          <p:val>
                                            <p:strVal val="#ppt_x"/>
                                          </p:val>
                                        </p:tav>
                                        <p:tav tm="100000">
                                          <p:val>
                                            <p:strVal val="#ppt_x"/>
                                          </p:val>
                                        </p:tav>
                                      </p:tavLst>
                                    </p:anim>
                                    <p:anim calcmode="lin" valueType="num">
                                      <p:cBhvr additive="base">
                                        <p:cTn id="12" dur="500" fill="hold"/>
                                        <p:tgtEl>
                                          <p:spTgt spid="28"/>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1026"/>
                                        </p:tgtEl>
                                        <p:attrNameLst>
                                          <p:attrName>style.visibility</p:attrName>
                                        </p:attrNameLst>
                                      </p:cBhvr>
                                      <p:to>
                                        <p:strVal val="visible"/>
                                      </p:to>
                                    </p:set>
                                    <p:anim calcmode="lin" valueType="num">
                                      <p:cBhvr additive="base">
                                        <p:cTn id="15" dur="500" fill="hold"/>
                                        <p:tgtEl>
                                          <p:spTgt spid="1026"/>
                                        </p:tgtEl>
                                        <p:attrNameLst>
                                          <p:attrName>ppt_x</p:attrName>
                                        </p:attrNameLst>
                                      </p:cBhvr>
                                      <p:tavLst>
                                        <p:tav tm="0">
                                          <p:val>
                                            <p:strVal val="#ppt_x"/>
                                          </p:val>
                                        </p:tav>
                                        <p:tav tm="100000">
                                          <p:val>
                                            <p:strVal val="#ppt_x"/>
                                          </p:val>
                                        </p:tav>
                                      </p:tavLst>
                                    </p:anim>
                                    <p:anim calcmode="lin" valueType="num">
                                      <p:cBhvr additive="base">
                                        <p:cTn id="16" dur="500" fill="hold"/>
                                        <p:tgtEl>
                                          <p:spTgt spid="1026"/>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22"/>
                                        </p:tgtEl>
                                        <p:attrNameLst>
                                          <p:attrName>style.visibility</p:attrName>
                                        </p:attrNameLst>
                                      </p:cBhvr>
                                      <p:to>
                                        <p:strVal val="visible"/>
                                      </p:to>
                                    </p:set>
                                    <p:anim calcmode="lin" valueType="num">
                                      <p:cBhvr additive="base">
                                        <p:cTn id="19" dur="500" fill="hold"/>
                                        <p:tgtEl>
                                          <p:spTgt spid="22"/>
                                        </p:tgtEl>
                                        <p:attrNameLst>
                                          <p:attrName>ppt_x</p:attrName>
                                        </p:attrNameLst>
                                      </p:cBhvr>
                                      <p:tavLst>
                                        <p:tav tm="0">
                                          <p:val>
                                            <p:strVal val="#ppt_x"/>
                                          </p:val>
                                        </p:tav>
                                        <p:tav tm="100000">
                                          <p:val>
                                            <p:strVal val="#ppt_x"/>
                                          </p:val>
                                        </p:tav>
                                      </p:tavLst>
                                    </p:anim>
                                    <p:anim calcmode="lin" valueType="num">
                                      <p:cBhvr additive="base">
                                        <p:cTn id="20" dur="500" fill="hold"/>
                                        <p:tgtEl>
                                          <p:spTgt spid="22"/>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9"/>
                                        </p:tgtEl>
                                        <p:attrNameLst>
                                          <p:attrName>style.visibility</p:attrName>
                                        </p:attrNameLst>
                                      </p:cBhvr>
                                      <p:to>
                                        <p:strVal val="visible"/>
                                      </p:to>
                                    </p:set>
                                    <p:anim calcmode="lin" valueType="num">
                                      <p:cBhvr additive="base">
                                        <p:cTn id="23" dur="500" fill="hold"/>
                                        <p:tgtEl>
                                          <p:spTgt spid="9"/>
                                        </p:tgtEl>
                                        <p:attrNameLst>
                                          <p:attrName>ppt_x</p:attrName>
                                        </p:attrNameLst>
                                      </p:cBhvr>
                                      <p:tavLst>
                                        <p:tav tm="0">
                                          <p:val>
                                            <p:strVal val="#ppt_x"/>
                                          </p:val>
                                        </p:tav>
                                        <p:tav tm="100000">
                                          <p:val>
                                            <p:strVal val="#ppt_x"/>
                                          </p:val>
                                        </p:tav>
                                      </p:tavLst>
                                    </p:anim>
                                    <p:anim calcmode="lin" valueType="num">
                                      <p:cBhvr additive="base">
                                        <p:cTn id="24" dur="500" fill="hold"/>
                                        <p:tgtEl>
                                          <p:spTgt spid="9"/>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27"/>
                                        </p:tgtEl>
                                        <p:attrNameLst>
                                          <p:attrName>style.visibility</p:attrName>
                                        </p:attrNameLst>
                                      </p:cBhvr>
                                      <p:to>
                                        <p:strVal val="visible"/>
                                      </p:to>
                                    </p:set>
                                    <p:anim calcmode="lin" valueType="num">
                                      <p:cBhvr additive="base">
                                        <p:cTn id="27" dur="500" fill="hold"/>
                                        <p:tgtEl>
                                          <p:spTgt spid="27"/>
                                        </p:tgtEl>
                                        <p:attrNameLst>
                                          <p:attrName>ppt_x</p:attrName>
                                        </p:attrNameLst>
                                      </p:cBhvr>
                                      <p:tavLst>
                                        <p:tav tm="0">
                                          <p:val>
                                            <p:strVal val="#ppt_x"/>
                                          </p:val>
                                        </p:tav>
                                        <p:tav tm="100000">
                                          <p:val>
                                            <p:strVal val="#ppt_x"/>
                                          </p:val>
                                        </p:tav>
                                      </p:tavLst>
                                    </p:anim>
                                    <p:anim calcmode="lin" valueType="num">
                                      <p:cBhvr additive="base">
                                        <p:cTn id="28" dur="500" fill="hold"/>
                                        <p:tgtEl>
                                          <p:spTgt spid="27"/>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29"/>
                                        </p:tgtEl>
                                        <p:attrNameLst>
                                          <p:attrName>style.visibility</p:attrName>
                                        </p:attrNameLst>
                                      </p:cBhvr>
                                      <p:to>
                                        <p:strVal val="visible"/>
                                      </p:to>
                                    </p:set>
                                    <p:anim calcmode="lin" valueType="num">
                                      <p:cBhvr additive="base">
                                        <p:cTn id="31" dur="500" fill="hold"/>
                                        <p:tgtEl>
                                          <p:spTgt spid="29"/>
                                        </p:tgtEl>
                                        <p:attrNameLst>
                                          <p:attrName>ppt_x</p:attrName>
                                        </p:attrNameLst>
                                      </p:cBhvr>
                                      <p:tavLst>
                                        <p:tav tm="0">
                                          <p:val>
                                            <p:strVal val="#ppt_x"/>
                                          </p:val>
                                        </p:tav>
                                        <p:tav tm="100000">
                                          <p:val>
                                            <p:strVal val="#ppt_x"/>
                                          </p:val>
                                        </p:tav>
                                      </p:tavLst>
                                    </p:anim>
                                    <p:anim calcmode="lin" valueType="num">
                                      <p:cBhvr additive="base">
                                        <p:cTn id="32" dur="500" fill="hold"/>
                                        <p:tgtEl>
                                          <p:spTgt spid="29"/>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21"/>
                                        </p:tgtEl>
                                        <p:attrNameLst>
                                          <p:attrName>style.visibility</p:attrName>
                                        </p:attrNameLst>
                                      </p:cBhvr>
                                      <p:to>
                                        <p:strVal val="visible"/>
                                      </p:to>
                                    </p:set>
                                    <p:anim calcmode="lin" valueType="num">
                                      <p:cBhvr additive="base">
                                        <p:cTn id="35" dur="500" fill="hold"/>
                                        <p:tgtEl>
                                          <p:spTgt spid="21"/>
                                        </p:tgtEl>
                                        <p:attrNameLst>
                                          <p:attrName>ppt_x</p:attrName>
                                        </p:attrNameLst>
                                      </p:cBhvr>
                                      <p:tavLst>
                                        <p:tav tm="0">
                                          <p:val>
                                            <p:strVal val="#ppt_x"/>
                                          </p:val>
                                        </p:tav>
                                        <p:tav tm="100000">
                                          <p:val>
                                            <p:strVal val="#ppt_x"/>
                                          </p:val>
                                        </p:tav>
                                      </p:tavLst>
                                    </p:anim>
                                    <p:anim calcmode="lin" valueType="num">
                                      <p:cBhvr additive="base">
                                        <p:cTn id="36" dur="500" fill="hold"/>
                                        <p:tgtEl>
                                          <p:spTgt spid="21"/>
                                        </p:tgtEl>
                                        <p:attrNameLst>
                                          <p:attrName>ppt_y</p:attrName>
                                        </p:attrNameLst>
                                      </p:cBhvr>
                                      <p:tavLst>
                                        <p:tav tm="0">
                                          <p:val>
                                            <p:strVal val="1+#ppt_h/2"/>
                                          </p:val>
                                        </p:tav>
                                        <p:tav tm="100000">
                                          <p:val>
                                            <p:strVal val="#ppt_y"/>
                                          </p:val>
                                        </p:tav>
                                      </p:tavLst>
                                    </p:anim>
                                  </p:childTnLst>
                                </p:cTn>
                              </p:par>
                              <p:par>
                                <p:cTn id="37" presetID="2" presetClass="entr" presetSubtype="4" fill="hold" nodeType="withEffect">
                                  <p:stCondLst>
                                    <p:cond delay="0"/>
                                  </p:stCondLst>
                                  <p:childTnLst>
                                    <p:set>
                                      <p:cBhvr>
                                        <p:cTn id="38" dur="1" fill="hold">
                                          <p:stCondLst>
                                            <p:cond delay="0"/>
                                          </p:stCondLst>
                                        </p:cTn>
                                        <p:tgtEl>
                                          <p:spTgt spid="23"/>
                                        </p:tgtEl>
                                        <p:attrNameLst>
                                          <p:attrName>style.visibility</p:attrName>
                                        </p:attrNameLst>
                                      </p:cBhvr>
                                      <p:to>
                                        <p:strVal val="visible"/>
                                      </p:to>
                                    </p:set>
                                    <p:anim calcmode="lin" valueType="num">
                                      <p:cBhvr additive="base">
                                        <p:cTn id="39" dur="500" fill="hold"/>
                                        <p:tgtEl>
                                          <p:spTgt spid="23"/>
                                        </p:tgtEl>
                                        <p:attrNameLst>
                                          <p:attrName>ppt_x</p:attrName>
                                        </p:attrNameLst>
                                      </p:cBhvr>
                                      <p:tavLst>
                                        <p:tav tm="0">
                                          <p:val>
                                            <p:strVal val="#ppt_x"/>
                                          </p:val>
                                        </p:tav>
                                        <p:tav tm="100000">
                                          <p:val>
                                            <p:strVal val="#ppt_x"/>
                                          </p:val>
                                        </p:tav>
                                      </p:tavLst>
                                    </p:anim>
                                    <p:anim calcmode="lin" valueType="num">
                                      <p:cBhvr additive="base">
                                        <p:cTn id="40" dur="500" fill="hold"/>
                                        <p:tgtEl>
                                          <p:spTgt spid="23"/>
                                        </p:tgtEl>
                                        <p:attrNameLst>
                                          <p:attrName>ppt_y</p:attrName>
                                        </p:attrNameLst>
                                      </p:cBhvr>
                                      <p:tavLst>
                                        <p:tav tm="0">
                                          <p:val>
                                            <p:strVal val="1+#ppt_h/2"/>
                                          </p:val>
                                        </p:tav>
                                        <p:tav tm="100000">
                                          <p:val>
                                            <p:strVal val="#ppt_y"/>
                                          </p:val>
                                        </p:tav>
                                      </p:tavLst>
                                    </p:anim>
                                  </p:childTnLst>
                                </p:cTn>
                              </p:par>
                              <p:par>
                                <p:cTn id="41" presetID="2" presetClass="entr" presetSubtype="4" fill="hold" nodeType="withEffect">
                                  <p:stCondLst>
                                    <p:cond delay="0"/>
                                  </p:stCondLst>
                                  <p:childTnLst>
                                    <p:set>
                                      <p:cBhvr>
                                        <p:cTn id="42" dur="1" fill="hold">
                                          <p:stCondLst>
                                            <p:cond delay="0"/>
                                          </p:stCondLst>
                                        </p:cTn>
                                        <p:tgtEl>
                                          <p:spTgt spid="30"/>
                                        </p:tgtEl>
                                        <p:attrNameLst>
                                          <p:attrName>style.visibility</p:attrName>
                                        </p:attrNameLst>
                                      </p:cBhvr>
                                      <p:to>
                                        <p:strVal val="visible"/>
                                      </p:to>
                                    </p:set>
                                    <p:anim calcmode="lin" valueType="num">
                                      <p:cBhvr additive="base">
                                        <p:cTn id="43" dur="500" fill="hold"/>
                                        <p:tgtEl>
                                          <p:spTgt spid="30"/>
                                        </p:tgtEl>
                                        <p:attrNameLst>
                                          <p:attrName>ppt_x</p:attrName>
                                        </p:attrNameLst>
                                      </p:cBhvr>
                                      <p:tavLst>
                                        <p:tav tm="0">
                                          <p:val>
                                            <p:strVal val="#ppt_x"/>
                                          </p:val>
                                        </p:tav>
                                        <p:tav tm="100000">
                                          <p:val>
                                            <p:strVal val="#ppt_x"/>
                                          </p:val>
                                        </p:tav>
                                      </p:tavLst>
                                    </p:anim>
                                    <p:anim calcmode="lin" valueType="num">
                                      <p:cBhvr additive="base">
                                        <p:cTn id="44" dur="500" fill="hold"/>
                                        <p:tgtEl>
                                          <p:spTgt spid="30"/>
                                        </p:tgtEl>
                                        <p:attrNameLst>
                                          <p:attrName>ppt_y</p:attrName>
                                        </p:attrNameLst>
                                      </p:cBhvr>
                                      <p:tavLst>
                                        <p:tav tm="0">
                                          <p:val>
                                            <p:strVal val="1+#ppt_h/2"/>
                                          </p:val>
                                        </p:tav>
                                        <p:tav tm="100000">
                                          <p:val>
                                            <p:strVal val="#ppt_y"/>
                                          </p:val>
                                        </p:tav>
                                      </p:tavLst>
                                    </p:anim>
                                  </p:childTnLst>
                                </p:cTn>
                              </p:par>
                              <p:par>
                                <p:cTn id="45" presetID="2" presetClass="entr" presetSubtype="4" fill="hold" nodeType="withEffect">
                                  <p:stCondLst>
                                    <p:cond delay="0"/>
                                  </p:stCondLst>
                                  <p:childTnLst>
                                    <p:set>
                                      <p:cBhvr>
                                        <p:cTn id="46" dur="1" fill="hold">
                                          <p:stCondLst>
                                            <p:cond delay="0"/>
                                          </p:stCondLst>
                                        </p:cTn>
                                        <p:tgtEl>
                                          <p:spTgt spid="13"/>
                                        </p:tgtEl>
                                        <p:attrNameLst>
                                          <p:attrName>style.visibility</p:attrName>
                                        </p:attrNameLst>
                                      </p:cBhvr>
                                      <p:to>
                                        <p:strVal val="visible"/>
                                      </p:to>
                                    </p:set>
                                    <p:anim calcmode="lin" valueType="num">
                                      <p:cBhvr additive="base">
                                        <p:cTn id="47" dur="500" fill="hold"/>
                                        <p:tgtEl>
                                          <p:spTgt spid="13"/>
                                        </p:tgtEl>
                                        <p:attrNameLst>
                                          <p:attrName>ppt_x</p:attrName>
                                        </p:attrNameLst>
                                      </p:cBhvr>
                                      <p:tavLst>
                                        <p:tav tm="0">
                                          <p:val>
                                            <p:strVal val="#ppt_x"/>
                                          </p:val>
                                        </p:tav>
                                        <p:tav tm="100000">
                                          <p:val>
                                            <p:strVal val="#ppt_x"/>
                                          </p:val>
                                        </p:tav>
                                      </p:tavLst>
                                    </p:anim>
                                    <p:anim calcmode="lin" valueType="num">
                                      <p:cBhvr additive="base">
                                        <p:cTn id="48"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group of buttons on a white surface&#10;&#10;Description automatically generated">
            <a:extLst>
              <a:ext uri="{FF2B5EF4-FFF2-40B4-BE49-F238E27FC236}">
                <a16:creationId xmlns:a16="http://schemas.microsoft.com/office/drawing/2014/main" id="{535F343A-1A5D-9120-4B37-01AA0EF078B8}"/>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rot="10800000">
            <a:off x="3056895" y="-1"/>
            <a:ext cx="9135105" cy="6858000"/>
          </a:xfrm>
          <a:prstGeom prst="rect">
            <a:avLst/>
          </a:prstGeom>
        </p:spPr>
      </p:pic>
      <p:sp>
        <p:nvSpPr>
          <p:cNvPr id="7" name="Rectangle 6">
            <a:extLst>
              <a:ext uri="{FF2B5EF4-FFF2-40B4-BE49-F238E27FC236}">
                <a16:creationId xmlns:a16="http://schemas.microsoft.com/office/drawing/2014/main" id="{20FE454F-8169-1643-7A1C-9A8E1DE02FC0}"/>
              </a:ext>
            </a:extLst>
          </p:cNvPr>
          <p:cNvSpPr/>
          <p:nvPr/>
        </p:nvSpPr>
        <p:spPr>
          <a:xfrm>
            <a:off x="-1" y="-2"/>
            <a:ext cx="3200400" cy="6858002"/>
          </a:xfrm>
          <a:prstGeom prst="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A533E89-63FA-132A-0D61-16704D0BB47C}"/>
              </a:ext>
            </a:extLst>
          </p:cNvPr>
          <p:cNvSpPr>
            <a:spLocks noGrp="1"/>
          </p:cNvSpPr>
          <p:nvPr>
            <p:ph type="title"/>
          </p:nvPr>
        </p:nvSpPr>
        <p:spPr>
          <a:xfrm>
            <a:off x="267419" y="365125"/>
            <a:ext cx="2717321" cy="3439124"/>
          </a:xfrm>
        </p:spPr>
        <p:txBody>
          <a:bodyPr>
            <a:normAutofit/>
          </a:bodyPr>
          <a:lstStyle/>
          <a:p>
            <a:r>
              <a:rPr lang="en-US" dirty="0">
                <a:solidFill>
                  <a:srgbClr val="FFC000"/>
                </a:solidFill>
              </a:rPr>
              <a:t>Buttons depict every imaginable</a:t>
            </a:r>
            <a:br>
              <a:rPr lang="en-US" dirty="0">
                <a:solidFill>
                  <a:srgbClr val="FFC000"/>
                </a:solidFill>
              </a:rPr>
            </a:br>
            <a:r>
              <a:rPr lang="en-US" dirty="0">
                <a:solidFill>
                  <a:srgbClr val="FFC000"/>
                </a:solidFill>
              </a:rPr>
              <a:t>subject</a:t>
            </a:r>
          </a:p>
        </p:txBody>
      </p:sp>
      <p:sp>
        <p:nvSpPr>
          <p:cNvPr id="3" name="Footer Placeholder 2">
            <a:extLst>
              <a:ext uri="{FF2B5EF4-FFF2-40B4-BE49-F238E27FC236}">
                <a16:creationId xmlns:a16="http://schemas.microsoft.com/office/drawing/2014/main" id="{48A15A18-9325-15A4-FEFD-B063B1734FC3}"/>
              </a:ext>
            </a:extLst>
          </p:cNvPr>
          <p:cNvSpPr>
            <a:spLocks noGrp="1"/>
          </p:cNvSpPr>
          <p:nvPr>
            <p:ph type="ftr" sz="quarter" idx="11"/>
          </p:nvPr>
        </p:nvSpPr>
        <p:spPr/>
        <p:txBody>
          <a:bodyPr/>
          <a:lstStyle/>
          <a:p>
            <a:r>
              <a:rPr lang="en-US"/>
              <a:t>© National Button Society, 2024</a:t>
            </a:r>
          </a:p>
        </p:txBody>
      </p:sp>
    </p:spTree>
    <p:extLst>
      <p:ext uri="{BB962C8B-B14F-4D97-AF65-F5344CB8AC3E}">
        <p14:creationId xmlns:p14="http://schemas.microsoft.com/office/powerpoint/2010/main" val="342268139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20FE454F-8169-1643-7A1C-9A8E1DE02FC0}"/>
              </a:ext>
            </a:extLst>
          </p:cNvPr>
          <p:cNvSpPr/>
          <p:nvPr/>
        </p:nvSpPr>
        <p:spPr>
          <a:xfrm>
            <a:off x="-2" y="-2"/>
            <a:ext cx="12192001" cy="6858002"/>
          </a:xfrm>
          <a:prstGeom prst="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A533E89-63FA-132A-0D61-16704D0BB47C}"/>
              </a:ext>
            </a:extLst>
          </p:cNvPr>
          <p:cNvSpPr>
            <a:spLocks noGrp="1"/>
          </p:cNvSpPr>
          <p:nvPr>
            <p:ph type="title"/>
          </p:nvPr>
        </p:nvSpPr>
        <p:spPr>
          <a:xfrm>
            <a:off x="606056" y="365125"/>
            <a:ext cx="4614522" cy="1527470"/>
          </a:xfrm>
        </p:spPr>
        <p:txBody>
          <a:bodyPr>
            <a:normAutofit/>
          </a:bodyPr>
          <a:lstStyle/>
          <a:p>
            <a:r>
              <a:rPr lang="en-US" dirty="0">
                <a:solidFill>
                  <a:srgbClr val="FFC000"/>
                </a:solidFill>
              </a:rPr>
              <a:t>Material Close-up:</a:t>
            </a:r>
            <a:br>
              <a:rPr lang="en-US" dirty="0">
                <a:solidFill>
                  <a:srgbClr val="FFC000"/>
                </a:solidFill>
              </a:rPr>
            </a:br>
            <a:r>
              <a:rPr lang="en-US" dirty="0">
                <a:solidFill>
                  <a:srgbClr val="FFC000"/>
                </a:solidFill>
              </a:rPr>
              <a:t>Celluloid</a:t>
            </a:r>
          </a:p>
        </p:txBody>
      </p:sp>
      <p:pic>
        <p:nvPicPr>
          <p:cNvPr id="3" name="Picture 2" descr="A round object with a design on it&#10;&#10;Description automatically generated">
            <a:extLst>
              <a:ext uri="{FF2B5EF4-FFF2-40B4-BE49-F238E27FC236}">
                <a16:creationId xmlns:a16="http://schemas.microsoft.com/office/drawing/2014/main" id="{66BD5554-6B57-5794-8BF4-48AC64F00439}"/>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rot="5400000">
            <a:off x="3718549" y="1798712"/>
            <a:ext cx="2089159" cy="2098445"/>
          </a:xfrm>
          <a:prstGeom prst="ellipse">
            <a:avLst/>
          </a:prstGeom>
        </p:spPr>
      </p:pic>
      <p:pic>
        <p:nvPicPr>
          <p:cNvPr id="9" name="Picture 8" descr="A round gold and silver button&#10;&#10;Description automatically generated">
            <a:extLst>
              <a:ext uri="{FF2B5EF4-FFF2-40B4-BE49-F238E27FC236}">
                <a16:creationId xmlns:a16="http://schemas.microsoft.com/office/drawing/2014/main" id="{2FBED36B-8002-146B-6783-C4088F2D1827}"/>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rot="5400000">
            <a:off x="572479" y="3095585"/>
            <a:ext cx="1677677" cy="1675494"/>
          </a:xfrm>
          <a:prstGeom prst="ellipse">
            <a:avLst/>
          </a:prstGeom>
        </p:spPr>
      </p:pic>
      <p:pic>
        <p:nvPicPr>
          <p:cNvPr id="11" name="Picture 10" descr="A round object with a picture of a person on it&#10;&#10;Description automatically generated">
            <a:extLst>
              <a:ext uri="{FF2B5EF4-FFF2-40B4-BE49-F238E27FC236}">
                <a16:creationId xmlns:a16="http://schemas.microsoft.com/office/drawing/2014/main" id="{0FA28681-99D3-0640-155F-5F4EF3F357AD}"/>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rot="5400000">
            <a:off x="2998564" y="1441862"/>
            <a:ext cx="1221112" cy="1230163"/>
          </a:xfrm>
          <a:prstGeom prst="ellipse">
            <a:avLst/>
          </a:prstGeom>
        </p:spPr>
      </p:pic>
      <p:pic>
        <p:nvPicPr>
          <p:cNvPr id="14" name="Picture 13" descr="A round brown button with a floral design&#10;&#10;Description automatically generated">
            <a:extLst>
              <a:ext uri="{FF2B5EF4-FFF2-40B4-BE49-F238E27FC236}">
                <a16:creationId xmlns:a16="http://schemas.microsoft.com/office/drawing/2014/main" id="{BCB94E62-CF54-3C50-0E62-4BE2D9C9A441}"/>
              </a:ext>
            </a:extLst>
          </p:cNvPr>
          <p:cNvPicPr>
            <a:picLocks noChangeAspect="1"/>
          </p:cNvPicPr>
          <p:nvPr/>
        </p:nvPicPr>
        <p:blipFill>
          <a:blip r:embed="rId6" cstate="screen">
            <a:extLst>
              <a:ext uri="{28A0092B-C50C-407E-A947-70E740481C1C}">
                <a14:useLocalDpi xmlns:a14="http://schemas.microsoft.com/office/drawing/2010/main"/>
              </a:ext>
            </a:extLst>
          </a:blip>
          <a:srcRect/>
          <a:stretch/>
        </p:blipFill>
        <p:spPr>
          <a:xfrm rot="5400000">
            <a:off x="5566471" y="1417154"/>
            <a:ext cx="1628191" cy="1617724"/>
          </a:xfrm>
          <a:prstGeom prst="ellipse">
            <a:avLst/>
          </a:prstGeom>
        </p:spPr>
      </p:pic>
      <p:pic>
        <p:nvPicPr>
          <p:cNvPr id="23" name="Picture 22" descr="A round object with a design on it&#10;&#10;Description automatically generated">
            <a:extLst>
              <a:ext uri="{FF2B5EF4-FFF2-40B4-BE49-F238E27FC236}">
                <a16:creationId xmlns:a16="http://schemas.microsoft.com/office/drawing/2014/main" id="{0D6DCFB1-5473-4E32-FFBA-D4C7EFF7CA16}"/>
              </a:ext>
            </a:extLst>
          </p:cNvPr>
          <p:cNvPicPr>
            <a:picLocks noChangeAspect="1"/>
          </p:cNvPicPr>
          <p:nvPr/>
        </p:nvPicPr>
        <p:blipFill>
          <a:blip r:embed="rId7" cstate="screen">
            <a:extLst>
              <a:ext uri="{28A0092B-C50C-407E-A947-70E740481C1C}">
                <a14:useLocalDpi xmlns:a14="http://schemas.microsoft.com/office/drawing/2010/main"/>
              </a:ext>
            </a:extLst>
          </a:blip>
          <a:srcRect/>
          <a:stretch/>
        </p:blipFill>
        <p:spPr>
          <a:xfrm rot="5400000">
            <a:off x="3748926" y="4172471"/>
            <a:ext cx="1526682" cy="1504950"/>
          </a:xfrm>
          <a:prstGeom prst="ellipse">
            <a:avLst/>
          </a:prstGeom>
        </p:spPr>
      </p:pic>
      <p:pic>
        <p:nvPicPr>
          <p:cNvPr id="25" name="Picture 24" descr="A round object with a design on it&#10;&#10;Description automatically generated">
            <a:extLst>
              <a:ext uri="{FF2B5EF4-FFF2-40B4-BE49-F238E27FC236}">
                <a16:creationId xmlns:a16="http://schemas.microsoft.com/office/drawing/2014/main" id="{366C9EEC-7B4B-8840-1A47-8FB3A9C1A962}"/>
              </a:ext>
            </a:extLst>
          </p:cNvPr>
          <p:cNvPicPr>
            <a:picLocks noChangeAspect="1"/>
          </p:cNvPicPr>
          <p:nvPr/>
        </p:nvPicPr>
        <p:blipFill>
          <a:blip r:embed="rId8" cstate="screen">
            <a:extLst>
              <a:ext uri="{28A0092B-C50C-407E-A947-70E740481C1C}">
                <a14:useLocalDpi xmlns:a14="http://schemas.microsoft.com/office/drawing/2010/main"/>
              </a:ext>
            </a:extLst>
          </a:blip>
          <a:srcRect/>
          <a:stretch/>
        </p:blipFill>
        <p:spPr>
          <a:xfrm rot="5400000">
            <a:off x="2418903" y="3092541"/>
            <a:ext cx="1488427" cy="1507343"/>
          </a:xfrm>
          <a:prstGeom prst="ellipse">
            <a:avLst/>
          </a:prstGeom>
        </p:spPr>
      </p:pic>
      <p:grpSp>
        <p:nvGrpSpPr>
          <p:cNvPr id="43" name="Group 42">
            <a:extLst>
              <a:ext uri="{FF2B5EF4-FFF2-40B4-BE49-F238E27FC236}">
                <a16:creationId xmlns:a16="http://schemas.microsoft.com/office/drawing/2014/main" id="{43D5EBCF-E125-F8EA-0065-0433EFB6241A}"/>
              </a:ext>
            </a:extLst>
          </p:cNvPr>
          <p:cNvGrpSpPr/>
          <p:nvPr/>
        </p:nvGrpSpPr>
        <p:grpSpPr>
          <a:xfrm>
            <a:off x="1704075" y="4584045"/>
            <a:ext cx="2415016" cy="2647034"/>
            <a:chOff x="4802641" y="2517215"/>
            <a:chExt cx="2415016" cy="2647034"/>
          </a:xfrm>
        </p:grpSpPr>
        <p:pic>
          <p:nvPicPr>
            <p:cNvPr id="31" name="Picture 30" descr="A hexagon shaped object with a design on it&#10;&#10;Description automatically generated">
              <a:extLst>
                <a:ext uri="{FF2B5EF4-FFF2-40B4-BE49-F238E27FC236}">
                  <a16:creationId xmlns:a16="http://schemas.microsoft.com/office/drawing/2014/main" id="{29D4781D-E3F4-030E-34DD-F54BB7E329BC}"/>
                </a:ext>
              </a:extLst>
            </p:cNvPr>
            <p:cNvPicPr>
              <a:picLocks noChangeAspect="1"/>
            </p:cNvPicPr>
            <p:nvPr/>
          </p:nvPicPr>
          <p:blipFill>
            <a:blip r:embed="rId9" cstate="screen">
              <a:extLst>
                <a:ext uri="{28A0092B-C50C-407E-A947-70E740481C1C}">
                  <a14:useLocalDpi xmlns:a14="http://schemas.microsoft.com/office/drawing/2010/main"/>
                </a:ext>
              </a:extLst>
            </a:blip>
            <a:srcRect/>
            <a:stretch/>
          </p:blipFill>
          <p:spPr>
            <a:xfrm rot="7528613">
              <a:off x="4981652" y="2561213"/>
              <a:ext cx="1792048" cy="2150069"/>
            </a:xfrm>
            <a:prstGeom prst="heptagon">
              <a:avLst/>
            </a:prstGeom>
          </p:spPr>
        </p:pic>
        <p:sp>
          <p:nvSpPr>
            <p:cNvPr id="40" name="Isosceles Triangle 39">
              <a:extLst>
                <a:ext uri="{FF2B5EF4-FFF2-40B4-BE49-F238E27FC236}">
                  <a16:creationId xmlns:a16="http://schemas.microsoft.com/office/drawing/2014/main" id="{0EAD26C7-6D24-21EF-86A4-946E8EE93CDE}"/>
                </a:ext>
              </a:extLst>
            </p:cNvPr>
            <p:cNvSpPr/>
            <p:nvPr/>
          </p:nvSpPr>
          <p:spPr>
            <a:xfrm rot="19558612">
              <a:off x="6353026" y="2517215"/>
              <a:ext cx="428625" cy="1466850"/>
            </a:xfrm>
            <a:prstGeom prst="triangle">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Isosceles Triangle 40">
              <a:extLst>
                <a:ext uri="{FF2B5EF4-FFF2-40B4-BE49-F238E27FC236}">
                  <a16:creationId xmlns:a16="http://schemas.microsoft.com/office/drawing/2014/main" id="{948E8790-4F47-A532-71F3-51A95EE89D9D}"/>
                </a:ext>
              </a:extLst>
            </p:cNvPr>
            <p:cNvSpPr/>
            <p:nvPr/>
          </p:nvSpPr>
          <p:spPr>
            <a:xfrm rot="579978">
              <a:off x="5935530" y="3366197"/>
              <a:ext cx="1282127" cy="1466850"/>
            </a:xfrm>
            <a:prstGeom prst="triangle">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Isosceles Triangle 41">
              <a:extLst>
                <a:ext uri="{FF2B5EF4-FFF2-40B4-BE49-F238E27FC236}">
                  <a16:creationId xmlns:a16="http://schemas.microsoft.com/office/drawing/2014/main" id="{3FA124A7-44B0-7FDD-C211-BC54136F2DF7}"/>
                </a:ext>
              </a:extLst>
            </p:cNvPr>
            <p:cNvSpPr/>
            <p:nvPr/>
          </p:nvSpPr>
          <p:spPr>
            <a:xfrm rot="4088474">
              <a:off x="4962877" y="3817261"/>
              <a:ext cx="1227126" cy="1466850"/>
            </a:xfrm>
            <a:prstGeom prst="triangle">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5" name="Picture 4" descr="A yellow circular object with a paper clip&#10;&#10;Description automatically generated">
            <a:extLst>
              <a:ext uri="{FF2B5EF4-FFF2-40B4-BE49-F238E27FC236}">
                <a16:creationId xmlns:a16="http://schemas.microsoft.com/office/drawing/2014/main" id="{1B9815A4-0DB3-4D63-1422-EB82733FC578}"/>
              </a:ext>
            </a:extLst>
          </p:cNvPr>
          <p:cNvPicPr>
            <a:picLocks noChangeAspect="1"/>
          </p:cNvPicPr>
          <p:nvPr/>
        </p:nvPicPr>
        <p:blipFill>
          <a:blip r:embed="rId10" cstate="screen">
            <a:extLst>
              <a:ext uri="{28A0092B-C50C-407E-A947-70E740481C1C}">
                <a14:useLocalDpi xmlns:a14="http://schemas.microsoft.com/office/drawing/2010/main"/>
              </a:ext>
            </a:extLst>
          </a:blip>
          <a:srcRect/>
          <a:stretch/>
        </p:blipFill>
        <p:spPr>
          <a:xfrm rot="5400000">
            <a:off x="7277626" y="3494432"/>
            <a:ext cx="2707200" cy="2781276"/>
          </a:xfrm>
          <a:prstGeom prst="ellipse">
            <a:avLst/>
          </a:prstGeom>
        </p:spPr>
      </p:pic>
      <p:pic>
        <p:nvPicPr>
          <p:cNvPr id="46" name="Picture 45" descr="A gold coin with a picture of a rooster&#10;&#10;Description automatically generated">
            <a:extLst>
              <a:ext uri="{FF2B5EF4-FFF2-40B4-BE49-F238E27FC236}">
                <a16:creationId xmlns:a16="http://schemas.microsoft.com/office/drawing/2014/main" id="{EEE2C25B-499E-7010-7475-94B0A7A1519A}"/>
              </a:ext>
            </a:extLst>
          </p:cNvPr>
          <p:cNvPicPr>
            <a:picLocks noChangeAspect="1"/>
          </p:cNvPicPr>
          <p:nvPr/>
        </p:nvPicPr>
        <p:blipFill>
          <a:blip r:embed="rId11" cstate="screen">
            <a:extLst>
              <a:ext uri="{28A0092B-C50C-407E-A947-70E740481C1C}">
                <a14:useLocalDpi xmlns:a14="http://schemas.microsoft.com/office/drawing/2010/main"/>
              </a:ext>
            </a:extLst>
          </a:blip>
          <a:srcRect/>
          <a:stretch/>
        </p:blipFill>
        <p:spPr>
          <a:xfrm rot="5400000">
            <a:off x="5761054" y="2804744"/>
            <a:ext cx="2089157" cy="2092192"/>
          </a:xfrm>
          <a:prstGeom prst="ellipse">
            <a:avLst/>
          </a:prstGeom>
        </p:spPr>
      </p:pic>
      <p:pic>
        <p:nvPicPr>
          <p:cNvPr id="8" name="Picture 7" descr="A round object with a painting on it&#10;&#10;Description automatically generated">
            <a:extLst>
              <a:ext uri="{FF2B5EF4-FFF2-40B4-BE49-F238E27FC236}">
                <a16:creationId xmlns:a16="http://schemas.microsoft.com/office/drawing/2014/main" id="{77FABDD7-1F90-842F-5C3F-3C0B489B4F5C}"/>
              </a:ext>
            </a:extLst>
          </p:cNvPr>
          <p:cNvPicPr>
            <a:picLocks noChangeAspect="1"/>
          </p:cNvPicPr>
          <p:nvPr/>
        </p:nvPicPr>
        <p:blipFill>
          <a:blip r:embed="rId12" cstate="screen">
            <a:extLst>
              <a:ext uri="{28A0092B-C50C-407E-A947-70E740481C1C}">
                <a14:useLocalDpi xmlns:a14="http://schemas.microsoft.com/office/drawing/2010/main"/>
              </a:ext>
            </a:extLst>
          </a:blip>
          <a:srcRect/>
          <a:stretch/>
        </p:blipFill>
        <p:spPr>
          <a:xfrm rot="5400000">
            <a:off x="9560237" y="2206744"/>
            <a:ext cx="1991133" cy="2029678"/>
          </a:xfrm>
          <a:prstGeom prst="ellipse">
            <a:avLst/>
          </a:prstGeom>
        </p:spPr>
      </p:pic>
      <p:pic>
        <p:nvPicPr>
          <p:cNvPr id="12" name="Picture 11" descr="A round brown object with yellow and black flowers&#10;&#10;Description automatically generated">
            <a:extLst>
              <a:ext uri="{FF2B5EF4-FFF2-40B4-BE49-F238E27FC236}">
                <a16:creationId xmlns:a16="http://schemas.microsoft.com/office/drawing/2014/main" id="{5C08D370-9E26-D93F-3D4D-C8B783771B9D}"/>
              </a:ext>
            </a:extLst>
          </p:cNvPr>
          <p:cNvPicPr>
            <a:picLocks noChangeAspect="1"/>
          </p:cNvPicPr>
          <p:nvPr/>
        </p:nvPicPr>
        <p:blipFill>
          <a:blip r:embed="rId13" cstate="screen">
            <a:extLst>
              <a:ext uri="{28A0092B-C50C-407E-A947-70E740481C1C}">
                <a14:useLocalDpi xmlns:a14="http://schemas.microsoft.com/office/drawing/2010/main"/>
              </a:ext>
            </a:extLst>
          </a:blip>
          <a:srcRect/>
          <a:stretch/>
        </p:blipFill>
        <p:spPr>
          <a:xfrm rot="5400000">
            <a:off x="7868337" y="1011476"/>
            <a:ext cx="1633504" cy="1666721"/>
          </a:xfrm>
          <a:prstGeom prst="ellipse">
            <a:avLst/>
          </a:prstGeom>
        </p:spPr>
      </p:pic>
      <p:sp>
        <p:nvSpPr>
          <p:cNvPr id="13" name="TextBox 12">
            <a:extLst>
              <a:ext uri="{FF2B5EF4-FFF2-40B4-BE49-F238E27FC236}">
                <a16:creationId xmlns:a16="http://schemas.microsoft.com/office/drawing/2014/main" id="{3D25666E-2F63-969A-2165-F8F8673202B2}"/>
              </a:ext>
            </a:extLst>
          </p:cNvPr>
          <p:cNvSpPr txBox="1"/>
          <p:nvPr/>
        </p:nvSpPr>
        <p:spPr>
          <a:xfrm>
            <a:off x="4505368" y="1309180"/>
            <a:ext cx="968846" cy="369332"/>
          </a:xfrm>
          <a:prstGeom prst="rect">
            <a:avLst/>
          </a:prstGeom>
          <a:noFill/>
        </p:spPr>
        <p:txBody>
          <a:bodyPr wrap="square" rtlCol="0">
            <a:spAutoFit/>
          </a:bodyPr>
          <a:lstStyle/>
          <a:p>
            <a:r>
              <a:rPr lang="en-US" b="1" dirty="0" err="1">
                <a:solidFill>
                  <a:srgbClr val="FF9900"/>
                </a:solidFill>
              </a:rPr>
              <a:t>Ivoroid</a:t>
            </a:r>
            <a:endParaRPr lang="en-US" b="1" dirty="0">
              <a:solidFill>
                <a:srgbClr val="FF9900"/>
              </a:solidFill>
            </a:endParaRPr>
          </a:p>
        </p:txBody>
      </p:sp>
      <p:sp>
        <p:nvSpPr>
          <p:cNvPr id="15" name="TextBox 14">
            <a:extLst>
              <a:ext uri="{FF2B5EF4-FFF2-40B4-BE49-F238E27FC236}">
                <a16:creationId xmlns:a16="http://schemas.microsoft.com/office/drawing/2014/main" id="{C5BE4BB4-EBED-49FA-29CD-820BB156E853}"/>
              </a:ext>
            </a:extLst>
          </p:cNvPr>
          <p:cNvSpPr txBox="1"/>
          <p:nvPr/>
        </p:nvSpPr>
        <p:spPr>
          <a:xfrm>
            <a:off x="7930683" y="587886"/>
            <a:ext cx="1859200" cy="369332"/>
          </a:xfrm>
          <a:prstGeom prst="rect">
            <a:avLst/>
          </a:prstGeom>
          <a:noFill/>
        </p:spPr>
        <p:txBody>
          <a:bodyPr wrap="square" rtlCol="0">
            <a:spAutoFit/>
          </a:bodyPr>
          <a:lstStyle/>
          <a:p>
            <a:r>
              <a:rPr lang="en-US" b="1" dirty="0">
                <a:solidFill>
                  <a:srgbClr val="FF9900"/>
                </a:solidFill>
              </a:rPr>
              <a:t>Glow Bubble</a:t>
            </a:r>
          </a:p>
        </p:txBody>
      </p:sp>
      <p:sp>
        <p:nvSpPr>
          <p:cNvPr id="16" name="TextBox 15">
            <a:extLst>
              <a:ext uri="{FF2B5EF4-FFF2-40B4-BE49-F238E27FC236}">
                <a16:creationId xmlns:a16="http://schemas.microsoft.com/office/drawing/2014/main" id="{8833188C-67CA-FF4A-0BEE-928992FF3B30}"/>
              </a:ext>
            </a:extLst>
          </p:cNvPr>
          <p:cNvSpPr txBox="1"/>
          <p:nvPr/>
        </p:nvSpPr>
        <p:spPr>
          <a:xfrm>
            <a:off x="10122346" y="4430149"/>
            <a:ext cx="1868049" cy="646331"/>
          </a:xfrm>
          <a:prstGeom prst="rect">
            <a:avLst/>
          </a:prstGeom>
          <a:noFill/>
        </p:spPr>
        <p:txBody>
          <a:bodyPr wrap="square" rtlCol="0">
            <a:spAutoFit/>
          </a:bodyPr>
          <a:lstStyle/>
          <a:p>
            <a:r>
              <a:rPr lang="en-US" b="1" dirty="0">
                <a:solidFill>
                  <a:srgbClr val="FF9900"/>
                </a:solidFill>
              </a:rPr>
              <a:t>Celluloid shield over lithograph</a:t>
            </a:r>
          </a:p>
        </p:txBody>
      </p:sp>
      <p:sp>
        <p:nvSpPr>
          <p:cNvPr id="17" name="TextBox 16">
            <a:extLst>
              <a:ext uri="{FF2B5EF4-FFF2-40B4-BE49-F238E27FC236}">
                <a16:creationId xmlns:a16="http://schemas.microsoft.com/office/drawing/2014/main" id="{F142734A-8465-2924-A08F-C82675ED5DB7}"/>
              </a:ext>
            </a:extLst>
          </p:cNvPr>
          <p:cNvSpPr txBox="1"/>
          <p:nvPr/>
        </p:nvSpPr>
        <p:spPr>
          <a:xfrm>
            <a:off x="606056" y="4946791"/>
            <a:ext cx="968846" cy="369332"/>
          </a:xfrm>
          <a:prstGeom prst="rect">
            <a:avLst/>
          </a:prstGeom>
          <a:noFill/>
        </p:spPr>
        <p:txBody>
          <a:bodyPr wrap="square" rtlCol="0">
            <a:spAutoFit/>
          </a:bodyPr>
          <a:lstStyle/>
          <a:p>
            <a:r>
              <a:rPr lang="en-US" b="1" dirty="0">
                <a:solidFill>
                  <a:srgbClr val="FF9900"/>
                </a:solidFill>
              </a:rPr>
              <a:t>Wafers</a:t>
            </a:r>
          </a:p>
        </p:txBody>
      </p:sp>
      <p:sp>
        <p:nvSpPr>
          <p:cNvPr id="4" name="Footer Placeholder 3">
            <a:extLst>
              <a:ext uri="{FF2B5EF4-FFF2-40B4-BE49-F238E27FC236}">
                <a16:creationId xmlns:a16="http://schemas.microsoft.com/office/drawing/2014/main" id="{D1A23862-57F6-BF3B-D89A-3CDB9FA1BEBA}"/>
              </a:ext>
            </a:extLst>
          </p:cNvPr>
          <p:cNvSpPr>
            <a:spLocks noGrp="1"/>
          </p:cNvSpPr>
          <p:nvPr>
            <p:ph type="ftr" sz="quarter" idx="11"/>
          </p:nvPr>
        </p:nvSpPr>
        <p:spPr/>
        <p:txBody>
          <a:bodyPr/>
          <a:lstStyle/>
          <a:p>
            <a:r>
              <a:rPr lang="en-US"/>
              <a:t>© National Button Society, 2024</a:t>
            </a:r>
          </a:p>
        </p:txBody>
      </p:sp>
    </p:spTree>
    <p:extLst>
      <p:ext uri="{BB962C8B-B14F-4D97-AF65-F5344CB8AC3E}">
        <p14:creationId xmlns:p14="http://schemas.microsoft.com/office/powerpoint/2010/main" val="19180963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7"/>
                                        </p:tgtEl>
                                        <p:attrNameLst>
                                          <p:attrName>style.visibility</p:attrName>
                                        </p:attrNameLst>
                                      </p:cBhvr>
                                      <p:to>
                                        <p:strVal val="visible"/>
                                      </p:to>
                                    </p:set>
                                    <p:anim calcmode="lin" valueType="num">
                                      <p:cBhvr additive="base">
                                        <p:cTn id="11" dur="500" fill="hold"/>
                                        <p:tgtEl>
                                          <p:spTgt spid="17"/>
                                        </p:tgtEl>
                                        <p:attrNameLst>
                                          <p:attrName>ppt_x</p:attrName>
                                        </p:attrNameLst>
                                      </p:cBhvr>
                                      <p:tavLst>
                                        <p:tav tm="0">
                                          <p:val>
                                            <p:strVal val="#ppt_x"/>
                                          </p:val>
                                        </p:tav>
                                        <p:tav tm="100000">
                                          <p:val>
                                            <p:strVal val="#ppt_x"/>
                                          </p:val>
                                        </p:tav>
                                      </p:tavLst>
                                    </p:anim>
                                    <p:anim calcmode="lin" valueType="num">
                                      <p:cBhvr additive="base">
                                        <p:cTn id="12" dur="500" fill="hold"/>
                                        <p:tgtEl>
                                          <p:spTgt spid="17"/>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43"/>
                                        </p:tgtEl>
                                        <p:attrNameLst>
                                          <p:attrName>style.visibility</p:attrName>
                                        </p:attrNameLst>
                                      </p:cBhvr>
                                      <p:to>
                                        <p:strVal val="visible"/>
                                      </p:to>
                                    </p:set>
                                    <p:anim calcmode="lin" valueType="num">
                                      <p:cBhvr additive="base">
                                        <p:cTn id="15" dur="500" fill="hold"/>
                                        <p:tgtEl>
                                          <p:spTgt spid="43"/>
                                        </p:tgtEl>
                                        <p:attrNameLst>
                                          <p:attrName>ppt_x</p:attrName>
                                        </p:attrNameLst>
                                      </p:cBhvr>
                                      <p:tavLst>
                                        <p:tav tm="0">
                                          <p:val>
                                            <p:strVal val="#ppt_x"/>
                                          </p:val>
                                        </p:tav>
                                        <p:tav tm="100000">
                                          <p:val>
                                            <p:strVal val="#ppt_x"/>
                                          </p:val>
                                        </p:tav>
                                      </p:tavLst>
                                    </p:anim>
                                    <p:anim calcmode="lin" valueType="num">
                                      <p:cBhvr additive="base">
                                        <p:cTn id="16" dur="500" fill="hold"/>
                                        <p:tgtEl>
                                          <p:spTgt spid="43"/>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25"/>
                                        </p:tgtEl>
                                        <p:attrNameLst>
                                          <p:attrName>style.visibility</p:attrName>
                                        </p:attrNameLst>
                                      </p:cBhvr>
                                      <p:to>
                                        <p:strVal val="visible"/>
                                      </p:to>
                                    </p:set>
                                    <p:anim calcmode="lin" valueType="num">
                                      <p:cBhvr additive="base">
                                        <p:cTn id="19" dur="500" fill="hold"/>
                                        <p:tgtEl>
                                          <p:spTgt spid="25"/>
                                        </p:tgtEl>
                                        <p:attrNameLst>
                                          <p:attrName>ppt_x</p:attrName>
                                        </p:attrNameLst>
                                      </p:cBhvr>
                                      <p:tavLst>
                                        <p:tav tm="0">
                                          <p:val>
                                            <p:strVal val="#ppt_x"/>
                                          </p:val>
                                        </p:tav>
                                        <p:tav tm="100000">
                                          <p:val>
                                            <p:strVal val="#ppt_x"/>
                                          </p:val>
                                        </p:tav>
                                      </p:tavLst>
                                    </p:anim>
                                    <p:anim calcmode="lin" valueType="num">
                                      <p:cBhvr additive="base">
                                        <p:cTn id="20" dur="500" fill="hold"/>
                                        <p:tgtEl>
                                          <p:spTgt spid="25"/>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23"/>
                                        </p:tgtEl>
                                        <p:attrNameLst>
                                          <p:attrName>style.visibility</p:attrName>
                                        </p:attrNameLst>
                                      </p:cBhvr>
                                      <p:to>
                                        <p:strVal val="visible"/>
                                      </p:to>
                                    </p:set>
                                    <p:anim calcmode="lin" valueType="num">
                                      <p:cBhvr additive="base">
                                        <p:cTn id="23" dur="500" fill="hold"/>
                                        <p:tgtEl>
                                          <p:spTgt spid="23"/>
                                        </p:tgtEl>
                                        <p:attrNameLst>
                                          <p:attrName>ppt_x</p:attrName>
                                        </p:attrNameLst>
                                      </p:cBhvr>
                                      <p:tavLst>
                                        <p:tav tm="0">
                                          <p:val>
                                            <p:strVal val="#ppt_x"/>
                                          </p:val>
                                        </p:tav>
                                        <p:tav tm="100000">
                                          <p:val>
                                            <p:strVal val="#ppt_x"/>
                                          </p:val>
                                        </p:tav>
                                      </p:tavLst>
                                    </p:anim>
                                    <p:anim calcmode="lin" valueType="num">
                                      <p:cBhvr additive="base">
                                        <p:cTn id="24"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nodeType="clickEffect">
                                  <p:stCondLst>
                                    <p:cond delay="0"/>
                                  </p:stCondLst>
                                  <p:childTnLst>
                                    <p:set>
                                      <p:cBhvr>
                                        <p:cTn id="28" dur="1" fill="hold">
                                          <p:stCondLst>
                                            <p:cond delay="0"/>
                                          </p:stCondLst>
                                        </p:cTn>
                                        <p:tgtEl>
                                          <p:spTgt spid="5"/>
                                        </p:tgtEl>
                                        <p:attrNameLst>
                                          <p:attrName>style.visibility</p:attrName>
                                        </p:attrNameLst>
                                      </p:cBhvr>
                                      <p:to>
                                        <p:strVal val="visible"/>
                                      </p:to>
                                    </p:set>
                                    <p:anim calcmode="lin" valueType="num">
                                      <p:cBhvr additive="base">
                                        <p:cTn id="29" dur="500" fill="hold"/>
                                        <p:tgtEl>
                                          <p:spTgt spid="5"/>
                                        </p:tgtEl>
                                        <p:attrNameLst>
                                          <p:attrName>ppt_x</p:attrName>
                                        </p:attrNameLst>
                                      </p:cBhvr>
                                      <p:tavLst>
                                        <p:tav tm="0">
                                          <p:val>
                                            <p:strVal val="#ppt_x"/>
                                          </p:val>
                                        </p:tav>
                                        <p:tav tm="100000">
                                          <p:val>
                                            <p:strVal val="#ppt_x"/>
                                          </p:val>
                                        </p:tav>
                                      </p:tavLst>
                                    </p:anim>
                                    <p:anim calcmode="lin" valueType="num">
                                      <p:cBhvr additive="base">
                                        <p:cTn id="30" dur="500" fill="hold"/>
                                        <p:tgtEl>
                                          <p:spTgt spid="5"/>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0"/>
                                  </p:stCondLst>
                                  <p:childTnLst>
                                    <p:set>
                                      <p:cBhvr>
                                        <p:cTn id="32" dur="1" fill="hold">
                                          <p:stCondLst>
                                            <p:cond delay="0"/>
                                          </p:stCondLst>
                                        </p:cTn>
                                        <p:tgtEl>
                                          <p:spTgt spid="16"/>
                                        </p:tgtEl>
                                        <p:attrNameLst>
                                          <p:attrName>style.visibility</p:attrName>
                                        </p:attrNameLst>
                                      </p:cBhvr>
                                      <p:to>
                                        <p:strVal val="visible"/>
                                      </p:to>
                                    </p:set>
                                    <p:anim calcmode="lin" valueType="num">
                                      <p:cBhvr additive="base">
                                        <p:cTn id="33" dur="500" fill="hold"/>
                                        <p:tgtEl>
                                          <p:spTgt spid="16"/>
                                        </p:tgtEl>
                                        <p:attrNameLst>
                                          <p:attrName>ppt_x</p:attrName>
                                        </p:attrNameLst>
                                      </p:cBhvr>
                                      <p:tavLst>
                                        <p:tav tm="0">
                                          <p:val>
                                            <p:strVal val="#ppt_x"/>
                                          </p:val>
                                        </p:tav>
                                        <p:tav tm="100000">
                                          <p:val>
                                            <p:strVal val="#ppt_x"/>
                                          </p:val>
                                        </p:tav>
                                      </p:tavLst>
                                    </p:anim>
                                    <p:anim calcmode="lin" valueType="num">
                                      <p:cBhvr additive="base">
                                        <p:cTn id="34" dur="500" fill="hold"/>
                                        <p:tgtEl>
                                          <p:spTgt spid="16"/>
                                        </p:tgtEl>
                                        <p:attrNameLst>
                                          <p:attrName>ppt_y</p:attrName>
                                        </p:attrNameLst>
                                      </p:cBhvr>
                                      <p:tavLst>
                                        <p:tav tm="0">
                                          <p:val>
                                            <p:strVal val="1+#ppt_h/2"/>
                                          </p:val>
                                        </p:tav>
                                        <p:tav tm="100000">
                                          <p:val>
                                            <p:strVal val="#ppt_y"/>
                                          </p:val>
                                        </p:tav>
                                      </p:tavLst>
                                    </p:anim>
                                  </p:childTnLst>
                                </p:cTn>
                              </p:par>
                              <p:par>
                                <p:cTn id="35" presetID="2" presetClass="entr" presetSubtype="4" fill="hold" nodeType="withEffect">
                                  <p:stCondLst>
                                    <p:cond delay="0"/>
                                  </p:stCondLst>
                                  <p:childTnLst>
                                    <p:set>
                                      <p:cBhvr>
                                        <p:cTn id="36" dur="1" fill="hold">
                                          <p:stCondLst>
                                            <p:cond delay="0"/>
                                          </p:stCondLst>
                                        </p:cTn>
                                        <p:tgtEl>
                                          <p:spTgt spid="8"/>
                                        </p:tgtEl>
                                        <p:attrNameLst>
                                          <p:attrName>style.visibility</p:attrName>
                                        </p:attrNameLst>
                                      </p:cBhvr>
                                      <p:to>
                                        <p:strVal val="visible"/>
                                      </p:to>
                                    </p:set>
                                    <p:anim calcmode="lin" valueType="num">
                                      <p:cBhvr additive="base">
                                        <p:cTn id="37" dur="500" fill="hold"/>
                                        <p:tgtEl>
                                          <p:spTgt spid="8"/>
                                        </p:tgtEl>
                                        <p:attrNameLst>
                                          <p:attrName>ppt_x</p:attrName>
                                        </p:attrNameLst>
                                      </p:cBhvr>
                                      <p:tavLst>
                                        <p:tav tm="0">
                                          <p:val>
                                            <p:strVal val="#ppt_x"/>
                                          </p:val>
                                        </p:tav>
                                        <p:tav tm="100000">
                                          <p:val>
                                            <p:strVal val="#ppt_x"/>
                                          </p:val>
                                        </p:tav>
                                      </p:tavLst>
                                    </p:anim>
                                    <p:anim calcmode="lin" valueType="num">
                                      <p:cBhvr additive="base">
                                        <p:cTn id="3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12"/>
                                        </p:tgtEl>
                                        <p:attrNameLst>
                                          <p:attrName>style.visibility</p:attrName>
                                        </p:attrNameLst>
                                      </p:cBhvr>
                                      <p:to>
                                        <p:strVal val="visible"/>
                                      </p:to>
                                    </p:set>
                                    <p:anim calcmode="lin" valueType="num">
                                      <p:cBhvr additive="base">
                                        <p:cTn id="43" dur="500" fill="hold"/>
                                        <p:tgtEl>
                                          <p:spTgt spid="12"/>
                                        </p:tgtEl>
                                        <p:attrNameLst>
                                          <p:attrName>ppt_x</p:attrName>
                                        </p:attrNameLst>
                                      </p:cBhvr>
                                      <p:tavLst>
                                        <p:tav tm="0">
                                          <p:val>
                                            <p:strVal val="#ppt_x"/>
                                          </p:val>
                                        </p:tav>
                                        <p:tav tm="100000">
                                          <p:val>
                                            <p:strVal val="#ppt_x"/>
                                          </p:val>
                                        </p:tav>
                                      </p:tavLst>
                                    </p:anim>
                                    <p:anim calcmode="lin" valueType="num">
                                      <p:cBhvr additive="base">
                                        <p:cTn id="44" dur="500" fill="hold"/>
                                        <p:tgtEl>
                                          <p:spTgt spid="12"/>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0"/>
                                  </p:stCondLst>
                                  <p:childTnLst>
                                    <p:set>
                                      <p:cBhvr>
                                        <p:cTn id="46" dur="1" fill="hold">
                                          <p:stCondLst>
                                            <p:cond delay="0"/>
                                          </p:stCondLst>
                                        </p:cTn>
                                        <p:tgtEl>
                                          <p:spTgt spid="15"/>
                                        </p:tgtEl>
                                        <p:attrNameLst>
                                          <p:attrName>style.visibility</p:attrName>
                                        </p:attrNameLst>
                                      </p:cBhvr>
                                      <p:to>
                                        <p:strVal val="visible"/>
                                      </p:to>
                                    </p:set>
                                    <p:anim calcmode="lin" valueType="num">
                                      <p:cBhvr additive="base">
                                        <p:cTn id="47" dur="500" fill="hold"/>
                                        <p:tgtEl>
                                          <p:spTgt spid="15"/>
                                        </p:tgtEl>
                                        <p:attrNameLst>
                                          <p:attrName>ppt_x</p:attrName>
                                        </p:attrNameLst>
                                      </p:cBhvr>
                                      <p:tavLst>
                                        <p:tav tm="0">
                                          <p:val>
                                            <p:strVal val="#ppt_x"/>
                                          </p:val>
                                        </p:tav>
                                        <p:tav tm="100000">
                                          <p:val>
                                            <p:strVal val="#ppt_x"/>
                                          </p:val>
                                        </p:tav>
                                      </p:tavLst>
                                    </p:anim>
                                    <p:anim calcmode="lin" valueType="num">
                                      <p:cBhvr additive="base">
                                        <p:cTn id="48"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P spid="17"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20FE454F-8169-1643-7A1C-9A8E1DE02FC0}"/>
              </a:ext>
            </a:extLst>
          </p:cNvPr>
          <p:cNvSpPr/>
          <p:nvPr/>
        </p:nvSpPr>
        <p:spPr>
          <a:xfrm>
            <a:off x="-2" y="-13900"/>
            <a:ext cx="12192001" cy="6858002"/>
          </a:xfrm>
          <a:prstGeom prst="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A533E89-63FA-132A-0D61-16704D0BB47C}"/>
              </a:ext>
            </a:extLst>
          </p:cNvPr>
          <p:cNvSpPr>
            <a:spLocks noGrp="1"/>
          </p:cNvSpPr>
          <p:nvPr>
            <p:ph type="title"/>
          </p:nvPr>
        </p:nvSpPr>
        <p:spPr>
          <a:xfrm>
            <a:off x="606056" y="365125"/>
            <a:ext cx="4832218" cy="1527470"/>
          </a:xfrm>
        </p:spPr>
        <p:txBody>
          <a:bodyPr>
            <a:normAutofit/>
          </a:bodyPr>
          <a:lstStyle/>
          <a:p>
            <a:r>
              <a:rPr lang="en-US" dirty="0">
                <a:solidFill>
                  <a:srgbClr val="FFC000"/>
                </a:solidFill>
              </a:rPr>
              <a:t>Material Close-up:</a:t>
            </a:r>
            <a:br>
              <a:rPr lang="en-US" dirty="0">
                <a:solidFill>
                  <a:srgbClr val="FFC000"/>
                </a:solidFill>
              </a:rPr>
            </a:br>
            <a:r>
              <a:rPr lang="en-US" dirty="0">
                <a:solidFill>
                  <a:srgbClr val="FFC000"/>
                </a:solidFill>
              </a:rPr>
              <a:t>Pearl</a:t>
            </a:r>
          </a:p>
        </p:txBody>
      </p:sp>
      <p:sp>
        <p:nvSpPr>
          <p:cNvPr id="13" name="TextBox 12">
            <a:extLst>
              <a:ext uri="{FF2B5EF4-FFF2-40B4-BE49-F238E27FC236}">
                <a16:creationId xmlns:a16="http://schemas.microsoft.com/office/drawing/2014/main" id="{3D25666E-2F63-969A-2165-F8F8673202B2}"/>
              </a:ext>
            </a:extLst>
          </p:cNvPr>
          <p:cNvSpPr txBox="1"/>
          <p:nvPr/>
        </p:nvSpPr>
        <p:spPr>
          <a:xfrm>
            <a:off x="5622404" y="6106054"/>
            <a:ext cx="2137636" cy="369332"/>
          </a:xfrm>
          <a:prstGeom prst="rect">
            <a:avLst/>
          </a:prstGeom>
          <a:noFill/>
        </p:spPr>
        <p:txBody>
          <a:bodyPr wrap="square" rtlCol="0">
            <a:spAutoFit/>
          </a:bodyPr>
          <a:lstStyle/>
          <a:p>
            <a:r>
              <a:rPr lang="en-US" b="1" dirty="0">
                <a:solidFill>
                  <a:srgbClr val="FF9900"/>
                </a:solidFill>
              </a:rPr>
              <a:t>Applied transfer</a:t>
            </a:r>
          </a:p>
        </p:txBody>
      </p:sp>
      <p:sp>
        <p:nvSpPr>
          <p:cNvPr id="15" name="TextBox 14">
            <a:extLst>
              <a:ext uri="{FF2B5EF4-FFF2-40B4-BE49-F238E27FC236}">
                <a16:creationId xmlns:a16="http://schemas.microsoft.com/office/drawing/2014/main" id="{C5BE4BB4-EBED-49FA-29CD-820BB156E853}"/>
              </a:ext>
            </a:extLst>
          </p:cNvPr>
          <p:cNvSpPr txBox="1"/>
          <p:nvPr/>
        </p:nvSpPr>
        <p:spPr>
          <a:xfrm>
            <a:off x="8120367" y="2768770"/>
            <a:ext cx="2495720" cy="646331"/>
          </a:xfrm>
          <a:prstGeom prst="rect">
            <a:avLst/>
          </a:prstGeom>
          <a:noFill/>
        </p:spPr>
        <p:txBody>
          <a:bodyPr wrap="square" rtlCol="0">
            <a:spAutoFit/>
          </a:bodyPr>
          <a:lstStyle/>
          <a:p>
            <a:r>
              <a:rPr lang="en-US" b="1" dirty="0">
                <a:solidFill>
                  <a:srgbClr val="FF9900"/>
                </a:solidFill>
              </a:rPr>
              <a:t>Carved and pierced shell with enamel</a:t>
            </a:r>
          </a:p>
        </p:txBody>
      </p:sp>
      <p:sp>
        <p:nvSpPr>
          <p:cNvPr id="16" name="TextBox 15">
            <a:extLst>
              <a:ext uri="{FF2B5EF4-FFF2-40B4-BE49-F238E27FC236}">
                <a16:creationId xmlns:a16="http://schemas.microsoft.com/office/drawing/2014/main" id="{8833188C-67CA-FF4A-0BEE-928992FF3B30}"/>
              </a:ext>
            </a:extLst>
          </p:cNvPr>
          <p:cNvSpPr txBox="1"/>
          <p:nvPr/>
        </p:nvSpPr>
        <p:spPr>
          <a:xfrm>
            <a:off x="663062" y="5056105"/>
            <a:ext cx="2862072" cy="923330"/>
          </a:xfrm>
          <a:prstGeom prst="rect">
            <a:avLst/>
          </a:prstGeom>
          <a:noFill/>
        </p:spPr>
        <p:txBody>
          <a:bodyPr wrap="square" rtlCol="0">
            <a:spAutoFit/>
          </a:bodyPr>
          <a:lstStyle/>
          <a:p>
            <a:r>
              <a:rPr lang="en-US" b="1" dirty="0">
                <a:solidFill>
                  <a:srgbClr val="FF9900"/>
                </a:solidFill>
              </a:rPr>
              <a:t>Carved shell riveted to engraved and gilded shell base</a:t>
            </a:r>
          </a:p>
        </p:txBody>
      </p:sp>
      <p:sp>
        <p:nvSpPr>
          <p:cNvPr id="17" name="TextBox 16">
            <a:extLst>
              <a:ext uri="{FF2B5EF4-FFF2-40B4-BE49-F238E27FC236}">
                <a16:creationId xmlns:a16="http://schemas.microsoft.com/office/drawing/2014/main" id="{F142734A-8465-2924-A08F-C82675ED5DB7}"/>
              </a:ext>
            </a:extLst>
          </p:cNvPr>
          <p:cNvSpPr txBox="1"/>
          <p:nvPr/>
        </p:nvSpPr>
        <p:spPr>
          <a:xfrm>
            <a:off x="9106962" y="5682466"/>
            <a:ext cx="1976529" cy="646331"/>
          </a:xfrm>
          <a:prstGeom prst="rect">
            <a:avLst/>
          </a:prstGeom>
          <a:noFill/>
        </p:spPr>
        <p:txBody>
          <a:bodyPr wrap="square" rtlCol="0">
            <a:spAutoFit/>
          </a:bodyPr>
          <a:lstStyle/>
          <a:p>
            <a:r>
              <a:rPr lang="en-US" b="1" dirty="0">
                <a:solidFill>
                  <a:srgbClr val="FF9900"/>
                </a:solidFill>
              </a:rPr>
              <a:t>Pearl mounted in metal</a:t>
            </a:r>
          </a:p>
        </p:txBody>
      </p:sp>
      <p:pic>
        <p:nvPicPr>
          <p:cNvPr id="22" name="Picture 21" descr="A round black and gold object with a black string&#10;&#10;Description automatically generated">
            <a:extLst>
              <a:ext uri="{FF2B5EF4-FFF2-40B4-BE49-F238E27FC236}">
                <a16:creationId xmlns:a16="http://schemas.microsoft.com/office/drawing/2014/main" id="{43AC0735-2DDD-2C0B-7528-CB8A6F8B6A25}"/>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rot="5400000">
            <a:off x="5883483" y="4635894"/>
            <a:ext cx="1312123" cy="1316560"/>
          </a:xfrm>
          <a:prstGeom prst="ellipse">
            <a:avLst/>
          </a:prstGeom>
        </p:spPr>
      </p:pic>
      <p:pic>
        <p:nvPicPr>
          <p:cNvPr id="26" name="Picture 25" descr="A close-up of a white and gold object&#10;&#10;Description automatically generated">
            <a:extLst>
              <a:ext uri="{FF2B5EF4-FFF2-40B4-BE49-F238E27FC236}">
                <a16:creationId xmlns:a16="http://schemas.microsoft.com/office/drawing/2014/main" id="{B3AC082C-1C20-8F5A-FC64-D5F442CB0F99}"/>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rot="5610463">
            <a:off x="3568919" y="1880367"/>
            <a:ext cx="2322170" cy="2249906"/>
          </a:xfrm>
          <a:prstGeom prst="ellipse">
            <a:avLst/>
          </a:prstGeom>
        </p:spPr>
      </p:pic>
      <p:pic>
        <p:nvPicPr>
          <p:cNvPr id="28" name="Picture 27" descr="A circular object with a design&#10;&#10;Description automatically generated">
            <a:extLst>
              <a:ext uri="{FF2B5EF4-FFF2-40B4-BE49-F238E27FC236}">
                <a16:creationId xmlns:a16="http://schemas.microsoft.com/office/drawing/2014/main" id="{E887C625-99F8-9822-4631-1C6101A89761}"/>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rot="5400000">
            <a:off x="8095146" y="593953"/>
            <a:ext cx="2141804" cy="2091361"/>
          </a:xfrm>
          <a:prstGeom prst="ellipse">
            <a:avLst/>
          </a:prstGeom>
        </p:spPr>
      </p:pic>
      <p:pic>
        <p:nvPicPr>
          <p:cNvPr id="30" name="Picture 29" descr="A round silver and gold object with stars&#10;&#10;Description automatically generated with medium confidence">
            <a:extLst>
              <a:ext uri="{FF2B5EF4-FFF2-40B4-BE49-F238E27FC236}">
                <a16:creationId xmlns:a16="http://schemas.microsoft.com/office/drawing/2014/main" id="{B2124573-4CB6-60A2-6ADD-7D91FFEE5894}"/>
              </a:ext>
            </a:extLst>
          </p:cNvPr>
          <p:cNvPicPr>
            <a:picLocks noChangeAspect="1"/>
          </p:cNvPicPr>
          <p:nvPr/>
        </p:nvPicPr>
        <p:blipFill>
          <a:blip r:embed="rId6" cstate="screen">
            <a:extLst>
              <a:ext uri="{28A0092B-C50C-407E-A947-70E740481C1C}">
                <a14:useLocalDpi xmlns:a14="http://schemas.microsoft.com/office/drawing/2010/main"/>
              </a:ext>
            </a:extLst>
          </a:blip>
          <a:srcRect/>
          <a:stretch/>
        </p:blipFill>
        <p:spPr>
          <a:xfrm rot="5400000">
            <a:off x="5944418" y="2724239"/>
            <a:ext cx="1819348" cy="1730162"/>
          </a:xfrm>
          <a:prstGeom prst="ellipse">
            <a:avLst/>
          </a:prstGeom>
        </p:spPr>
      </p:pic>
      <p:pic>
        <p:nvPicPr>
          <p:cNvPr id="33" name="Picture 32" descr="A close-up of a coin&#10;&#10;Description automatically generated">
            <a:extLst>
              <a:ext uri="{FF2B5EF4-FFF2-40B4-BE49-F238E27FC236}">
                <a16:creationId xmlns:a16="http://schemas.microsoft.com/office/drawing/2014/main" id="{A630D157-BE50-59A7-C040-B0FB75797375}"/>
              </a:ext>
            </a:extLst>
          </p:cNvPr>
          <p:cNvPicPr>
            <a:picLocks noChangeAspect="1"/>
          </p:cNvPicPr>
          <p:nvPr/>
        </p:nvPicPr>
        <p:blipFill>
          <a:blip r:embed="rId7" cstate="screen">
            <a:extLst>
              <a:ext uri="{28A0092B-C50C-407E-A947-70E740481C1C}">
                <a14:useLocalDpi xmlns:a14="http://schemas.microsoft.com/office/drawing/2010/main"/>
              </a:ext>
            </a:extLst>
          </a:blip>
          <a:srcRect/>
          <a:stretch/>
        </p:blipFill>
        <p:spPr>
          <a:xfrm rot="5163167">
            <a:off x="680203" y="2283666"/>
            <a:ext cx="2685721" cy="2611309"/>
          </a:xfrm>
          <a:prstGeom prst="ellipse">
            <a:avLst/>
          </a:prstGeom>
        </p:spPr>
      </p:pic>
      <p:pic>
        <p:nvPicPr>
          <p:cNvPr id="35" name="Picture 34" descr="A gold and white round object with a design on it&#10;&#10;Description automatically generated">
            <a:extLst>
              <a:ext uri="{FF2B5EF4-FFF2-40B4-BE49-F238E27FC236}">
                <a16:creationId xmlns:a16="http://schemas.microsoft.com/office/drawing/2014/main" id="{48D0623F-F4B8-5675-2182-84E77D255904}"/>
              </a:ext>
            </a:extLst>
          </p:cNvPr>
          <p:cNvPicPr>
            <a:picLocks noChangeAspect="1"/>
          </p:cNvPicPr>
          <p:nvPr/>
        </p:nvPicPr>
        <p:blipFill>
          <a:blip r:embed="rId8" cstate="screen">
            <a:extLst>
              <a:ext uri="{28A0092B-C50C-407E-A947-70E740481C1C}">
                <a14:useLocalDpi xmlns:a14="http://schemas.microsoft.com/office/drawing/2010/main"/>
              </a:ext>
            </a:extLst>
          </a:blip>
          <a:srcRect/>
          <a:stretch/>
        </p:blipFill>
        <p:spPr>
          <a:xfrm rot="5400000">
            <a:off x="8353719" y="3668876"/>
            <a:ext cx="1929310" cy="1976529"/>
          </a:xfrm>
          <a:prstGeom prst="ellipse">
            <a:avLst/>
          </a:prstGeom>
        </p:spPr>
      </p:pic>
      <p:sp>
        <p:nvSpPr>
          <p:cNvPr id="3" name="TextBox 2">
            <a:extLst>
              <a:ext uri="{FF2B5EF4-FFF2-40B4-BE49-F238E27FC236}">
                <a16:creationId xmlns:a16="http://schemas.microsoft.com/office/drawing/2014/main" id="{FFBF3CBE-8B86-8702-52FF-6860F177012A}"/>
              </a:ext>
            </a:extLst>
          </p:cNvPr>
          <p:cNvSpPr txBox="1"/>
          <p:nvPr/>
        </p:nvSpPr>
        <p:spPr>
          <a:xfrm>
            <a:off x="3265565" y="4233059"/>
            <a:ext cx="2862072" cy="923330"/>
          </a:xfrm>
          <a:prstGeom prst="rect">
            <a:avLst/>
          </a:prstGeom>
          <a:noFill/>
        </p:spPr>
        <p:txBody>
          <a:bodyPr wrap="square" rtlCol="0">
            <a:spAutoFit/>
          </a:bodyPr>
          <a:lstStyle/>
          <a:p>
            <a:r>
              <a:rPr lang="en-US" b="1" dirty="0">
                <a:solidFill>
                  <a:srgbClr val="FF9900"/>
                </a:solidFill>
              </a:rPr>
              <a:t>Engraved shell with metal decoration with cut steels</a:t>
            </a:r>
          </a:p>
        </p:txBody>
      </p:sp>
      <p:sp>
        <p:nvSpPr>
          <p:cNvPr id="4" name="TextBox 3">
            <a:extLst>
              <a:ext uri="{FF2B5EF4-FFF2-40B4-BE49-F238E27FC236}">
                <a16:creationId xmlns:a16="http://schemas.microsoft.com/office/drawing/2014/main" id="{BD5B040E-3EB8-A6E8-08E9-39BB3DB3CDCD}"/>
              </a:ext>
            </a:extLst>
          </p:cNvPr>
          <p:cNvSpPr txBox="1"/>
          <p:nvPr/>
        </p:nvSpPr>
        <p:spPr>
          <a:xfrm>
            <a:off x="6201919" y="2171196"/>
            <a:ext cx="1664041" cy="369332"/>
          </a:xfrm>
          <a:prstGeom prst="rect">
            <a:avLst/>
          </a:prstGeom>
          <a:noFill/>
        </p:spPr>
        <p:txBody>
          <a:bodyPr wrap="square" rtlCol="0">
            <a:spAutoFit/>
          </a:bodyPr>
          <a:lstStyle/>
          <a:p>
            <a:r>
              <a:rPr lang="en-US" b="1" dirty="0">
                <a:solidFill>
                  <a:srgbClr val="FF9900"/>
                </a:solidFill>
              </a:rPr>
              <a:t>Carved shell</a:t>
            </a:r>
          </a:p>
        </p:txBody>
      </p:sp>
      <p:sp>
        <p:nvSpPr>
          <p:cNvPr id="5" name="Footer Placeholder 4">
            <a:extLst>
              <a:ext uri="{FF2B5EF4-FFF2-40B4-BE49-F238E27FC236}">
                <a16:creationId xmlns:a16="http://schemas.microsoft.com/office/drawing/2014/main" id="{EAF17583-E888-A749-868B-E2201588BF39}"/>
              </a:ext>
            </a:extLst>
          </p:cNvPr>
          <p:cNvSpPr>
            <a:spLocks noGrp="1"/>
          </p:cNvSpPr>
          <p:nvPr>
            <p:ph type="ftr" sz="quarter" idx="11"/>
          </p:nvPr>
        </p:nvSpPr>
        <p:spPr/>
        <p:txBody>
          <a:bodyPr/>
          <a:lstStyle/>
          <a:p>
            <a:r>
              <a:rPr lang="en-US"/>
              <a:t>© National Button Society, 2024</a:t>
            </a:r>
          </a:p>
        </p:txBody>
      </p:sp>
    </p:spTree>
    <p:extLst>
      <p:ext uri="{BB962C8B-B14F-4D97-AF65-F5344CB8AC3E}">
        <p14:creationId xmlns:p14="http://schemas.microsoft.com/office/powerpoint/2010/main" val="19280970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additive="base">
                                        <p:cTn id="7" dur="500" fill="hold"/>
                                        <p:tgtEl>
                                          <p:spTgt spid="28"/>
                                        </p:tgtEl>
                                        <p:attrNameLst>
                                          <p:attrName>ppt_x</p:attrName>
                                        </p:attrNameLst>
                                      </p:cBhvr>
                                      <p:tavLst>
                                        <p:tav tm="0">
                                          <p:val>
                                            <p:strVal val="#ppt_x"/>
                                          </p:val>
                                        </p:tav>
                                        <p:tav tm="100000">
                                          <p:val>
                                            <p:strVal val="#ppt_x"/>
                                          </p:val>
                                        </p:tav>
                                      </p:tavLst>
                                    </p:anim>
                                    <p:anim calcmode="lin" valueType="num">
                                      <p:cBhvr additive="base">
                                        <p:cTn id="8" dur="500" fill="hold"/>
                                        <p:tgtEl>
                                          <p:spTgt spid="28"/>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5"/>
                                        </p:tgtEl>
                                        <p:attrNameLst>
                                          <p:attrName>style.visibility</p:attrName>
                                        </p:attrNameLst>
                                      </p:cBhvr>
                                      <p:to>
                                        <p:strVal val="visible"/>
                                      </p:to>
                                    </p:set>
                                    <p:anim calcmode="lin" valueType="num">
                                      <p:cBhvr additive="base">
                                        <p:cTn id="11" dur="500" fill="hold"/>
                                        <p:tgtEl>
                                          <p:spTgt spid="15"/>
                                        </p:tgtEl>
                                        <p:attrNameLst>
                                          <p:attrName>ppt_x</p:attrName>
                                        </p:attrNameLst>
                                      </p:cBhvr>
                                      <p:tavLst>
                                        <p:tav tm="0">
                                          <p:val>
                                            <p:strVal val="#ppt_x"/>
                                          </p:val>
                                        </p:tav>
                                        <p:tav tm="100000">
                                          <p:val>
                                            <p:strVal val="#ppt_x"/>
                                          </p:val>
                                        </p:tav>
                                      </p:tavLst>
                                    </p:anim>
                                    <p:anim calcmode="lin" valueType="num">
                                      <p:cBhvr additive="base">
                                        <p:cTn id="12"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35"/>
                                        </p:tgtEl>
                                        <p:attrNameLst>
                                          <p:attrName>style.visibility</p:attrName>
                                        </p:attrNameLst>
                                      </p:cBhvr>
                                      <p:to>
                                        <p:strVal val="visible"/>
                                      </p:to>
                                    </p:set>
                                    <p:anim calcmode="lin" valueType="num">
                                      <p:cBhvr additive="base">
                                        <p:cTn id="17" dur="500" fill="hold"/>
                                        <p:tgtEl>
                                          <p:spTgt spid="35"/>
                                        </p:tgtEl>
                                        <p:attrNameLst>
                                          <p:attrName>ppt_x</p:attrName>
                                        </p:attrNameLst>
                                      </p:cBhvr>
                                      <p:tavLst>
                                        <p:tav tm="0">
                                          <p:val>
                                            <p:strVal val="#ppt_x"/>
                                          </p:val>
                                        </p:tav>
                                        <p:tav tm="100000">
                                          <p:val>
                                            <p:strVal val="#ppt_x"/>
                                          </p:val>
                                        </p:tav>
                                      </p:tavLst>
                                    </p:anim>
                                    <p:anim calcmode="lin" valueType="num">
                                      <p:cBhvr additive="base">
                                        <p:cTn id="18" dur="500" fill="hold"/>
                                        <p:tgtEl>
                                          <p:spTgt spid="35"/>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17"/>
                                        </p:tgtEl>
                                        <p:attrNameLst>
                                          <p:attrName>style.visibility</p:attrName>
                                        </p:attrNameLst>
                                      </p:cBhvr>
                                      <p:to>
                                        <p:strVal val="visible"/>
                                      </p:to>
                                    </p:set>
                                    <p:anim calcmode="lin" valueType="num">
                                      <p:cBhvr additive="base">
                                        <p:cTn id="21" dur="500" fill="hold"/>
                                        <p:tgtEl>
                                          <p:spTgt spid="17"/>
                                        </p:tgtEl>
                                        <p:attrNameLst>
                                          <p:attrName>ppt_x</p:attrName>
                                        </p:attrNameLst>
                                      </p:cBhvr>
                                      <p:tavLst>
                                        <p:tav tm="0">
                                          <p:val>
                                            <p:strVal val="#ppt_x"/>
                                          </p:val>
                                        </p:tav>
                                        <p:tav tm="100000">
                                          <p:val>
                                            <p:strVal val="#ppt_x"/>
                                          </p:val>
                                        </p:tav>
                                      </p:tavLst>
                                    </p:anim>
                                    <p:anim calcmode="lin" valueType="num">
                                      <p:cBhvr additive="base">
                                        <p:cTn id="22"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22"/>
                                        </p:tgtEl>
                                        <p:attrNameLst>
                                          <p:attrName>style.visibility</p:attrName>
                                        </p:attrNameLst>
                                      </p:cBhvr>
                                      <p:to>
                                        <p:strVal val="visible"/>
                                      </p:to>
                                    </p:set>
                                    <p:anim calcmode="lin" valueType="num">
                                      <p:cBhvr additive="base">
                                        <p:cTn id="27" dur="500" fill="hold"/>
                                        <p:tgtEl>
                                          <p:spTgt spid="22"/>
                                        </p:tgtEl>
                                        <p:attrNameLst>
                                          <p:attrName>ppt_x</p:attrName>
                                        </p:attrNameLst>
                                      </p:cBhvr>
                                      <p:tavLst>
                                        <p:tav tm="0">
                                          <p:val>
                                            <p:strVal val="#ppt_x"/>
                                          </p:val>
                                        </p:tav>
                                        <p:tav tm="100000">
                                          <p:val>
                                            <p:strVal val="#ppt_x"/>
                                          </p:val>
                                        </p:tav>
                                      </p:tavLst>
                                    </p:anim>
                                    <p:anim calcmode="lin" valueType="num">
                                      <p:cBhvr additive="base">
                                        <p:cTn id="28" dur="500" fill="hold"/>
                                        <p:tgtEl>
                                          <p:spTgt spid="22"/>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13"/>
                                        </p:tgtEl>
                                        <p:attrNameLst>
                                          <p:attrName>style.visibility</p:attrName>
                                        </p:attrNameLst>
                                      </p:cBhvr>
                                      <p:to>
                                        <p:strVal val="visible"/>
                                      </p:to>
                                    </p:set>
                                    <p:anim calcmode="lin" valueType="num">
                                      <p:cBhvr additive="base">
                                        <p:cTn id="31" dur="500" fill="hold"/>
                                        <p:tgtEl>
                                          <p:spTgt spid="13"/>
                                        </p:tgtEl>
                                        <p:attrNameLst>
                                          <p:attrName>ppt_x</p:attrName>
                                        </p:attrNameLst>
                                      </p:cBhvr>
                                      <p:tavLst>
                                        <p:tav tm="0">
                                          <p:val>
                                            <p:strVal val="#ppt_x"/>
                                          </p:val>
                                        </p:tav>
                                        <p:tav tm="100000">
                                          <p:val>
                                            <p:strVal val="#ppt_x"/>
                                          </p:val>
                                        </p:tav>
                                      </p:tavLst>
                                    </p:anim>
                                    <p:anim calcmode="lin" valueType="num">
                                      <p:cBhvr additive="base">
                                        <p:cTn id="32"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5" grpId="0"/>
      <p:bldP spid="17"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20FE454F-8169-1643-7A1C-9A8E1DE02FC0}"/>
              </a:ext>
            </a:extLst>
          </p:cNvPr>
          <p:cNvSpPr/>
          <p:nvPr/>
        </p:nvSpPr>
        <p:spPr>
          <a:xfrm>
            <a:off x="0" y="-22971"/>
            <a:ext cx="12192001" cy="6858002"/>
          </a:xfrm>
          <a:prstGeom prst="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A533E89-63FA-132A-0D61-16704D0BB47C}"/>
              </a:ext>
            </a:extLst>
          </p:cNvPr>
          <p:cNvSpPr>
            <a:spLocks noGrp="1"/>
          </p:cNvSpPr>
          <p:nvPr>
            <p:ph type="title"/>
          </p:nvPr>
        </p:nvSpPr>
        <p:spPr>
          <a:xfrm>
            <a:off x="606055" y="365125"/>
            <a:ext cx="6288039" cy="1527470"/>
          </a:xfrm>
        </p:spPr>
        <p:txBody>
          <a:bodyPr>
            <a:normAutofit/>
          </a:bodyPr>
          <a:lstStyle/>
          <a:p>
            <a:r>
              <a:rPr lang="en-US" dirty="0">
                <a:solidFill>
                  <a:srgbClr val="FFC000"/>
                </a:solidFill>
              </a:rPr>
              <a:t>Material Close-up:</a:t>
            </a:r>
            <a:br>
              <a:rPr lang="en-US" dirty="0">
                <a:solidFill>
                  <a:srgbClr val="FFC000"/>
                </a:solidFill>
              </a:rPr>
            </a:br>
            <a:r>
              <a:rPr lang="en-US" dirty="0">
                <a:solidFill>
                  <a:srgbClr val="FFC000"/>
                </a:solidFill>
              </a:rPr>
              <a:t>Plastic</a:t>
            </a:r>
          </a:p>
        </p:txBody>
      </p:sp>
      <p:pic>
        <p:nvPicPr>
          <p:cNvPr id="4" name="Picture 3" descr="A green and grey circular object&#10;&#10;Description automatically generated">
            <a:extLst>
              <a:ext uri="{FF2B5EF4-FFF2-40B4-BE49-F238E27FC236}">
                <a16:creationId xmlns:a16="http://schemas.microsoft.com/office/drawing/2014/main" id="{879D7B8B-6D6C-397D-AD98-A34E3C744C23}"/>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rot="10800000" flipV="1">
            <a:off x="5728660" y="3768467"/>
            <a:ext cx="2334129" cy="2370224"/>
          </a:xfrm>
          <a:prstGeom prst="ellipse">
            <a:avLst/>
          </a:prstGeom>
        </p:spPr>
      </p:pic>
      <p:pic>
        <p:nvPicPr>
          <p:cNvPr id="9" name="Picture 8" descr="A pair of round buttons with a butterfly and flower painted on them&#10;&#10;Description automatically generated">
            <a:extLst>
              <a:ext uri="{FF2B5EF4-FFF2-40B4-BE49-F238E27FC236}">
                <a16:creationId xmlns:a16="http://schemas.microsoft.com/office/drawing/2014/main" id="{80C3023D-2DF5-52DC-776C-FCA061ABF074}"/>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rot="5400000">
            <a:off x="4339918" y="1140264"/>
            <a:ext cx="1630714" cy="1580148"/>
          </a:xfrm>
          <a:prstGeom prst="ellipse">
            <a:avLst/>
          </a:prstGeom>
        </p:spPr>
      </p:pic>
      <p:pic>
        <p:nvPicPr>
          <p:cNvPr id="11" name="Picture 10" descr="A close-up of a blue ball&#10;&#10;Description automatically generated">
            <a:extLst>
              <a:ext uri="{FF2B5EF4-FFF2-40B4-BE49-F238E27FC236}">
                <a16:creationId xmlns:a16="http://schemas.microsoft.com/office/drawing/2014/main" id="{949EEF9C-E103-45B8-EF8B-3FEBCDB44C3E}"/>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2687668" y="1811231"/>
            <a:ext cx="2003959" cy="2051355"/>
          </a:xfrm>
          <a:prstGeom prst="ellipse">
            <a:avLst/>
          </a:prstGeom>
        </p:spPr>
      </p:pic>
      <p:pic>
        <p:nvPicPr>
          <p:cNvPr id="13" name="Picture 12" descr="A circular object with a picture of a person playing a flute&#10;&#10;Description automatically generated">
            <a:extLst>
              <a:ext uri="{FF2B5EF4-FFF2-40B4-BE49-F238E27FC236}">
                <a16:creationId xmlns:a16="http://schemas.microsoft.com/office/drawing/2014/main" id="{831EB745-4FA3-7153-6DDC-0522DCBE5667}"/>
              </a:ext>
            </a:extLst>
          </p:cNvPr>
          <p:cNvPicPr>
            <a:picLocks noChangeAspect="1"/>
          </p:cNvPicPr>
          <p:nvPr/>
        </p:nvPicPr>
        <p:blipFill>
          <a:blip r:embed="rId6" cstate="screen">
            <a:extLst>
              <a:ext uri="{28A0092B-C50C-407E-A947-70E740481C1C}">
                <a14:useLocalDpi xmlns:a14="http://schemas.microsoft.com/office/drawing/2010/main"/>
              </a:ext>
            </a:extLst>
          </a:blip>
          <a:srcRect/>
          <a:stretch/>
        </p:blipFill>
        <p:spPr>
          <a:xfrm>
            <a:off x="8172712" y="1892594"/>
            <a:ext cx="2152784" cy="2079507"/>
          </a:xfrm>
          <a:prstGeom prst="ellipse">
            <a:avLst/>
          </a:prstGeom>
        </p:spPr>
      </p:pic>
      <p:pic>
        <p:nvPicPr>
          <p:cNvPr id="15" name="Picture 14" descr="A close-up of a green and white flower&#10;&#10;Description automatically generated">
            <a:extLst>
              <a:ext uri="{FF2B5EF4-FFF2-40B4-BE49-F238E27FC236}">
                <a16:creationId xmlns:a16="http://schemas.microsoft.com/office/drawing/2014/main" id="{E262BFA6-25E6-7814-2BA6-470A9E371721}"/>
              </a:ext>
            </a:extLst>
          </p:cNvPr>
          <p:cNvPicPr>
            <a:picLocks noChangeAspect="1"/>
          </p:cNvPicPr>
          <p:nvPr/>
        </p:nvPicPr>
        <p:blipFill>
          <a:blip r:embed="rId7" cstate="screen">
            <a:extLst>
              <a:ext uri="{28A0092B-C50C-407E-A947-70E740481C1C}">
                <a14:useLocalDpi xmlns:a14="http://schemas.microsoft.com/office/drawing/2010/main"/>
              </a:ext>
            </a:extLst>
          </a:blip>
          <a:srcRect/>
          <a:stretch/>
        </p:blipFill>
        <p:spPr>
          <a:xfrm>
            <a:off x="6141452" y="1367741"/>
            <a:ext cx="1577000" cy="1623314"/>
          </a:xfrm>
          <a:prstGeom prst="ellipse">
            <a:avLst/>
          </a:prstGeom>
        </p:spPr>
      </p:pic>
      <p:pic>
        <p:nvPicPr>
          <p:cNvPr id="17" name="Picture 16" descr="A close-up of a yellow button&#10;&#10;Description automatically generated">
            <a:extLst>
              <a:ext uri="{FF2B5EF4-FFF2-40B4-BE49-F238E27FC236}">
                <a16:creationId xmlns:a16="http://schemas.microsoft.com/office/drawing/2014/main" id="{218A70F7-1FCA-FA90-E005-C102ECE1A031}"/>
              </a:ext>
            </a:extLst>
          </p:cNvPr>
          <p:cNvPicPr>
            <a:picLocks noChangeAspect="1"/>
          </p:cNvPicPr>
          <p:nvPr/>
        </p:nvPicPr>
        <p:blipFill>
          <a:blip r:embed="rId8" cstate="screen">
            <a:extLst>
              <a:ext uri="{28A0092B-C50C-407E-A947-70E740481C1C}">
                <a14:useLocalDpi xmlns:a14="http://schemas.microsoft.com/office/drawing/2010/main"/>
              </a:ext>
            </a:extLst>
          </a:blip>
          <a:srcRect/>
          <a:stretch/>
        </p:blipFill>
        <p:spPr>
          <a:xfrm>
            <a:off x="8398160" y="4375297"/>
            <a:ext cx="1580148" cy="1665592"/>
          </a:xfrm>
          <a:prstGeom prst="ellipse">
            <a:avLst/>
          </a:prstGeom>
        </p:spPr>
      </p:pic>
      <p:pic>
        <p:nvPicPr>
          <p:cNvPr id="19" name="Picture 18" descr="A close-up of a button&#10;&#10;Description automatically generated">
            <a:extLst>
              <a:ext uri="{FF2B5EF4-FFF2-40B4-BE49-F238E27FC236}">
                <a16:creationId xmlns:a16="http://schemas.microsoft.com/office/drawing/2014/main" id="{D2F49BDF-E198-E652-A586-9B3F062573D2}"/>
              </a:ext>
            </a:extLst>
          </p:cNvPr>
          <p:cNvPicPr>
            <a:picLocks noChangeAspect="1"/>
          </p:cNvPicPr>
          <p:nvPr/>
        </p:nvPicPr>
        <p:blipFill>
          <a:blip r:embed="rId9" cstate="screen">
            <a:extLst>
              <a:ext uri="{28A0092B-C50C-407E-A947-70E740481C1C}">
                <a14:useLocalDpi xmlns:a14="http://schemas.microsoft.com/office/drawing/2010/main"/>
              </a:ext>
            </a:extLst>
          </a:blip>
          <a:srcRect/>
          <a:stretch/>
        </p:blipFill>
        <p:spPr>
          <a:xfrm>
            <a:off x="1271609" y="3768467"/>
            <a:ext cx="1604204" cy="1665592"/>
          </a:xfrm>
          <a:prstGeom prst="ellipse">
            <a:avLst/>
          </a:prstGeom>
        </p:spPr>
      </p:pic>
      <p:pic>
        <p:nvPicPr>
          <p:cNvPr id="21" name="Picture 20" descr="A green triangle button with three holes&#10;&#10;Description automatically generated">
            <a:extLst>
              <a:ext uri="{FF2B5EF4-FFF2-40B4-BE49-F238E27FC236}">
                <a16:creationId xmlns:a16="http://schemas.microsoft.com/office/drawing/2014/main" id="{8EA5E177-944F-AA78-B41E-C1A453736AFE}"/>
              </a:ext>
            </a:extLst>
          </p:cNvPr>
          <p:cNvPicPr>
            <a:picLocks noChangeAspect="1"/>
          </p:cNvPicPr>
          <p:nvPr/>
        </p:nvPicPr>
        <p:blipFill>
          <a:blip r:embed="rId10" cstate="screen">
            <a:extLst>
              <a:ext uri="{28A0092B-C50C-407E-A947-70E740481C1C}">
                <a14:useLocalDpi xmlns:a14="http://schemas.microsoft.com/office/drawing/2010/main"/>
              </a:ext>
            </a:extLst>
          </a:blip>
          <a:srcRect/>
          <a:stretch/>
        </p:blipFill>
        <p:spPr>
          <a:xfrm rot="1097814">
            <a:off x="1152277" y="2169253"/>
            <a:ext cx="1301623" cy="1143971"/>
          </a:xfrm>
          <a:prstGeom prst="triangle">
            <a:avLst/>
          </a:prstGeom>
        </p:spPr>
      </p:pic>
      <p:pic>
        <p:nvPicPr>
          <p:cNvPr id="25" name="Picture 24" descr="A white stone with a design&#10;&#10;Description automatically generated with medium confidence">
            <a:extLst>
              <a:ext uri="{FF2B5EF4-FFF2-40B4-BE49-F238E27FC236}">
                <a16:creationId xmlns:a16="http://schemas.microsoft.com/office/drawing/2014/main" id="{96278A87-670F-B035-6B8F-D9AE31AEC7E9}"/>
              </a:ext>
            </a:extLst>
          </p:cNvPr>
          <p:cNvPicPr>
            <a:picLocks noChangeAspect="1"/>
          </p:cNvPicPr>
          <p:nvPr/>
        </p:nvPicPr>
        <p:blipFill>
          <a:blip r:embed="rId11" cstate="screen">
            <a:extLst>
              <a:ext uri="{28A0092B-C50C-407E-A947-70E740481C1C}">
                <a14:useLocalDpi xmlns:a14="http://schemas.microsoft.com/office/drawing/2010/main"/>
              </a:ext>
            </a:extLst>
          </a:blip>
          <a:srcRect/>
          <a:stretch/>
        </p:blipFill>
        <p:spPr>
          <a:xfrm>
            <a:off x="3401955" y="4585100"/>
            <a:ext cx="1767826" cy="1872601"/>
          </a:xfrm>
          <a:prstGeom prst="diamond">
            <a:avLst/>
          </a:prstGeom>
        </p:spPr>
      </p:pic>
      <p:pic>
        <p:nvPicPr>
          <p:cNvPr id="27" name="Picture 26" descr="A close-up of a yellow round object&#10;&#10;Description automatically generated">
            <a:extLst>
              <a:ext uri="{FF2B5EF4-FFF2-40B4-BE49-F238E27FC236}">
                <a16:creationId xmlns:a16="http://schemas.microsoft.com/office/drawing/2014/main" id="{57A7638E-3D16-A473-7D29-CCF439A5E579}"/>
              </a:ext>
            </a:extLst>
          </p:cNvPr>
          <p:cNvPicPr>
            <a:picLocks noChangeAspect="1"/>
          </p:cNvPicPr>
          <p:nvPr/>
        </p:nvPicPr>
        <p:blipFill>
          <a:blip r:embed="rId12" cstate="screen">
            <a:extLst>
              <a:ext uri="{28A0092B-C50C-407E-A947-70E740481C1C}">
                <a14:useLocalDpi xmlns:a14="http://schemas.microsoft.com/office/drawing/2010/main"/>
              </a:ext>
            </a:extLst>
          </a:blip>
          <a:srcRect/>
          <a:stretch/>
        </p:blipFill>
        <p:spPr>
          <a:xfrm>
            <a:off x="4778728" y="3578694"/>
            <a:ext cx="1407968" cy="1465300"/>
          </a:xfrm>
          <a:prstGeom prst="ellipse">
            <a:avLst/>
          </a:prstGeom>
        </p:spPr>
      </p:pic>
      <p:sp>
        <p:nvSpPr>
          <p:cNvPr id="3" name="TextBox 2">
            <a:extLst>
              <a:ext uri="{FF2B5EF4-FFF2-40B4-BE49-F238E27FC236}">
                <a16:creationId xmlns:a16="http://schemas.microsoft.com/office/drawing/2014/main" id="{DC30C3AF-D556-8C4C-329D-30BFDBD1003F}"/>
              </a:ext>
            </a:extLst>
          </p:cNvPr>
          <p:cNvSpPr txBox="1"/>
          <p:nvPr/>
        </p:nvSpPr>
        <p:spPr>
          <a:xfrm>
            <a:off x="5375438" y="2854220"/>
            <a:ext cx="1077769" cy="369332"/>
          </a:xfrm>
          <a:prstGeom prst="rect">
            <a:avLst/>
          </a:prstGeom>
          <a:noFill/>
        </p:spPr>
        <p:txBody>
          <a:bodyPr wrap="square" rtlCol="0">
            <a:spAutoFit/>
          </a:bodyPr>
          <a:lstStyle/>
          <a:p>
            <a:r>
              <a:rPr lang="en-US" b="1" dirty="0" err="1">
                <a:solidFill>
                  <a:srgbClr val="FF9900"/>
                </a:solidFill>
              </a:rPr>
              <a:t>Casien</a:t>
            </a:r>
            <a:endParaRPr lang="en-US" b="1" dirty="0">
              <a:solidFill>
                <a:srgbClr val="FF9900"/>
              </a:solidFill>
            </a:endParaRPr>
          </a:p>
        </p:txBody>
      </p:sp>
      <p:sp>
        <p:nvSpPr>
          <p:cNvPr id="6" name="TextBox 5">
            <a:extLst>
              <a:ext uri="{FF2B5EF4-FFF2-40B4-BE49-F238E27FC236}">
                <a16:creationId xmlns:a16="http://schemas.microsoft.com/office/drawing/2014/main" id="{886058EF-5E08-71E9-A9BC-63FDF48A2D4E}"/>
              </a:ext>
            </a:extLst>
          </p:cNvPr>
          <p:cNvSpPr txBox="1"/>
          <p:nvPr/>
        </p:nvSpPr>
        <p:spPr>
          <a:xfrm>
            <a:off x="2989399" y="3838439"/>
            <a:ext cx="1878181" cy="369332"/>
          </a:xfrm>
          <a:prstGeom prst="rect">
            <a:avLst/>
          </a:prstGeom>
          <a:noFill/>
        </p:spPr>
        <p:txBody>
          <a:bodyPr wrap="square" rtlCol="0">
            <a:spAutoFit/>
          </a:bodyPr>
          <a:lstStyle/>
          <a:p>
            <a:r>
              <a:rPr lang="en-US" b="1" dirty="0">
                <a:solidFill>
                  <a:srgbClr val="FF9900"/>
                </a:solidFill>
              </a:rPr>
              <a:t>Amino resin</a:t>
            </a:r>
          </a:p>
        </p:txBody>
      </p:sp>
      <p:sp>
        <p:nvSpPr>
          <p:cNvPr id="8" name="TextBox 7">
            <a:extLst>
              <a:ext uri="{FF2B5EF4-FFF2-40B4-BE49-F238E27FC236}">
                <a16:creationId xmlns:a16="http://schemas.microsoft.com/office/drawing/2014/main" id="{6BED5871-9DA9-126C-431E-297D5833D69F}"/>
              </a:ext>
            </a:extLst>
          </p:cNvPr>
          <p:cNvSpPr txBox="1"/>
          <p:nvPr/>
        </p:nvSpPr>
        <p:spPr>
          <a:xfrm>
            <a:off x="8463661" y="3972101"/>
            <a:ext cx="1878181" cy="369332"/>
          </a:xfrm>
          <a:prstGeom prst="rect">
            <a:avLst/>
          </a:prstGeom>
          <a:noFill/>
        </p:spPr>
        <p:txBody>
          <a:bodyPr wrap="square" rtlCol="0">
            <a:spAutoFit/>
          </a:bodyPr>
          <a:lstStyle/>
          <a:p>
            <a:r>
              <a:rPr lang="en-US" b="1" dirty="0">
                <a:solidFill>
                  <a:srgbClr val="FF9900"/>
                </a:solidFill>
              </a:rPr>
              <a:t>Amino resin</a:t>
            </a:r>
          </a:p>
        </p:txBody>
      </p:sp>
      <p:sp>
        <p:nvSpPr>
          <p:cNvPr id="10" name="TextBox 9">
            <a:extLst>
              <a:ext uri="{FF2B5EF4-FFF2-40B4-BE49-F238E27FC236}">
                <a16:creationId xmlns:a16="http://schemas.microsoft.com/office/drawing/2014/main" id="{401D7BA4-1A14-1E88-8DCF-B9B193E74B85}"/>
              </a:ext>
            </a:extLst>
          </p:cNvPr>
          <p:cNvSpPr txBox="1"/>
          <p:nvPr/>
        </p:nvSpPr>
        <p:spPr>
          <a:xfrm>
            <a:off x="8692261" y="6051608"/>
            <a:ext cx="1878181" cy="369332"/>
          </a:xfrm>
          <a:prstGeom prst="rect">
            <a:avLst/>
          </a:prstGeom>
          <a:noFill/>
        </p:spPr>
        <p:txBody>
          <a:bodyPr wrap="square" rtlCol="0">
            <a:spAutoFit/>
          </a:bodyPr>
          <a:lstStyle/>
          <a:p>
            <a:r>
              <a:rPr lang="en-US" b="1" dirty="0">
                <a:solidFill>
                  <a:srgbClr val="FF9900"/>
                </a:solidFill>
              </a:rPr>
              <a:t>Bakelite</a:t>
            </a:r>
          </a:p>
        </p:txBody>
      </p:sp>
      <p:sp>
        <p:nvSpPr>
          <p:cNvPr id="12" name="TextBox 11">
            <a:extLst>
              <a:ext uri="{FF2B5EF4-FFF2-40B4-BE49-F238E27FC236}">
                <a16:creationId xmlns:a16="http://schemas.microsoft.com/office/drawing/2014/main" id="{4823E3A1-64CD-B504-0EBD-76D3E7027F51}"/>
              </a:ext>
            </a:extLst>
          </p:cNvPr>
          <p:cNvSpPr txBox="1"/>
          <p:nvPr/>
        </p:nvSpPr>
        <p:spPr>
          <a:xfrm>
            <a:off x="1523774" y="5451151"/>
            <a:ext cx="1878181" cy="369332"/>
          </a:xfrm>
          <a:prstGeom prst="rect">
            <a:avLst/>
          </a:prstGeom>
          <a:noFill/>
        </p:spPr>
        <p:txBody>
          <a:bodyPr wrap="square" rtlCol="0">
            <a:spAutoFit/>
          </a:bodyPr>
          <a:lstStyle/>
          <a:p>
            <a:r>
              <a:rPr lang="en-US" b="1" dirty="0">
                <a:solidFill>
                  <a:srgbClr val="FF9900"/>
                </a:solidFill>
              </a:rPr>
              <a:t>Polyester</a:t>
            </a:r>
          </a:p>
        </p:txBody>
      </p:sp>
      <p:sp>
        <p:nvSpPr>
          <p:cNvPr id="5" name="Footer Placeholder 4">
            <a:extLst>
              <a:ext uri="{FF2B5EF4-FFF2-40B4-BE49-F238E27FC236}">
                <a16:creationId xmlns:a16="http://schemas.microsoft.com/office/drawing/2014/main" id="{DF67CB7E-CFCD-CB82-62F8-8ADEF9B7FE2B}"/>
              </a:ext>
            </a:extLst>
          </p:cNvPr>
          <p:cNvSpPr>
            <a:spLocks noGrp="1"/>
          </p:cNvSpPr>
          <p:nvPr>
            <p:ph type="ftr" sz="quarter" idx="11"/>
          </p:nvPr>
        </p:nvSpPr>
        <p:spPr/>
        <p:txBody>
          <a:bodyPr/>
          <a:lstStyle/>
          <a:p>
            <a:r>
              <a:rPr lang="en-US"/>
              <a:t>© National Button Society, 2024</a:t>
            </a:r>
          </a:p>
        </p:txBody>
      </p:sp>
    </p:spTree>
    <p:extLst>
      <p:ext uri="{BB962C8B-B14F-4D97-AF65-F5344CB8AC3E}">
        <p14:creationId xmlns:p14="http://schemas.microsoft.com/office/powerpoint/2010/main" val="423949717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68CC2684-669C-D70A-380B-97B4E9E98C1F}"/>
              </a:ext>
            </a:extLst>
          </p:cNvPr>
          <p:cNvSpPr/>
          <p:nvPr/>
        </p:nvSpPr>
        <p:spPr>
          <a:xfrm>
            <a:off x="0" y="0"/>
            <a:ext cx="12192000" cy="68580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D50F2705-4B44-CAB4-6FFF-B744CFBC5912}"/>
              </a:ext>
            </a:extLst>
          </p:cNvPr>
          <p:cNvSpPr>
            <a:spLocks noGrp="1"/>
          </p:cNvSpPr>
          <p:nvPr>
            <p:ph type="title"/>
          </p:nvPr>
        </p:nvSpPr>
        <p:spPr/>
        <p:txBody>
          <a:bodyPr/>
          <a:lstStyle/>
          <a:p>
            <a:r>
              <a:rPr lang="en-US" dirty="0"/>
              <a:t>Materials</a:t>
            </a:r>
          </a:p>
        </p:txBody>
      </p:sp>
      <p:pic>
        <p:nvPicPr>
          <p:cNvPr id="6" name="Picture 5" descr="A close-up of a plate&#10;&#10;Description automatically generated">
            <a:extLst>
              <a:ext uri="{FF2B5EF4-FFF2-40B4-BE49-F238E27FC236}">
                <a16:creationId xmlns:a16="http://schemas.microsoft.com/office/drawing/2014/main" id="{D120D889-129A-F52F-1874-53B38690CF76}"/>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573237" y="1937060"/>
            <a:ext cx="1186866" cy="1186866"/>
          </a:xfrm>
          <a:prstGeom prst="rect">
            <a:avLst/>
          </a:prstGeom>
        </p:spPr>
      </p:pic>
      <p:pic>
        <p:nvPicPr>
          <p:cNvPr id="8" name="Picture 7" descr="A close-up of a button&#10;&#10;Description automatically generated">
            <a:extLst>
              <a:ext uri="{FF2B5EF4-FFF2-40B4-BE49-F238E27FC236}">
                <a16:creationId xmlns:a16="http://schemas.microsoft.com/office/drawing/2014/main" id="{ECF1348B-0459-F631-A37F-9C3802EF3077}"/>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712903" y="1959642"/>
            <a:ext cx="1179891" cy="1179891"/>
          </a:xfrm>
          <a:prstGeom prst="rect">
            <a:avLst/>
          </a:prstGeom>
        </p:spPr>
      </p:pic>
      <p:pic>
        <p:nvPicPr>
          <p:cNvPr id="12" name="Picture 11" descr="A close-up of a red flower&#10;&#10;Description automatically generated">
            <a:extLst>
              <a:ext uri="{FF2B5EF4-FFF2-40B4-BE49-F238E27FC236}">
                <a16:creationId xmlns:a16="http://schemas.microsoft.com/office/drawing/2014/main" id="{E52D96DD-8B91-0384-2488-9CE4E2C10477}"/>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2542876" y="3484311"/>
            <a:ext cx="1267363" cy="1267363"/>
          </a:xfrm>
          <a:prstGeom prst="rect">
            <a:avLst/>
          </a:prstGeom>
        </p:spPr>
      </p:pic>
      <p:pic>
        <p:nvPicPr>
          <p:cNvPr id="14" name="Picture 13" descr="A gold coin with a design&#10;&#10;Description automatically generated">
            <a:extLst>
              <a:ext uri="{FF2B5EF4-FFF2-40B4-BE49-F238E27FC236}">
                <a16:creationId xmlns:a16="http://schemas.microsoft.com/office/drawing/2014/main" id="{8AC46CC8-EDC4-F7DF-E7A8-1BC88D359621}"/>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5743517" y="5149410"/>
            <a:ext cx="1149277" cy="1149277"/>
          </a:xfrm>
          <a:prstGeom prst="rect">
            <a:avLst/>
          </a:prstGeom>
        </p:spPr>
      </p:pic>
      <p:pic>
        <p:nvPicPr>
          <p:cNvPr id="22" name="Picture 21" descr="A blue and black beaded button&#10;&#10;Description automatically generated">
            <a:extLst>
              <a:ext uri="{FF2B5EF4-FFF2-40B4-BE49-F238E27FC236}">
                <a16:creationId xmlns:a16="http://schemas.microsoft.com/office/drawing/2014/main" id="{04469424-7A20-146F-678E-6009622C60AA}"/>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978024" y="3481417"/>
            <a:ext cx="1270257" cy="1270257"/>
          </a:xfrm>
          <a:prstGeom prst="rect">
            <a:avLst/>
          </a:prstGeom>
        </p:spPr>
      </p:pic>
      <p:pic>
        <p:nvPicPr>
          <p:cNvPr id="24" name="Picture 23" descr="A circular object with flowers and leaves&#10;&#10;Description automatically generated">
            <a:extLst>
              <a:ext uri="{FF2B5EF4-FFF2-40B4-BE49-F238E27FC236}">
                <a16:creationId xmlns:a16="http://schemas.microsoft.com/office/drawing/2014/main" id="{DF9F5243-A6B7-6525-69B2-DAFED939B0E8}"/>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7243549" y="3496823"/>
            <a:ext cx="1239446" cy="1239446"/>
          </a:xfrm>
          <a:prstGeom prst="rect">
            <a:avLst/>
          </a:prstGeom>
        </p:spPr>
      </p:pic>
      <p:pic>
        <p:nvPicPr>
          <p:cNvPr id="26" name="Picture 25" descr="A round button with a design on it&#10;&#10;Description automatically generated">
            <a:extLst>
              <a:ext uri="{FF2B5EF4-FFF2-40B4-BE49-F238E27FC236}">
                <a16:creationId xmlns:a16="http://schemas.microsoft.com/office/drawing/2014/main" id="{4B2202AA-C11D-E634-A079-29270E20533E}"/>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5678762" y="3496823"/>
            <a:ext cx="1239446" cy="1239446"/>
          </a:xfrm>
          <a:prstGeom prst="rect">
            <a:avLst/>
          </a:prstGeom>
        </p:spPr>
      </p:pic>
      <p:pic>
        <p:nvPicPr>
          <p:cNvPr id="28" name="Picture 27" descr="A close-up of a button&#10;&#10;Description automatically generated">
            <a:extLst>
              <a:ext uri="{FF2B5EF4-FFF2-40B4-BE49-F238E27FC236}">
                <a16:creationId xmlns:a16="http://schemas.microsoft.com/office/drawing/2014/main" id="{81452939-D339-CB26-ABFD-061E08B9804E}"/>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2625846" y="5175097"/>
            <a:ext cx="1117922" cy="1117922"/>
          </a:xfrm>
          <a:prstGeom prst="rect">
            <a:avLst/>
          </a:prstGeom>
        </p:spPr>
      </p:pic>
      <p:pic>
        <p:nvPicPr>
          <p:cNvPr id="30" name="Picture 29" descr="A close-up of a button&#10;&#10;Description automatically generated">
            <a:extLst>
              <a:ext uri="{FF2B5EF4-FFF2-40B4-BE49-F238E27FC236}">
                <a16:creationId xmlns:a16="http://schemas.microsoft.com/office/drawing/2014/main" id="{9122848C-F985-080C-01FB-493D5F806922}"/>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8764875" y="1971666"/>
            <a:ext cx="1207482" cy="1207482"/>
          </a:xfrm>
          <a:prstGeom prst="rect">
            <a:avLst/>
          </a:prstGeom>
        </p:spPr>
      </p:pic>
      <p:pic>
        <p:nvPicPr>
          <p:cNvPr id="32" name="Picture 31" descr="A button with a face carved out of it&#10;&#10;Description automatically generated">
            <a:extLst>
              <a:ext uri="{FF2B5EF4-FFF2-40B4-BE49-F238E27FC236}">
                <a16:creationId xmlns:a16="http://schemas.microsoft.com/office/drawing/2014/main" id="{FCEAC1FC-4C1F-859C-AF94-61F3EB62F578}"/>
              </a:ext>
            </a:extLst>
          </p:cNvPr>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10238696" y="3546729"/>
            <a:ext cx="1271653" cy="1271653"/>
          </a:xfrm>
          <a:prstGeom prst="rect">
            <a:avLst/>
          </a:prstGeom>
        </p:spPr>
      </p:pic>
      <p:pic>
        <p:nvPicPr>
          <p:cNvPr id="34" name="Picture 33" descr="A circular object with a drawing on it&#10;&#10;Description automatically generated">
            <a:extLst>
              <a:ext uri="{FF2B5EF4-FFF2-40B4-BE49-F238E27FC236}">
                <a16:creationId xmlns:a16="http://schemas.microsoft.com/office/drawing/2014/main" id="{A0DF2BD9-AEB9-F613-6DFA-D60CD77E9EC6}"/>
              </a:ext>
            </a:extLst>
          </p:cNvPr>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8789442" y="5156744"/>
            <a:ext cx="1165064" cy="1165064"/>
          </a:xfrm>
          <a:prstGeom prst="rect">
            <a:avLst/>
          </a:prstGeom>
        </p:spPr>
      </p:pic>
      <p:pic>
        <p:nvPicPr>
          <p:cNvPr id="36" name="Picture 35" descr="A gold button with a bunch of grapes&#10;&#10;Description automatically generated">
            <a:extLst>
              <a:ext uri="{FF2B5EF4-FFF2-40B4-BE49-F238E27FC236}">
                <a16:creationId xmlns:a16="http://schemas.microsoft.com/office/drawing/2014/main" id="{F126DC2B-F2F0-6375-7153-5BAB33C1D18D}"/>
              </a:ext>
            </a:extLst>
          </p:cNvPr>
          <p:cNvPicPr>
            <a:picLocks noChangeAspect="1"/>
          </p:cNvPicPr>
          <p:nvPr/>
        </p:nvPicPr>
        <p:blipFill>
          <a:blip r:embed="rId14" cstate="screen">
            <a:extLst>
              <a:ext uri="{28A0092B-C50C-407E-A947-70E740481C1C}">
                <a14:useLocalDpi xmlns:a14="http://schemas.microsoft.com/office/drawing/2010/main"/>
              </a:ext>
            </a:extLst>
          </a:blip>
          <a:stretch>
            <a:fillRect/>
          </a:stretch>
        </p:blipFill>
        <p:spPr>
          <a:xfrm>
            <a:off x="8747579" y="3496823"/>
            <a:ext cx="1240438" cy="1254588"/>
          </a:xfrm>
          <a:prstGeom prst="rect">
            <a:avLst/>
          </a:prstGeom>
        </p:spPr>
      </p:pic>
      <p:pic>
        <p:nvPicPr>
          <p:cNvPr id="40" name="Picture 39" descr="A round gold object with a green bird on it&#10;&#10;Description automatically generated">
            <a:extLst>
              <a:ext uri="{FF2B5EF4-FFF2-40B4-BE49-F238E27FC236}">
                <a16:creationId xmlns:a16="http://schemas.microsoft.com/office/drawing/2014/main" id="{751E7EF3-61FA-91A6-1B98-FE996488E13B}"/>
              </a:ext>
            </a:extLst>
          </p:cNvPr>
          <p:cNvPicPr>
            <a:picLocks noChangeAspect="1"/>
          </p:cNvPicPr>
          <p:nvPr/>
        </p:nvPicPr>
        <p:blipFill>
          <a:blip r:embed="rId15" cstate="screen">
            <a:extLst>
              <a:ext uri="{28A0092B-C50C-407E-A947-70E740481C1C}">
                <a14:useLocalDpi xmlns:a14="http://schemas.microsoft.com/office/drawing/2010/main"/>
              </a:ext>
            </a:extLst>
          </a:blip>
          <a:stretch>
            <a:fillRect/>
          </a:stretch>
        </p:blipFill>
        <p:spPr>
          <a:xfrm>
            <a:off x="10323997" y="5152202"/>
            <a:ext cx="1149277" cy="1149277"/>
          </a:xfrm>
          <a:prstGeom prst="rect">
            <a:avLst/>
          </a:prstGeom>
        </p:spPr>
      </p:pic>
      <p:pic>
        <p:nvPicPr>
          <p:cNvPr id="42" name="Picture 41" descr="A close-up of a round object&#10;&#10;Description automatically generated">
            <a:extLst>
              <a:ext uri="{FF2B5EF4-FFF2-40B4-BE49-F238E27FC236}">
                <a16:creationId xmlns:a16="http://schemas.microsoft.com/office/drawing/2014/main" id="{9B917EAD-90B3-0354-3931-F6DE62B84CFF}"/>
              </a:ext>
            </a:extLst>
          </p:cNvPr>
          <p:cNvPicPr>
            <a:picLocks noChangeAspect="1"/>
          </p:cNvPicPr>
          <p:nvPr/>
        </p:nvPicPr>
        <p:blipFill>
          <a:blip r:embed="rId16" cstate="screen">
            <a:extLst>
              <a:ext uri="{28A0092B-C50C-407E-A947-70E740481C1C}">
                <a14:useLocalDpi xmlns:a14="http://schemas.microsoft.com/office/drawing/2010/main"/>
              </a:ext>
            </a:extLst>
          </a:blip>
          <a:stretch>
            <a:fillRect/>
          </a:stretch>
        </p:blipFill>
        <p:spPr>
          <a:xfrm>
            <a:off x="1045702" y="1955670"/>
            <a:ext cx="1172377" cy="1172377"/>
          </a:xfrm>
          <a:prstGeom prst="rect">
            <a:avLst/>
          </a:prstGeom>
        </p:spPr>
      </p:pic>
      <p:pic>
        <p:nvPicPr>
          <p:cNvPr id="44" name="Picture 43" descr="A close-up of a red object&#10;&#10;Description automatically generated">
            <a:extLst>
              <a:ext uri="{FF2B5EF4-FFF2-40B4-BE49-F238E27FC236}">
                <a16:creationId xmlns:a16="http://schemas.microsoft.com/office/drawing/2014/main" id="{FDAAB473-3FAB-62DA-2E8F-1E46C8EE89FA}"/>
              </a:ext>
            </a:extLst>
          </p:cNvPr>
          <p:cNvPicPr>
            <a:picLocks noChangeAspect="1"/>
          </p:cNvPicPr>
          <p:nvPr/>
        </p:nvPicPr>
        <p:blipFill>
          <a:blip r:embed="rId17" cstate="screen">
            <a:extLst>
              <a:ext uri="{28A0092B-C50C-407E-A947-70E740481C1C}">
                <a14:useLocalDpi xmlns:a14="http://schemas.microsoft.com/office/drawing/2010/main"/>
              </a:ext>
            </a:extLst>
          </a:blip>
          <a:stretch>
            <a:fillRect/>
          </a:stretch>
        </p:blipFill>
        <p:spPr>
          <a:xfrm>
            <a:off x="4047327" y="3551067"/>
            <a:ext cx="1164403" cy="1164403"/>
          </a:xfrm>
          <a:prstGeom prst="rect">
            <a:avLst/>
          </a:prstGeom>
        </p:spPr>
      </p:pic>
      <p:pic>
        <p:nvPicPr>
          <p:cNvPr id="46" name="Picture 45" descr="A close up of a button&#10;&#10;Description automatically generated">
            <a:extLst>
              <a:ext uri="{FF2B5EF4-FFF2-40B4-BE49-F238E27FC236}">
                <a16:creationId xmlns:a16="http://schemas.microsoft.com/office/drawing/2014/main" id="{A80BC690-B5FD-CDBB-53C4-E7B40E853865}"/>
              </a:ext>
            </a:extLst>
          </p:cNvPr>
          <p:cNvPicPr>
            <a:picLocks noChangeAspect="1"/>
          </p:cNvPicPr>
          <p:nvPr/>
        </p:nvPicPr>
        <p:blipFill>
          <a:blip r:embed="rId18" cstate="screen">
            <a:extLst>
              <a:ext uri="{28A0092B-C50C-407E-A947-70E740481C1C}">
                <a14:useLocalDpi xmlns:a14="http://schemas.microsoft.com/office/drawing/2010/main"/>
              </a:ext>
            </a:extLst>
          </a:blip>
          <a:stretch>
            <a:fillRect/>
          </a:stretch>
        </p:blipFill>
        <p:spPr>
          <a:xfrm>
            <a:off x="7268893" y="5135885"/>
            <a:ext cx="1154568" cy="1154568"/>
          </a:xfrm>
          <a:prstGeom prst="rect">
            <a:avLst/>
          </a:prstGeom>
        </p:spPr>
      </p:pic>
      <p:pic>
        <p:nvPicPr>
          <p:cNvPr id="48" name="Picture 47" descr="A round object with a woven pattern&#10;&#10;Description automatically generated with medium confidence">
            <a:extLst>
              <a:ext uri="{FF2B5EF4-FFF2-40B4-BE49-F238E27FC236}">
                <a16:creationId xmlns:a16="http://schemas.microsoft.com/office/drawing/2014/main" id="{B49AA2DC-3873-AF51-8BC2-0B04027B6E23}"/>
              </a:ext>
            </a:extLst>
          </p:cNvPr>
          <p:cNvPicPr>
            <a:picLocks noChangeAspect="1"/>
          </p:cNvPicPr>
          <p:nvPr/>
        </p:nvPicPr>
        <p:blipFill>
          <a:blip r:embed="rId19" cstate="screen">
            <a:extLst>
              <a:ext uri="{28A0092B-C50C-407E-A947-70E740481C1C}">
                <a14:useLocalDpi xmlns:a14="http://schemas.microsoft.com/office/drawing/2010/main"/>
              </a:ext>
            </a:extLst>
          </a:blip>
          <a:stretch>
            <a:fillRect/>
          </a:stretch>
        </p:blipFill>
        <p:spPr>
          <a:xfrm>
            <a:off x="10226335" y="1953838"/>
            <a:ext cx="1218436" cy="1218436"/>
          </a:xfrm>
          <a:prstGeom prst="rect">
            <a:avLst/>
          </a:prstGeom>
        </p:spPr>
      </p:pic>
      <p:pic>
        <p:nvPicPr>
          <p:cNvPr id="50" name="Picture 49" descr="A circular object with a cross&#10;&#10;Description automatically generated with medium confidence">
            <a:extLst>
              <a:ext uri="{FF2B5EF4-FFF2-40B4-BE49-F238E27FC236}">
                <a16:creationId xmlns:a16="http://schemas.microsoft.com/office/drawing/2014/main" id="{E27A3635-CA3A-361F-4202-7C0C6C734002}"/>
              </a:ext>
            </a:extLst>
          </p:cNvPr>
          <p:cNvPicPr>
            <a:picLocks noChangeAspect="1"/>
          </p:cNvPicPr>
          <p:nvPr/>
        </p:nvPicPr>
        <p:blipFill>
          <a:blip r:embed="rId20" cstate="screen">
            <a:extLst>
              <a:ext uri="{28A0092B-C50C-407E-A947-70E740481C1C}">
                <a14:useLocalDpi xmlns:a14="http://schemas.microsoft.com/office/drawing/2010/main"/>
              </a:ext>
            </a:extLst>
          </a:blip>
          <a:stretch>
            <a:fillRect/>
          </a:stretch>
        </p:blipFill>
        <p:spPr>
          <a:xfrm>
            <a:off x="4079233" y="1886245"/>
            <a:ext cx="1261185" cy="1261185"/>
          </a:xfrm>
          <a:prstGeom prst="rect">
            <a:avLst/>
          </a:prstGeom>
        </p:spPr>
      </p:pic>
      <p:sp>
        <p:nvSpPr>
          <p:cNvPr id="51" name="TextBox 50">
            <a:extLst>
              <a:ext uri="{FF2B5EF4-FFF2-40B4-BE49-F238E27FC236}">
                <a16:creationId xmlns:a16="http://schemas.microsoft.com/office/drawing/2014/main" id="{74D50924-FC17-0C55-23B0-E33A0F34BD8D}"/>
              </a:ext>
            </a:extLst>
          </p:cNvPr>
          <p:cNvSpPr txBox="1"/>
          <p:nvPr/>
        </p:nvSpPr>
        <p:spPr>
          <a:xfrm>
            <a:off x="845288" y="1575291"/>
            <a:ext cx="1544129" cy="369332"/>
          </a:xfrm>
          <a:prstGeom prst="rect">
            <a:avLst/>
          </a:prstGeom>
          <a:noFill/>
        </p:spPr>
        <p:txBody>
          <a:bodyPr wrap="square" rtlCol="0">
            <a:spAutoFit/>
          </a:bodyPr>
          <a:lstStyle/>
          <a:p>
            <a:pPr algn="ctr"/>
            <a:r>
              <a:rPr lang="en-US" dirty="0"/>
              <a:t>Celluloid</a:t>
            </a:r>
          </a:p>
        </p:txBody>
      </p:sp>
      <p:sp>
        <p:nvSpPr>
          <p:cNvPr id="52" name="TextBox 51">
            <a:extLst>
              <a:ext uri="{FF2B5EF4-FFF2-40B4-BE49-F238E27FC236}">
                <a16:creationId xmlns:a16="http://schemas.microsoft.com/office/drawing/2014/main" id="{DAEDBA15-43D0-AC22-7325-57B49327E382}"/>
              </a:ext>
            </a:extLst>
          </p:cNvPr>
          <p:cNvSpPr txBox="1"/>
          <p:nvPr/>
        </p:nvSpPr>
        <p:spPr>
          <a:xfrm>
            <a:off x="877467" y="3152830"/>
            <a:ext cx="1544129" cy="369332"/>
          </a:xfrm>
          <a:prstGeom prst="rect">
            <a:avLst/>
          </a:prstGeom>
          <a:noFill/>
        </p:spPr>
        <p:txBody>
          <a:bodyPr wrap="square" rtlCol="0">
            <a:spAutoFit/>
          </a:bodyPr>
          <a:lstStyle/>
          <a:p>
            <a:pPr algn="ctr"/>
            <a:r>
              <a:rPr lang="en-US" dirty="0"/>
              <a:t>Black glass</a:t>
            </a:r>
          </a:p>
        </p:txBody>
      </p:sp>
      <p:sp>
        <p:nvSpPr>
          <p:cNvPr id="53" name="TextBox 52">
            <a:extLst>
              <a:ext uri="{FF2B5EF4-FFF2-40B4-BE49-F238E27FC236}">
                <a16:creationId xmlns:a16="http://schemas.microsoft.com/office/drawing/2014/main" id="{E5E18001-B8B4-7511-E464-45999D3A10A8}"/>
              </a:ext>
            </a:extLst>
          </p:cNvPr>
          <p:cNvSpPr txBox="1"/>
          <p:nvPr/>
        </p:nvSpPr>
        <p:spPr>
          <a:xfrm>
            <a:off x="2421596" y="1591041"/>
            <a:ext cx="2824541" cy="369332"/>
          </a:xfrm>
          <a:prstGeom prst="rect">
            <a:avLst/>
          </a:prstGeom>
          <a:noFill/>
        </p:spPr>
        <p:txBody>
          <a:bodyPr wrap="square" rtlCol="0">
            <a:spAutoFit/>
          </a:bodyPr>
          <a:lstStyle/>
          <a:p>
            <a:pPr algn="ctr"/>
            <a:r>
              <a:rPr lang="en-US" dirty="0"/>
              <a:t>Ceramic</a:t>
            </a:r>
          </a:p>
        </p:txBody>
      </p:sp>
      <p:sp>
        <p:nvSpPr>
          <p:cNvPr id="54" name="TextBox 53">
            <a:extLst>
              <a:ext uri="{FF2B5EF4-FFF2-40B4-BE49-F238E27FC236}">
                <a16:creationId xmlns:a16="http://schemas.microsoft.com/office/drawing/2014/main" id="{F4776F62-F4FD-CD62-92BF-B934EA2604A1}"/>
              </a:ext>
            </a:extLst>
          </p:cNvPr>
          <p:cNvSpPr txBox="1"/>
          <p:nvPr/>
        </p:nvSpPr>
        <p:spPr>
          <a:xfrm>
            <a:off x="5518063" y="1569174"/>
            <a:ext cx="1544129" cy="369332"/>
          </a:xfrm>
          <a:prstGeom prst="rect">
            <a:avLst/>
          </a:prstGeom>
          <a:noFill/>
        </p:spPr>
        <p:txBody>
          <a:bodyPr wrap="square" rtlCol="0">
            <a:spAutoFit/>
          </a:bodyPr>
          <a:lstStyle/>
          <a:p>
            <a:pPr algn="ctr"/>
            <a:r>
              <a:rPr lang="en-US" dirty="0"/>
              <a:t>China</a:t>
            </a:r>
          </a:p>
        </p:txBody>
      </p:sp>
      <p:sp>
        <p:nvSpPr>
          <p:cNvPr id="55" name="TextBox 54">
            <a:extLst>
              <a:ext uri="{FF2B5EF4-FFF2-40B4-BE49-F238E27FC236}">
                <a16:creationId xmlns:a16="http://schemas.microsoft.com/office/drawing/2014/main" id="{80C23840-C649-C3FF-E027-F93556D5EEBA}"/>
              </a:ext>
            </a:extLst>
          </p:cNvPr>
          <p:cNvSpPr txBox="1"/>
          <p:nvPr/>
        </p:nvSpPr>
        <p:spPr>
          <a:xfrm>
            <a:off x="7121767" y="1567727"/>
            <a:ext cx="1544129" cy="369332"/>
          </a:xfrm>
          <a:prstGeom prst="rect">
            <a:avLst/>
          </a:prstGeom>
          <a:noFill/>
        </p:spPr>
        <p:txBody>
          <a:bodyPr wrap="square" rtlCol="0">
            <a:spAutoFit/>
          </a:bodyPr>
          <a:lstStyle/>
          <a:p>
            <a:pPr algn="ctr"/>
            <a:r>
              <a:rPr lang="en-US" dirty="0"/>
              <a:t>Enamel</a:t>
            </a:r>
          </a:p>
        </p:txBody>
      </p:sp>
      <p:sp>
        <p:nvSpPr>
          <p:cNvPr id="56" name="TextBox 55">
            <a:extLst>
              <a:ext uri="{FF2B5EF4-FFF2-40B4-BE49-F238E27FC236}">
                <a16:creationId xmlns:a16="http://schemas.microsoft.com/office/drawing/2014/main" id="{6887AF8B-FA61-9CFF-3649-D23B7D2852D1}"/>
              </a:ext>
            </a:extLst>
          </p:cNvPr>
          <p:cNvSpPr txBox="1"/>
          <p:nvPr/>
        </p:nvSpPr>
        <p:spPr>
          <a:xfrm>
            <a:off x="8629693" y="1576154"/>
            <a:ext cx="2815078" cy="369332"/>
          </a:xfrm>
          <a:prstGeom prst="rect">
            <a:avLst/>
          </a:prstGeom>
          <a:noFill/>
        </p:spPr>
        <p:txBody>
          <a:bodyPr wrap="square" rtlCol="0">
            <a:spAutoFit/>
          </a:bodyPr>
          <a:lstStyle/>
          <a:p>
            <a:pPr algn="ctr"/>
            <a:r>
              <a:rPr lang="en-US" dirty="0"/>
              <a:t>Fabric</a:t>
            </a:r>
          </a:p>
        </p:txBody>
      </p:sp>
      <p:sp>
        <p:nvSpPr>
          <p:cNvPr id="57" name="TextBox 56">
            <a:extLst>
              <a:ext uri="{FF2B5EF4-FFF2-40B4-BE49-F238E27FC236}">
                <a16:creationId xmlns:a16="http://schemas.microsoft.com/office/drawing/2014/main" id="{5D10C038-5C19-B173-3F7A-6C4261AACFE9}"/>
              </a:ext>
            </a:extLst>
          </p:cNvPr>
          <p:cNvSpPr txBox="1"/>
          <p:nvPr/>
        </p:nvSpPr>
        <p:spPr>
          <a:xfrm>
            <a:off x="2454240" y="3152830"/>
            <a:ext cx="2791897" cy="369332"/>
          </a:xfrm>
          <a:prstGeom prst="rect">
            <a:avLst/>
          </a:prstGeom>
          <a:noFill/>
        </p:spPr>
        <p:txBody>
          <a:bodyPr wrap="square" rtlCol="0">
            <a:spAutoFit/>
          </a:bodyPr>
          <a:lstStyle/>
          <a:p>
            <a:pPr algn="ctr"/>
            <a:r>
              <a:rPr lang="en-US" dirty="0"/>
              <a:t>Colored glass</a:t>
            </a:r>
          </a:p>
        </p:txBody>
      </p:sp>
      <p:sp>
        <p:nvSpPr>
          <p:cNvPr id="58" name="TextBox 57">
            <a:extLst>
              <a:ext uri="{FF2B5EF4-FFF2-40B4-BE49-F238E27FC236}">
                <a16:creationId xmlns:a16="http://schemas.microsoft.com/office/drawing/2014/main" id="{5E99AADD-623C-BB8A-22C8-F5E130818D41}"/>
              </a:ext>
            </a:extLst>
          </p:cNvPr>
          <p:cNvSpPr txBox="1"/>
          <p:nvPr/>
        </p:nvSpPr>
        <p:spPr>
          <a:xfrm>
            <a:off x="5513075" y="3128008"/>
            <a:ext cx="1658570" cy="369332"/>
          </a:xfrm>
          <a:prstGeom prst="rect">
            <a:avLst/>
          </a:prstGeom>
          <a:noFill/>
        </p:spPr>
        <p:txBody>
          <a:bodyPr wrap="square" rtlCol="0">
            <a:spAutoFit/>
          </a:bodyPr>
          <a:lstStyle/>
          <a:p>
            <a:pPr algn="ctr"/>
            <a:r>
              <a:rPr lang="en-US" dirty="0"/>
              <a:t>Glass in metal</a:t>
            </a:r>
          </a:p>
        </p:txBody>
      </p:sp>
      <p:sp>
        <p:nvSpPr>
          <p:cNvPr id="59" name="TextBox 58">
            <a:extLst>
              <a:ext uri="{FF2B5EF4-FFF2-40B4-BE49-F238E27FC236}">
                <a16:creationId xmlns:a16="http://schemas.microsoft.com/office/drawing/2014/main" id="{291B3D3D-3821-3E38-A23A-0F68F0963210}"/>
              </a:ext>
            </a:extLst>
          </p:cNvPr>
          <p:cNvSpPr txBox="1"/>
          <p:nvPr/>
        </p:nvSpPr>
        <p:spPr>
          <a:xfrm>
            <a:off x="7087299" y="3153943"/>
            <a:ext cx="1608857" cy="369332"/>
          </a:xfrm>
          <a:prstGeom prst="rect">
            <a:avLst/>
          </a:prstGeom>
          <a:noFill/>
        </p:spPr>
        <p:txBody>
          <a:bodyPr wrap="square" rtlCol="0">
            <a:spAutoFit/>
          </a:bodyPr>
          <a:lstStyle/>
          <a:p>
            <a:pPr algn="ctr"/>
            <a:r>
              <a:rPr lang="en-US" dirty="0"/>
              <a:t>Horn</a:t>
            </a:r>
          </a:p>
        </p:txBody>
      </p:sp>
      <p:sp>
        <p:nvSpPr>
          <p:cNvPr id="60" name="TextBox 59">
            <a:extLst>
              <a:ext uri="{FF2B5EF4-FFF2-40B4-BE49-F238E27FC236}">
                <a16:creationId xmlns:a16="http://schemas.microsoft.com/office/drawing/2014/main" id="{44B5ACE7-7A12-355A-00C9-18EB075DFCFC}"/>
              </a:ext>
            </a:extLst>
          </p:cNvPr>
          <p:cNvSpPr txBox="1"/>
          <p:nvPr/>
        </p:nvSpPr>
        <p:spPr>
          <a:xfrm>
            <a:off x="8598852" y="3150199"/>
            <a:ext cx="1533202" cy="369332"/>
          </a:xfrm>
          <a:prstGeom prst="rect">
            <a:avLst/>
          </a:prstGeom>
          <a:noFill/>
        </p:spPr>
        <p:txBody>
          <a:bodyPr wrap="square" rtlCol="0">
            <a:spAutoFit/>
          </a:bodyPr>
          <a:lstStyle/>
          <a:p>
            <a:pPr algn="ctr"/>
            <a:r>
              <a:rPr lang="en-US" dirty="0"/>
              <a:t>Metal</a:t>
            </a:r>
          </a:p>
        </p:txBody>
      </p:sp>
      <p:sp>
        <p:nvSpPr>
          <p:cNvPr id="61" name="TextBox 60">
            <a:extLst>
              <a:ext uri="{FF2B5EF4-FFF2-40B4-BE49-F238E27FC236}">
                <a16:creationId xmlns:a16="http://schemas.microsoft.com/office/drawing/2014/main" id="{D80A1EF5-286C-22A1-9D32-454A1E0D98BB}"/>
              </a:ext>
            </a:extLst>
          </p:cNvPr>
          <p:cNvSpPr txBox="1"/>
          <p:nvPr/>
        </p:nvSpPr>
        <p:spPr>
          <a:xfrm>
            <a:off x="10154406" y="3164219"/>
            <a:ext cx="1404855" cy="369332"/>
          </a:xfrm>
          <a:prstGeom prst="rect">
            <a:avLst/>
          </a:prstGeom>
          <a:noFill/>
        </p:spPr>
        <p:txBody>
          <a:bodyPr wrap="square" rtlCol="0">
            <a:spAutoFit/>
          </a:bodyPr>
          <a:lstStyle/>
          <a:p>
            <a:pPr algn="ctr"/>
            <a:r>
              <a:rPr lang="en-US" dirty="0"/>
              <a:t>Shell</a:t>
            </a:r>
          </a:p>
        </p:txBody>
      </p:sp>
      <p:sp>
        <p:nvSpPr>
          <p:cNvPr id="62" name="TextBox 61">
            <a:extLst>
              <a:ext uri="{FF2B5EF4-FFF2-40B4-BE49-F238E27FC236}">
                <a16:creationId xmlns:a16="http://schemas.microsoft.com/office/drawing/2014/main" id="{FD66FD9E-81EB-F06F-D3FC-1114AF9B8A78}"/>
              </a:ext>
            </a:extLst>
          </p:cNvPr>
          <p:cNvSpPr txBox="1"/>
          <p:nvPr/>
        </p:nvSpPr>
        <p:spPr>
          <a:xfrm>
            <a:off x="812903" y="4780078"/>
            <a:ext cx="1544129" cy="369332"/>
          </a:xfrm>
          <a:prstGeom prst="rect">
            <a:avLst/>
          </a:prstGeom>
          <a:noFill/>
        </p:spPr>
        <p:txBody>
          <a:bodyPr wrap="square" rtlCol="0">
            <a:spAutoFit/>
          </a:bodyPr>
          <a:lstStyle/>
          <a:p>
            <a:pPr algn="ctr"/>
            <a:r>
              <a:rPr lang="en-US" dirty="0"/>
              <a:t>Plastic</a:t>
            </a:r>
          </a:p>
        </p:txBody>
      </p:sp>
      <p:sp>
        <p:nvSpPr>
          <p:cNvPr id="63" name="TextBox 62">
            <a:extLst>
              <a:ext uri="{FF2B5EF4-FFF2-40B4-BE49-F238E27FC236}">
                <a16:creationId xmlns:a16="http://schemas.microsoft.com/office/drawing/2014/main" id="{9C2B80A2-AEF3-32CF-D647-789D36E4F204}"/>
              </a:ext>
            </a:extLst>
          </p:cNvPr>
          <p:cNvSpPr txBox="1"/>
          <p:nvPr/>
        </p:nvSpPr>
        <p:spPr>
          <a:xfrm>
            <a:off x="2372135" y="4779436"/>
            <a:ext cx="1696670" cy="369332"/>
          </a:xfrm>
          <a:prstGeom prst="rect">
            <a:avLst/>
          </a:prstGeom>
          <a:noFill/>
        </p:spPr>
        <p:txBody>
          <a:bodyPr wrap="square" rtlCol="0">
            <a:spAutoFit/>
          </a:bodyPr>
          <a:lstStyle/>
          <a:p>
            <a:pPr algn="ctr"/>
            <a:r>
              <a:rPr lang="en-US" dirty="0"/>
              <a:t>Vegetable ivory</a:t>
            </a:r>
          </a:p>
        </p:txBody>
      </p:sp>
      <p:sp>
        <p:nvSpPr>
          <p:cNvPr id="64" name="TextBox 63">
            <a:extLst>
              <a:ext uri="{FF2B5EF4-FFF2-40B4-BE49-F238E27FC236}">
                <a16:creationId xmlns:a16="http://schemas.microsoft.com/office/drawing/2014/main" id="{C166D1C2-664D-C66A-FCE0-3E8C74D99C84}"/>
              </a:ext>
            </a:extLst>
          </p:cNvPr>
          <p:cNvSpPr txBox="1"/>
          <p:nvPr/>
        </p:nvSpPr>
        <p:spPr>
          <a:xfrm>
            <a:off x="3962821" y="4778377"/>
            <a:ext cx="1544129" cy="369332"/>
          </a:xfrm>
          <a:prstGeom prst="rect">
            <a:avLst/>
          </a:prstGeom>
          <a:noFill/>
        </p:spPr>
        <p:txBody>
          <a:bodyPr wrap="square" rtlCol="0">
            <a:spAutoFit/>
          </a:bodyPr>
          <a:lstStyle/>
          <a:p>
            <a:pPr algn="ctr"/>
            <a:r>
              <a:rPr lang="en-US" dirty="0"/>
              <a:t>Wood</a:t>
            </a:r>
          </a:p>
        </p:txBody>
      </p:sp>
      <p:sp>
        <p:nvSpPr>
          <p:cNvPr id="65" name="TextBox 64">
            <a:extLst>
              <a:ext uri="{FF2B5EF4-FFF2-40B4-BE49-F238E27FC236}">
                <a16:creationId xmlns:a16="http://schemas.microsoft.com/office/drawing/2014/main" id="{38EF717B-A4D0-0092-7C61-C979F3F87CA7}"/>
              </a:ext>
            </a:extLst>
          </p:cNvPr>
          <p:cNvSpPr txBox="1"/>
          <p:nvPr/>
        </p:nvSpPr>
        <p:spPr>
          <a:xfrm>
            <a:off x="5562215" y="4751411"/>
            <a:ext cx="2841421" cy="369332"/>
          </a:xfrm>
          <a:prstGeom prst="rect">
            <a:avLst/>
          </a:prstGeom>
          <a:noFill/>
        </p:spPr>
        <p:txBody>
          <a:bodyPr wrap="square" rtlCol="0">
            <a:spAutoFit/>
          </a:bodyPr>
          <a:lstStyle/>
          <a:p>
            <a:pPr algn="ctr"/>
            <a:r>
              <a:rPr lang="en-US" dirty="0"/>
              <a:t>Bone</a:t>
            </a:r>
          </a:p>
        </p:txBody>
      </p:sp>
      <p:sp>
        <p:nvSpPr>
          <p:cNvPr id="66" name="TextBox 65">
            <a:extLst>
              <a:ext uri="{FF2B5EF4-FFF2-40B4-BE49-F238E27FC236}">
                <a16:creationId xmlns:a16="http://schemas.microsoft.com/office/drawing/2014/main" id="{0710565A-4438-C757-E485-777C9573008B}"/>
              </a:ext>
            </a:extLst>
          </p:cNvPr>
          <p:cNvSpPr txBox="1"/>
          <p:nvPr/>
        </p:nvSpPr>
        <p:spPr>
          <a:xfrm>
            <a:off x="8610277" y="4783262"/>
            <a:ext cx="1544129" cy="369332"/>
          </a:xfrm>
          <a:prstGeom prst="rect">
            <a:avLst/>
          </a:prstGeom>
          <a:noFill/>
        </p:spPr>
        <p:txBody>
          <a:bodyPr wrap="square" rtlCol="0">
            <a:spAutoFit/>
          </a:bodyPr>
          <a:lstStyle/>
          <a:p>
            <a:pPr algn="ctr"/>
            <a:r>
              <a:rPr lang="en-US" dirty="0"/>
              <a:t>Ivory</a:t>
            </a:r>
          </a:p>
        </p:txBody>
      </p:sp>
      <p:sp>
        <p:nvSpPr>
          <p:cNvPr id="67" name="TextBox 66">
            <a:extLst>
              <a:ext uri="{FF2B5EF4-FFF2-40B4-BE49-F238E27FC236}">
                <a16:creationId xmlns:a16="http://schemas.microsoft.com/office/drawing/2014/main" id="{99545B8E-D891-487D-E5B8-53073B1D3B26}"/>
              </a:ext>
            </a:extLst>
          </p:cNvPr>
          <p:cNvSpPr txBox="1"/>
          <p:nvPr/>
        </p:nvSpPr>
        <p:spPr>
          <a:xfrm>
            <a:off x="9954506" y="4778377"/>
            <a:ext cx="1857317" cy="369332"/>
          </a:xfrm>
          <a:prstGeom prst="rect">
            <a:avLst/>
          </a:prstGeom>
          <a:noFill/>
        </p:spPr>
        <p:txBody>
          <a:bodyPr wrap="square" rtlCol="0">
            <a:spAutoFit/>
          </a:bodyPr>
          <a:lstStyle/>
          <a:p>
            <a:pPr algn="ctr"/>
            <a:r>
              <a:rPr lang="en-US" dirty="0"/>
              <a:t>Papier-</a:t>
            </a:r>
            <a:r>
              <a:rPr lang="en-US" dirty="0" err="1"/>
              <a:t>mach</a:t>
            </a:r>
            <a:r>
              <a:rPr lang="en-US" dirty="0" err="1">
                <a:latin typeface="Calibri" panose="020F0502020204030204" pitchFamily="34" charset="0"/>
                <a:ea typeface="Calibri" panose="020F0502020204030204" pitchFamily="34" charset="0"/>
                <a:cs typeface="Calibri" panose="020F0502020204030204" pitchFamily="34" charset="0"/>
              </a:rPr>
              <a:t>é</a:t>
            </a:r>
            <a:endParaRPr lang="en-US" dirty="0"/>
          </a:p>
        </p:txBody>
      </p:sp>
      <p:pic>
        <p:nvPicPr>
          <p:cNvPr id="3" name="Picture 2" descr="A green and gold circular object&#10;&#10;Description automatically generated">
            <a:extLst>
              <a:ext uri="{FF2B5EF4-FFF2-40B4-BE49-F238E27FC236}">
                <a16:creationId xmlns:a16="http://schemas.microsoft.com/office/drawing/2014/main" id="{A32E55B6-3424-873C-1CED-514E44697FC6}"/>
              </a:ext>
            </a:extLst>
          </p:cNvPr>
          <p:cNvPicPr>
            <a:picLocks noChangeAspect="1"/>
          </p:cNvPicPr>
          <p:nvPr/>
        </p:nvPicPr>
        <p:blipFill>
          <a:blip r:embed="rId21" cstate="screen">
            <a:extLst>
              <a:ext uri="{28A0092B-C50C-407E-A947-70E740481C1C}">
                <a14:useLocalDpi xmlns:a14="http://schemas.microsoft.com/office/drawing/2010/main"/>
              </a:ext>
            </a:extLst>
          </a:blip>
          <a:stretch>
            <a:fillRect/>
          </a:stretch>
        </p:blipFill>
        <p:spPr>
          <a:xfrm>
            <a:off x="7285951" y="1966516"/>
            <a:ext cx="1212632" cy="1212632"/>
          </a:xfrm>
          <a:prstGeom prst="rect">
            <a:avLst/>
          </a:prstGeom>
        </p:spPr>
      </p:pic>
      <p:pic>
        <p:nvPicPr>
          <p:cNvPr id="5" name="Picture 4" descr="A close-up of a flower&#10;&#10;Description automatically generated">
            <a:extLst>
              <a:ext uri="{FF2B5EF4-FFF2-40B4-BE49-F238E27FC236}">
                <a16:creationId xmlns:a16="http://schemas.microsoft.com/office/drawing/2014/main" id="{D2BB4469-408D-2625-96D6-92B6A00BCF2E}"/>
              </a:ext>
            </a:extLst>
          </p:cNvPr>
          <p:cNvPicPr>
            <a:picLocks noChangeAspect="1"/>
          </p:cNvPicPr>
          <p:nvPr/>
        </p:nvPicPr>
        <p:blipFill>
          <a:blip r:embed="rId22" cstate="screen">
            <a:extLst>
              <a:ext uri="{28A0092B-C50C-407E-A947-70E740481C1C}">
                <a14:useLocalDpi xmlns:a14="http://schemas.microsoft.com/office/drawing/2010/main"/>
              </a:ext>
            </a:extLst>
          </a:blip>
          <a:stretch>
            <a:fillRect/>
          </a:stretch>
        </p:blipFill>
        <p:spPr>
          <a:xfrm>
            <a:off x="1003542" y="5172531"/>
            <a:ext cx="1149277" cy="1149277"/>
          </a:xfrm>
          <a:prstGeom prst="rect">
            <a:avLst/>
          </a:prstGeom>
        </p:spPr>
      </p:pic>
      <p:pic>
        <p:nvPicPr>
          <p:cNvPr id="7" name="Picture 6" descr="A round wooden object with different colors&#10;&#10;Description automatically generated">
            <a:extLst>
              <a:ext uri="{FF2B5EF4-FFF2-40B4-BE49-F238E27FC236}">
                <a16:creationId xmlns:a16="http://schemas.microsoft.com/office/drawing/2014/main" id="{2085E724-3A48-1872-1181-1317D24B966C}"/>
              </a:ext>
            </a:extLst>
          </p:cNvPr>
          <p:cNvPicPr>
            <a:picLocks noChangeAspect="1"/>
          </p:cNvPicPr>
          <p:nvPr/>
        </p:nvPicPr>
        <p:blipFill>
          <a:blip r:embed="rId23" cstate="screen">
            <a:extLst>
              <a:ext uri="{28A0092B-C50C-407E-A947-70E740481C1C}">
                <a14:useLocalDpi xmlns:a14="http://schemas.microsoft.com/office/drawing/2010/main"/>
              </a:ext>
            </a:extLst>
          </a:blip>
          <a:stretch>
            <a:fillRect/>
          </a:stretch>
        </p:blipFill>
        <p:spPr>
          <a:xfrm>
            <a:off x="4200472" y="5172531"/>
            <a:ext cx="1117922" cy="1117922"/>
          </a:xfrm>
          <a:prstGeom prst="rect">
            <a:avLst/>
          </a:prstGeom>
        </p:spPr>
      </p:pic>
      <p:sp>
        <p:nvSpPr>
          <p:cNvPr id="9" name="Footer Placeholder 8">
            <a:extLst>
              <a:ext uri="{FF2B5EF4-FFF2-40B4-BE49-F238E27FC236}">
                <a16:creationId xmlns:a16="http://schemas.microsoft.com/office/drawing/2014/main" id="{E603B393-CAF8-EE03-E759-05C917E3C25B}"/>
              </a:ext>
            </a:extLst>
          </p:cNvPr>
          <p:cNvSpPr>
            <a:spLocks noGrp="1"/>
          </p:cNvSpPr>
          <p:nvPr>
            <p:ph type="ftr" sz="quarter" idx="11"/>
          </p:nvPr>
        </p:nvSpPr>
        <p:spPr/>
        <p:txBody>
          <a:bodyPr/>
          <a:lstStyle/>
          <a:p>
            <a:r>
              <a:rPr lang="en-US"/>
              <a:t>© National Button Society, 2024</a:t>
            </a:r>
          </a:p>
        </p:txBody>
      </p:sp>
    </p:spTree>
    <p:extLst>
      <p:ext uri="{BB962C8B-B14F-4D97-AF65-F5344CB8AC3E}">
        <p14:creationId xmlns:p14="http://schemas.microsoft.com/office/powerpoint/2010/main" val="168587476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0F2705-4B44-CAB4-6FFF-B744CFBC5912}"/>
              </a:ext>
            </a:extLst>
          </p:cNvPr>
          <p:cNvSpPr>
            <a:spLocks noGrp="1"/>
          </p:cNvSpPr>
          <p:nvPr>
            <p:ph type="title"/>
          </p:nvPr>
        </p:nvSpPr>
        <p:spPr>
          <a:xfrm>
            <a:off x="838200" y="365125"/>
            <a:ext cx="10515600" cy="741331"/>
          </a:xfrm>
        </p:spPr>
        <p:txBody>
          <a:bodyPr/>
          <a:lstStyle/>
          <a:p>
            <a:r>
              <a:rPr lang="en-US" dirty="0"/>
              <a:t>Techniques &amp; Types</a:t>
            </a:r>
          </a:p>
        </p:txBody>
      </p:sp>
      <p:pic>
        <p:nvPicPr>
          <p:cNvPr id="6" name="Picture 5" descr="A close-up of a plate&#10;&#10;Description automatically generated">
            <a:extLst>
              <a:ext uri="{FF2B5EF4-FFF2-40B4-BE49-F238E27FC236}">
                <a16:creationId xmlns:a16="http://schemas.microsoft.com/office/drawing/2014/main" id="{D120D889-129A-F52F-1874-53B38690CF76}"/>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597607" y="1766875"/>
            <a:ext cx="1212632" cy="1212632"/>
          </a:xfrm>
          <a:prstGeom prst="rect">
            <a:avLst/>
          </a:prstGeom>
        </p:spPr>
      </p:pic>
      <p:pic>
        <p:nvPicPr>
          <p:cNvPr id="8" name="Picture 7" descr="A close-up of a button&#10;&#10;Description automatically generated">
            <a:extLst>
              <a:ext uri="{FF2B5EF4-FFF2-40B4-BE49-F238E27FC236}">
                <a16:creationId xmlns:a16="http://schemas.microsoft.com/office/drawing/2014/main" id="{ECF1348B-0459-F631-A37F-9C3802EF3077}"/>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664700" y="1749738"/>
            <a:ext cx="1217518" cy="1217518"/>
          </a:xfrm>
          <a:prstGeom prst="rect">
            <a:avLst/>
          </a:prstGeom>
        </p:spPr>
      </p:pic>
      <p:pic>
        <p:nvPicPr>
          <p:cNvPr id="12" name="Picture 11" descr="A close-up of a red flower&#10;&#10;Description automatically generated">
            <a:extLst>
              <a:ext uri="{FF2B5EF4-FFF2-40B4-BE49-F238E27FC236}">
                <a16:creationId xmlns:a16="http://schemas.microsoft.com/office/drawing/2014/main" id="{E52D96DD-8B91-0384-2488-9CE4E2C10477}"/>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2597607" y="3547970"/>
            <a:ext cx="1267363" cy="1267363"/>
          </a:xfrm>
          <a:prstGeom prst="rect">
            <a:avLst/>
          </a:prstGeom>
        </p:spPr>
      </p:pic>
      <p:pic>
        <p:nvPicPr>
          <p:cNvPr id="14" name="Picture 13" descr="A gold coin with a design&#10;&#10;Description automatically generated">
            <a:extLst>
              <a:ext uri="{FF2B5EF4-FFF2-40B4-BE49-F238E27FC236}">
                <a16:creationId xmlns:a16="http://schemas.microsoft.com/office/drawing/2014/main" id="{8AC46CC8-EDC4-F7DF-E7A8-1BC88D359621}"/>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5786153" y="5396810"/>
            <a:ext cx="1096065" cy="1096065"/>
          </a:xfrm>
          <a:prstGeom prst="rect">
            <a:avLst/>
          </a:prstGeom>
        </p:spPr>
      </p:pic>
      <p:pic>
        <p:nvPicPr>
          <p:cNvPr id="22" name="Picture 21" descr="A blue and black beaded button&#10;&#10;Description automatically generated">
            <a:extLst>
              <a:ext uri="{FF2B5EF4-FFF2-40B4-BE49-F238E27FC236}">
                <a16:creationId xmlns:a16="http://schemas.microsoft.com/office/drawing/2014/main" id="{04469424-7A20-146F-678E-6009622C60AA}"/>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999159" y="3538041"/>
            <a:ext cx="1270257" cy="1270257"/>
          </a:xfrm>
          <a:prstGeom prst="rect">
            <a:avLst/>
          </a:prstGeom>
        </p:spPr>
      </p:pic>
      <p:pic>
        <p:nvPicPr>
          <p:cNvPr id="24" name="Picture 23" descr="A circular object with flowers and leaves&#10;&#10;Description automatically generated">
            <a:extLst>
              <a:ext uri="{FF2B5EF4-FFF2-40B4-BE49-F238E27FC236}">
                <a16:creationId xmlns:a16="http://schemas.microsoft.com/office/drawing/2014/main" id="{DF9F5243-A6B7-6525-69B2-DAFED939B0E8}"/>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7288751" y="3590900"/>
            <a:ext cx="1219536" cy="1219536"/>
          </a:xfrm>
          <a:prstGeom prst="rect">
            <a:avLst/>
          </a:prstGeom>
        </p:spPr>
      </p:pic>
      <p:pic>
        <p:nvPicPr>
          <p:cNvPr id="26" name="Picture 25" descr="A round button with a design on it&#10;&#10;Description automatically generated">
            <a:extLst>
              <a:ext uri="{FF2B5EF4-FFF2-40B4-BE49-F238E27FC236}">
                <a16:creationId xmlns:a16="http://schemas.microsoft.com/office/drawing/2014/main" id="{4B2202AA-C11D-E634-A079-29270E20533E}"/>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5726842" y="3631489"/>
            <a:ext cx="1188666" cy="1188666"/>
          </a:xfrm>
          <a:prstGeom prst="rect">
            <a:avLst/>
          </a:prstGeom>
        </p:spPr>
      </p:pic>
      <p:pic>
        <p:nvPicPr>
          <p:cNvPr id="28" name="Picture 27" descr="A close-up of a button&#10;&#10;Description automatically generated">
            <a:extLst>
              <a:ext uri="{FF2B5EF4-FFF2-40B4-BE49-F238E27FC236}">
                <a16:creationId xmlns:a16="http://schemas.microsoft.com/office/drawing/2014/main" id="{81452939-D339-CB26-ABFD-061E08B9804E}"/>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2657095" y="5459689"/>
            <a:ext cx="1063573" cy="1063573"/>
          </a:xfrm>
          <a:prstGeom prst="rect">
            <a:avLst/>
          </a:prstGeom>
        </p:spPr>
      </p:pic>
      <p:pic>
        <p:nvPicPr>
          <p:cNvPr id="30" name="Picture 29" descr="A close-up of a button&#10;&#10;Description automatically generated">
            <a:extLst>
              <a:ext uri="{FF2B5EF4-FFF2-40B4-BE49-F238E27FC236}">
                <a16:creationId xmlns:a16="http://schemas.microsoft.com/office/drawing/2014/main" id="{9122848C-F985-080C-01FB-493D5F806922}"/>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8775100" y="1781342"/>
            <a:ext cx="1235215" cy="1235215"/>
          </a:xfrm>
          <a:prstGeom prst="rect">
            <a:avLst/>
          </a:prstGeom>
        </p:spPr>
      </p:pic>
      <p:pic>
        <p:nvPicPr>
          <p:cNvPr id="32" name="Picture 31" descr="A button with a face carved out of it&#10;&#10;Description automatically generated">
            <a:extLst>
              <a:ext uri="{FF2B5EF4-FFF2-40B4-BE49-F238E27FC236}">
                <a16:creationId xmlns:a16="http://schemas.microsoft.com/office/drawing/2014/main" id="{FCEAC1FC-4C1F-859C-AF94-61F3EB62F578}"/>
              </a:ext>
            </a:extLst>
          </p:cNvPr>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10241061" y="3586221"/>
            <a:ext cx="1219536" cy="1219536"/>
          </a:xfrm>
          <a:prstGeom prst="rect">
            <a:avLst/>
          </a:prstGeom>
        </p:spPr>
      </p:pic>
      <p:pic>
        <p:nvPicPr>
          <p:cNvPr id="34" name="Picture 33" descr="A circular object with a drawing on it&#10;&#10;Description automatically generated">
            <a:extLst>
              <a:ext uri="{FF2B5EF4-FFF2-40B4-BE49-F238E27FC236}">
                <a16:creationId xmlns:a16="http://schemas.microsoft.com/office/drawing/2014/main" id="{A0DF2BD9-AEB9-F613-6DFA-D60CD77E9EC6}"/>
              </a:ext>
            </a:extLst>
          </p:cNvPr>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8839740" y="5328626"/>
            <a:ext cx="1163954" cy="1163954"/>
          </a:xfrm>
          <a:prstGeom prst="rect">
            <a:avLst/>
          </a:prstGeom>
        </p:spPr>
      </p:pic>
      <p:pic>
        <p:nvPicPr>
          <p:cNvPr id="36" name="Picture 35" descr="A gold button with a bunch of grapes&#10;&#10;Description automatically generated">
            <a:extLst>
              <a:ext uri="{FF2B5EF4-FFF2-40B4-BE49-F238E27FC236}">
                <a16:creationId xmlns:a16="http://schemas.microsoft.com/office/drawing/2014/main" id="{F126DC2B-F2F0-6375-7153-5BAB33C1D18D}"/>
              </a:ext>
            </a:extLst>
          </p:cNvPr>
          <p:cNvPicPr>
            <a:picLocks noChangeAspect="1"/>
          </p:cNvPicPr>
          <p:nvPr/>
        </p:nvPicPr>
        <p:blipFill>
          <a:blip r:embed="rId14" cstate="screen">
            <a:extLst>
              <a:ext uri="{28A0092B-C50C-407E-A947-70E740481C1C}">
                <a14:useLocalDpi xmlns:a14="http://schemas.microsoft.com/office/drawing/2010/main"/>
              </a:ext>
            </a:extLst>
          </a:blip>
          <a:stretch>
            <a:fillRect/>
          </a:stretch>
        </p:blipFill>
        <p:spPr>
          <a:xfrm>
            <a:off x="8741411" y="3606298"/>
            <a:ext cx="1185632" cy="1199156"/>
          </a:xfrm>
          <a:prstGeom prst="rect">
            <a:avLst/>
          </a:prstGeom>
        </p:spPr>
      </p:pic>
      <p:pic>
        <p:nvPicPr>
          <p:cNvPr id="40" name="Picture 39" descr="A round gold object with a green bird on it&#10;&#10;Description automatically generated">
            <a:extLst>
              <a:ext uri="{FF2B5EF4-FFF2-40B4-BE49-F238E27FC236}">
                <a16:creationId xmlns:a16="http://schemas.microsoft.com/office/drawing/2014/main" id="{751E7EF3-61FA-91A6-1B98-FE996488E13B}"/>
              </a:ext>
            </a:extLst>
          </p:cNvPr>
          <p:cNvPicPr>
            <a:picLocks noChangeAspect="1"/>
          </p:cNvPicPr>
          <p:nvPr/>
        </p:nvPicPr>
        <p:blipFill>
          <a:blip r:embed="rId15" cstate="screen">
            <a:extLst>
              <a:ext uri="{28A0092B-C50C-407E-A947-70E740481C1C}">
                <a14:useLocalDpi xmlns:a14="http://schemas.microsoft.com/office/drawing/2010/main"/>
              </a:ext>
            </a:extLst>
          </a:blip>
          <a:stretch>
            <a:fillRect/>
          </a:stretch>
        </p:blipFill>
        <p:spPr>
          <a:xfrm>
            <a:off x="10322907" y="5385572"/>
            <a:ext cx="1137690" cy="1137690"/>
          </a:xfrm>
          <a:prstGeom prst="rect">
            <a:avLst/>
          </a:prstGeom>
        </p:spPr>
      </p:pic>
      <p:pic>
        <p:nvPicPr>
          <p:cNvPr id="42" name="Picture 41" descr="A close-up of a round object&#10;&#10;Description automatically generated">
            <a:extLst>
              <a:ext uri="{FF2B5EF4-FFF2-40B4-BE49-F238E27FC236}">
                <a16:creationId xmlns:a16="http://schemas.microsoft.com/office/drawing/2014/main" id="{9B917EAD-90B3-0354-3931-F6DE62B84CFF}"/>
              </a:ext>
            </a:extLst>
          </p:cNvPr>
          <p:cNvPicPr>
            <a:picLocks noChangeAspect="1"/>
          </p:cNvPicPr>
          <p:nvPr/>
        </p:nvPicPr>
        <p:blipFill>
          <a:blip r:embed="rId16" cstate="screen">
            <a:extLst>
              <a:ext uri="{28A0092B-C50C-407E-A947-70E740481C1C}">
                <a14:useLocalDpi xmlns:a14="http://schemas.microsoft.com/office/drawing/2010/main"/>
              </a:ext>
            </a:extLst>
          </a:blip>
          <a:stretch>
            <a:fillRect/>
          </a:stretch>
        </p:blipFill>
        <p:spPr>
          <a:xfrm>
            <a:off x="1002908" y="1718321"/>
            <a:ext cx="1261185" cy="1261185"/>
          </a:xfrm>
          <a:prstGeom prst="rect">
            <a:avLst/>
          </a:prstGeom>
        </p:spPr>
      </p:pic>
      <p:pic>
        <p:nvPicPr>
          <p:cNvPr id="44" name="Picture 43" descr="A close-up of a red object&#10;&#10;Description automatically generated">
            <a:extLst>
              <a:ext uri="{FF2B5EF4-FFF2-40B4-BE49-F238E27FC236}">
                <a16:creationId xmlns:a16="http://schemas.microsoft.com/office/drawing/2014/main" id="{FDAAB473-3FAB-62DA-2E8F-1E46C8EE89FA}"/>
              </a:ext>
            </a:extLst>
          </p:cNvPr>
          <p:cNvPicPr>
            <a:picLocks noChangeAspect="1"/>
          </p:cNvPicPr>
          <p:nvPr/>
        </p:nvPicPr>
        <p:blipFill>
          <a:blip r:embed="rId17" cstate="screen">
            <a:extLst>
              <a:ext uri="{28A0092B-C50C-407E-A947-70E740481C1C}">
                <a14:useLocalDpi xmlns:a14="http://schemas.microsoft.com/office/drawing/2010/main"/>
              </a:ext>
            </a:extLst>
          </a:blip>
          <a:stretch>
            <a:fillRect/>
          </a:stretch>
        </p:blipFill>
        <p:spPr>
          <a:xfrm>
            <a:off x="4166124" y="3593212"/>
            <a:ext cx="1174293" cy="1174293"/>
          </a:xfrm>
          <a:prstGeom prst="rect">
            <a:avLst/>
          </a:prstGeom>
        </p:spPr>
      </p:pic>
      <p:pic>
        <p:nvPicPr>
          <p:cNvPr id="46" name="Picture 45" descr="A close up of a button&#10;&#10;Description automatically generated">
            <a:extLst>
              <a:ext uri="{FF2B5EF4-FFF2-40B4-BE49-F238E27FC236}">
                <a16:creationId xmlns:a16="http://schemas.microsoft.com/office/drawing/2014/main" id="{A80BC690-B5FD-CDBB-53C4-E7B40E853865}"/>
              </a:ext>
            </a:extLst>
          </p:cNvPr>
          <p:cNvPicPr>
            <a:picLocks noChangeAspect="1"/>
          </p:cNvPicPr>
          <p:nvPr/>
        </p:nvPicPr>
        <p:blipFill>
          <a:blip r:embed="rId18" cstate="screen">
            <a:extLst>
              <a:ext uri="{28A0092B-C50C-407E-A947-70E740481C1C}">
                <a14:useLocalDpi xmlns:a14="http://schemas.microsoft.com/office/drawing/2010/main"/>
              </a:ext>
            </a:extLst>
          </a:blip>
          <a:stretch>
            <a:fillRect/>
          </a:stretch>
        </p:blipFill>
        <p:spPr>
          <a:xfrm>
            <a:off x="7301836" y="5353068"/>
            <a:ext cx="1137690" cy="1137690"/>
          </a:xfrm>
          <a:prstGeom prst="rect">
            <a:avLst/>
          </a:prstGeom>
        </p:spPr>
      </p:pic>
      <p:pic>
        <p:nvPicPr>
          <p:cNvPr id="48" name="Picture 47" descr="A round object with a woven pattern&#10;&#10;Description automatically generated with medium confidence">
            <a:extLst>
              <a:ext uri="{FF2B5EF4-FFF2-40B4-BE49-F238E27FC236}">
                <a16:creationId xmlns:a16="http://schemas.microsoft.com/office/drawing/2014/main" id="{B49AA2DC-3873-AF51-8BC2-0B04027B6E23}"/>
              </a:ext>
            </a:extLst>
          </p:cNvPr>
          <p:cNvPicPr>
            <a:picLocks noChangeAspect="1"/>
          </p:cNvPicPr>
          <p:nvPr/>
        </p:nvPicPr>
        <p:blipFill>
          <a:blip r:embed="rId19" cstate="screen">
            <a:extLst>
              <a:ext uri="{28A0092B-C50C-407E-A947-70E740481C1C}">
                <a14:useLocalDpi xmlns:a14="http://schemas.microsoft.com/office/drawing/2010/main"/>
              </a:ext>
            </a:extLst>
          </a:blip>
          <a:stretch>
            <a:fillRect/>
          </a:stretch>
        </p:blipFill>
        <p:spPr>
          <a:xfrm>
            <a:off x="10259590" y="1776712"/>
            <a:ext cx="1201007" cy="1201007"/>
          </a:xfrm>
          <a:prstGeom prst="rect">
            <a:avLst/>
          </a:prstGeom>
        </p:spPr>
      </p:pic>
      <p:pic>
        <p:nvPicPr>
          <p:cNvPr id="50" name="Picture 49" descr="A circular object with a cross&#10;&#10;Description automatically generated with medium confidence">
            <a:extLst>
              <a:ext uri="{FF2B5EF4-FFF2-40B4-BE49-F238E27FC236}">
                <a16:creationId xmlns:a16="http://schemas.microsoft.com/office/drawing/2014/main" id="{E27A3635-CA3A-361F-4202-7C0C6C734002}"/>
              </a:ext>
            </a:extLst>
          </p:cNvPr>
          <p:cNvPicPr>
            <a:picLocks noChangeAspect="1"/>
          </p:cNvPicPr>
          <p:nvPr/>
        </p:nvPicPr>
        <p:blipFill>
          <a:blip r:embed="rId20" cstate="screen">
            <a:extLst>
              <a:ext uri="{28A0092B-C50C-407E-A947-70E740481C1C}">
                <a14:useLocalDpi xmlns:a14="http://schemas.microsoft.com/office/drawing/2010/main"/>
              </a:ext>
            </a:extLst>
          </a:blip>
          <a:stretch>
            <a:fillRect/>
          </a:stretch>
        </p:blipFill>
        <p:spPr>
          <a:xfrm>
            <a:off x="4139411" y="1751868"/>
            <a:ext cx="1201007" cy="1201007"/>
          </a:xfrm>
          <a:prstGeom prst="rect">
            <a:avLst/>
          </a:prstGeom>
        </p:spPr>
      </p:pic>
      <p:sp>
        <p:nvSpPr>
          <p:cNvPr id="3" name="TextBox 2">
            <a:extLst>
              <a:ext uri="{FF2B5EF4-FFF2-40B4-BE49-F238E27FC236}">
                <a16:creationId xmlns:a16="http://schemas.microsoft.com/office/drawing/2014/main" id="{023D6E78-87A6-9509-33B1-AB4DBB19675A}"/>
              </a:ext>
            </a:extLst>
          </p:cNvPr>
          <p:cNvSpPr txBox="1"/>
          <p:nvPr/>
        </p:nvSpPr>
        <p:spPr>
          <a:xfrm>
            <a:off x="569206" y="1237519"/>
            <a:ext cx="2087889" cy="523220"/>
          </a:xfrm>
          <a:prstGeom prst="rect">
            <a:avLst/>
          </a:prstGeom>
          <a:noFill/>
        </p:spPr>
        <p:txBody>
          <a:bodyPr wrap="square" rtlCol="0">
            <a:spAutoFit/>
          </a:bodyPr>
          <a:lstStyle/>
          <a:p>
            <a:pPr algn="ctr"/>
            <a:r>
              <a:rPr lang="en-US" sz="1400" dirty="0"/>
              <a:t>Hollow body glow  bubble</a:t>
            </a:r>
          </a:p>
        </p:txBody>
      </p:sp>
      <p:sp>
        <p:nvSpPr>
          <p:cNvPr id="5" name="TextBox 4">
            <a:extLst>
              <a:ext uri="{FF2B5EF4-FFF2-40B4-BE49-F238E27FC236}">
                <a16:creationId xmlns:a16="http://schemas.microsoft.com/office/drawing/2014/main" id="{258934F9-CD11-1B95-DA52-3190E3C9E59A}"/>
              </a:ext>
            </a:extLst>
          </p:cNvPr>
          <p:cNvSpPr txBox="1"/>
          <p:nvPr/>
        </p:nvSpPr>
        <p:spPr>
          <a:xfrm>
            <a:off x="2363866" y="1301150"/>
            <a:ext cx="3207721" cy="307777"/>
          </a:xfrm>
          <a:prstGeom prst="rect">
            <a:avLst/>
          </a:prstGeom>
          <a:noFill/>
        </p:spPr>
        <p:txBody>
          <a:bodyPr wrap="square" rtlCol="0">
            <a:spAutoFit/>
          </a:bodyPr>
          <a:lstStyle/>
          <a:p>
            <a:pPr algn="ctr"/>
            <a:r>
              <a:rPr lang="en-US" sz="1400" dirty="0"/>
              <a:t>Painted porcelain with 4-way back</a:t>
            </a:r>
          </a:p>
        </p:txBody>
      </p:sp>
      <p:sp>
        <p:nvSpPr>
          <p:cNvPr id="7" name="TextBox 6">
            <a:extLst>
              <a:ext uri="{FF2B5EF4-FFF2-40B4-BE49-F238E27FC236}">
                <a16:creationId xmlns:a16="http://schemas.microsoft.com/office/drawing/2014/main" id="{E18BBFDF-3DA3-CE88-A264-3ECDD1E09E58}"/>
              </a:ext>
            </a:extLst>
          </p:cNvPr>
          <p:cNvSpPr txBox="1"/>
          <p:nvPr/>
        </p:nvSpPr>
        <p:spPr>
          <a:xfrm>
            <a:off x="5383190" y="5020849"/>
            <a:ext cx="3207721" cy="307777"/>
          </a:xfrm>
          <a:prstGeom prst="rect">
            <a:avLst/>
          </a:prstGeom>
          <a:noFill/>
        </p:spPr>
        <p:txBody>
          <a:bodyPr wrap="square" rtlCol="0">
            <a:spAutoFit/>
          </a:bodyPr>
          <a:lstStyle/>
          <a:p>
            <a:pPr algn="ctr"/>
            <a:r>
              <a:rPr lang="en-US" sz="1400" dirty="0"/>
              <a:t>Repouss</a:t>
            </a:r>
            <a:r>
              <a:rPr lang="en-US" sz="1400" dirty="0">
                <a:latin typeface="Calibri" panose="020F0502020204030204" pitchFamily="34" charset="0"/>
                <a:ea typeface="Calibri" panose="020F0502020204030204" pitchFamily="34" charset="0"/>
                <a:cs typeface="Calibri" panose="020F0502020204030204" pitchFamily="34" charset="0"/>
              </a:rPr>
              <a:t>é</a:t>
            </a:r>
            <a:r>
              <a:rPr lang="en-US" sz="1400" dirty="0"/>
              <a:t> with catgut and bone back</a:t>
            </a:r>
          </a:p>
        </p:txBody>
      </p:sp>
      <p:sp>
        <p:nvSpPr>
          <p:cNvPr id="9" name="TextBox 8">
            <a:extLst>
              <a:ext uri="{FF2B5EF4-FFF2-40B4-BE49-F238E27FC236}">
                <a16:creationId xmlns:a16="http://schemas.microsoft.com/office/drawing/2014/main" id="{F78D2EEA-41F2-8DBA-2AFD-CF916C7AD7CE}"/>
              </a:ext>
            </a:extLst>
          </p:cNvPr>
          <p:cNvSpPr txBox="1"/>
          <p:nvPr/>
        </p:nvSpPr>
        <p:spPr>
          <a:xfrm>
            <a:off x="609146" y="4950733"/>
            <a:ext cx="1932576" cy="307777"/>
          </a:xfrm>
          <a:prstGeom prst="rect">
            <a:avLst/>
          </a:prstGeom>
          <a:noFill/>
        </p:spPr>
        <p:txBody>
          <a:bodyPr wrap="square" rtlCol="0">
            <a:spAutoFit/>
          </a:bodyPr>
          <a:lstStyle/>
          <a:p>
            <a:pPr algn="ctr"/>
            <a:r>
              <a:rPr lang="en-US" sz="1400" dirty="0"/>
              <a:t>Casein Brooks</a:t>
            </a:r>
          </a:p>
        </p:txBody>
      </p:sp>
      <p:sp>
        <p:nvSpPr>
          <p:cNvPr id="11" name="TextBox 10">
            <a:extLst>
              <a:ext uri="{FF2B5EF4-FFF2-40B4-BE49-F238E27FC236}">
                <a16:creationId xmlns:a16="http://schemas.microsoft.com/office/drawing/2014/main" id="{6DE5E6D1-C361-9989-A1A3-9E29103D3156}"/>
              </a:ext>
            </a:extLst>
          </p:cNvPr>
          <p:cNvSpPr txBox="1"/>
          <p:nvPr/>
        </p:nvSpPr>
        <p:spPr>
          <a:xfrm>
            <a:off x="627699" y="2977719"/>
            <a:ext cx="1932576" cy="523220"/>
          </a:xfrm>
          <a:prstGeom prst="rect">
            <a:avLst/>
          </a:prstGeom>
          <a:noFill/>
        </p:spPr>
        <p:txBody>
          <a:bodyPr wrap="square" rtlCol="0">
            <a:spAutoFit/>
          </a:bodyPr>
          <a:lstStyle/>
          <a:p>
            <a:pPr algn="ctr"/>
            <a:r>
              <a:rPr lang="en-US" sz="1400" dirty="0"/>
              <a:t>Molded lacy-like with blue luster</a:t>
            </a:r>
          </a:p>
        </p:txBody>
      </p:sp>
      <p:sp>
        <p:nvSpPr>
          <p:cNvPr id="13" name="TextBox 12">
            <a:extLst>
              <a:ext uri="{FF2B5EF4-FFF2-40B4-BE49-F238E27FC236}">
                <a16:creationId xmlns:a16="http://schemas.microsoft.com/office/drawing/2014/main" id="{CF940AA9-C4D2-E831-F273-E98E2C84D806}"/>
              </a:ext>
            </a:extLst>
          </p:cNvPr>
          <p:cNvSpPr txBox="1"/>
          <p:nvPr/>
        </p:nvSpPr>
        <p:spPr>
          <a:xfrm>
            <a:off x="2188306" y="4966565"/>
            <a:ext cx="1932576" cy="523220"/>
          </a:xfrm>
          <a:prstGeom prst="rect">
            <a:avLst/>
          </a:prstGeom>
          <a:noFill/>
        </p:spPr>
        <p:txBody>
          <a:bodyPr wrap="square" rtlCol="0">
            <a:spAutoFit/>
          </a:bodyPr>
          <a:lstStyle/>
          <a:p>
            <a:pPr algn="ctr"/>
            <a:r>
              <a:rPr lang="en-US" sz="1400" dirty="0"/>
              <a:t>Pierced, carved and dyed</a:t>
            </a:r>
          </a:p>
        </p:txBody>
      </p:sp>
      <p:sp>
        <p:nvSpPr>
          <p:cNvPr id="15" name="TextBox 14">
            <a:extLst>
              <a:ext uri="{FF2B5EF4-FFF2-40B4-BE49-F238E27FC236}">
                <a16:creationId xmlns:a16="http://schemas.microsoft.com/office/drawing/2014/main" id="{F5B8139D-0E70-2199-63DE-118987277DD0}"/>
              </a:ext>
            </a:extLst>
          </p:cNvPr>
          <p:cNvSpPr txBox="1"/>
          <p:nvPr/>
        </p:nvSpPr>
        <p:spPr>
          <a:xfrm>
            <a:off x="5278357" y="1288929"/>
            <a:ext cx="2087889" cy="307777"/>
          </a:xfrm>
          <a:prstGeom prst="rect">
            <a:avLst/>
          </a:prstGeom>
          <a:noFill/>
        </p:spPr>
        <p:txBody>
          <a:bodyPr wrap="square" rtlCol="0">
            <a:spAutoFit/>
          </a:bodyPr>
          <a:lstStyle/>
          <a:p>
            <a:pPr algn="ctr"/>
            <a:r>
              <a:rPr lang="en-US" sz="1400" dirty="0"/>
              <a:t>Calico</a:t>
            </a:r>
          </a:p>
        </p:txBody>
      </p:sp>
      <p:sp>
        <p:nvSpPr>
          <p:cNvPr id="16" name="TextBox 15">
            <a:extLst>
              <a:ext uri="{FF2B5EF4-FFF2-40B4-BE49-F238E27FC236}">
                <a16:creationId xmlns:a16="http://schemas.microsoft.com/office/drawing/2014/main" id="{33956D04-6B65-42BC-CBAD-FBAB8A6DB69D}"/>
              </a:ext>
            </a:extLst>
          </p:cNvPr>
          <p:cNvSpPr txBox="1"/>
          <p:nvPr/>
        </p:nvSpPr>
        <p:spPr>
          <a:xfrm>
            <a:off x="2575155" y="3024750"/>
            <a:ext cx="2555071" cy="523220"/>
          </a:xfrm>
          <a:prstGeom prst="rect">
            <a:avLst/>
          </a:prstGeom>
          <a:noFill/>
        </p:spPr>
        <p:txBody>
          <a:bodyPr wrap="square" rtlCol="0">
            <a:spAutoFit/>
          </a:bodyPr>
          <a:lstStyle/>
          <a:p>
            <a:pPr algn="ctr"/>
            <a:r>
              <a:rPr lang="en-US" sz="1400" dirty="0"/>
              <a:t>Swirl back with brass impression inlay</a:t>
            </a:r>
          </a:p>
        </p:txBody>
      </p:sp>
      <p:sp>
        <p:nvSpPr>
          <p:cNvPr id="17" name="TextBox 16">
            <a:extLst>
              <a:ext uri="{FF2B5EF4-FFF2-40B4-BE49-F238E27FC236}">
                <a16:creationId xmlns:a16="http://schemas.microsoft.com/office/drawing/2014/main" id="{A140FEC5-FBAD-8668-9B4E-3280C19A347E}"/>
              </a:ext>
            </a:extLst>
          </p:cNvPr>
          <p:cNvSpPr txBox="1"/>
          <p:nvPr/>
        </p:nvSpPr>
        <p:spPr>
          <a:xfrm>
            <a:off x="8424044" y="5033070"/>
            <a:ext cx="1932576" cy="307777"/>
          </a:xfrm>
          <a:prstGeom prst="rect">
            <a:avLst/>
          </a:prstGeom>
          <a:noFill/>
        </p:spPr>
        <p:txBody>
          <a:bodyPr wrap="square" rtlCol="0">
            <a:spAutoFit/>
          </a:bodyPr>
          <a:lstStyle/>
          <a:p>
            <a:pPr algn="ctr"/>
            <a:r>
              <a:rPr lang="en-US" sz="1400" dirty="0"/>
              <a:t>Carved</a:t>
            </a:r>
          </a:p>
        </p:txBody>
      </p:sp>
      <p:sp>
        <p:nvSpPr>
          <p:cNvPr id="18" name="TextBox 17">
            <a:extLst>
              <a:ext uri="{FF2B5EF4-FFF2-40B4-BE49-F238E27FC236}">
                <a16:creationId xmlns:a16="http://schemas.microsoft.com/office/drawing/2014/main" id="{E4C1B7AB-D1AE-013E-B69D-9542D59B605D}"/>
              </a:ext>
            </a:extLst>
          </p:cNvPr>
          <p:cNvSpPr txBox="1"/>
          <p:nvPr/>
        </p:nvSpPr>
        <p:spPr>
          <a:xfrm>
            <a:off x="9854619" y="5033070"/>
            <a:ext cx="1932576" cy="307777"/>
          </a:xfrm>
          <a:prstGeom prst="rect">
            <a:avLst/>
          </a:prstGeom>
          <a:noFill/>
        </p:spPr>
        <p:txBody>
          <a:bodyPr wrap="square" rtlCol="0">
            <a:spAutoFit/>
          </a:bodyPr>
          <a:lstStyle/>
          <a:p>
            <a:pPr algn="ctr"/>
            <a:r>
              <a:rPr lang="en-US" sz="1400" dirty="0"/>
              <a:t>Painted</a:t>
            </a:r>
          </a:p>
        </p:txBody>
      </p:sp>
      <p:sp>
        <p:nvSpPr>
          <p:cNvPr id="19" name="TextBox 18">
            <a:extLst>
              <a:ext uri="{FF2B5EF4-FFF2-40B4-BE49-F238E27FC236}">
                <a16:creationId xmlns:a16="http://schemas.microsoft.com/office/drawing/2014/main" id="{46D0ABA4-EB5E-017B-26BC-12C94203890A}"/>
              </a:ext>
            </a:extLst>
          </p:cNvPr>
          <p:cNvSpPr txBox="1"/>
          <p:nvPr/>
        </p:nvSpPr>
        <p:spPr>
          <a:xfrm>
            <a:off x="6863279" y="1233935"/>
            <a:ext cx="2087889" cy="523220"/>
          </a:xfrm>
          <a:prstGeom prst="rect">
            <a:avLst/>
          </a:prstGeom>
          <a:noFill/>
        </p:spPr>
        <p:txBody>
          <a:bodyPr wrap="square" rtlCol="0">
            <a:spAutoFit/>
          </a:bodyPr>
          <a:lstStyle/>
          <a:p>
            <a:pPr algn="ctr"/>
            <a:r>
              <a:rPr lang="en-US" sz="1400" dirty="0"/>
              <a:t>Champlev</a:t>
            </a:r>
            <a:r>
              <a:rPr lang="en-US" sz="1400" dirty="0">
                <a:latin typeface="Calibri" panose="020F0502020204030204" pitchFamily="34" charset="0"/>
                <a:ea typeface="Calibri" panose="020F0502020204030204" pitchFamily="34" charset="0"/>
                <a:cs typeface="Calibri" panose="020F0502020204030204" pitchFamily="34" charset="0"/>
              </a:rPr>
              <a:t>é with openwork</a:t>
            </a:r>
            <a:endParaRPr lang="en-US" sz="1400" dirty="0"/>
          </a:p>
        </p:txBody>
      </p:sp>
      <p:sp>
        <p:nvSpPr>
          <p:cNvPr id="21" name="TextBox 20">
            <a:extLst>
              <a:ext uri="{FF2B5EF4-FFF2-40B4-BE49-F238E27FC236}">
                <a16:creationId xmlns:a16="http://schemas.microsoft.com/office/drawing/2014/main" id="{137E21A8-F0C1-56F9-D353-18624357D441}"/>
              </a:ext>
            </a:extLst>
          </p:cNvPr>
          <p:cNvSpPr txBox="1"/>
          <p:nvPr/>
        </p:nvSpPr>
        <p:spPr>
          <a:xfrm>
            <a:off x="5326784" y="3061238"/>
            <a:ext cx="1774505" cy="523220"/>
          </a:xfrm>
          <a:prstGeom prst="rect">
            <a:avLst/>
          </a:prstGeom>
          <a:noFill/>
        </p:spPr>
        <p:txBody>
          <a:bodyPr wrap="square" rtlCol="0">
            <a:spAutoFit/>
          </a:bodyPr>
          <a:lstStyle/>
          <a:p>
            <a:pPr algn="ctr"/>
            <a:r>
              <a:rPr lang="en-US" sz="1400" dirty="0"/>
              <a:t>Glass shield over </a:t>
            </a:r>
            <a:r>
              <a:rPr lang="en-US" sz="1400" dirty="0" err="1"/>
              <a:t>en</a:t>
            </a:r>
            <a:r>
              <a:rPr lang="en-US" sz="1400" dirty="0"/>
              <a:t> clich</a:t>
            </a:r>
            <a:r>
              <a:rPr lang="en-US" sz="1400" dirty="0">
                <a:latin typeface="Calibri" panose="020F0502020204030204" pitchFamily="34" charset="0"/>
                <a:ea typeface="Calibri" panose="020F0502020204030204" pitchFamily="34" charset="0"/>
                <a:cs typeface="Calibri" panose="020F0502020204030204" pitchFamily="34" charset="0"/>
              </a:rPr>
              <a:t>é</a:t>
            </a:r>
            <a:endParaRPr lang="en-US" sz="1400" dirty="0"/>
          </a:p>
        </p:txBody>
      </p:sp>
      <p:pic>
        <p:nvPicPr>
          <p:cNvPr id="25" name="Picture 24" descr="A green and gold circular object&#10;&#10;Description automatically generated">
            <a:extLst>
              <a:ext uri="{FF2B5EF4-FFF2-40B4-BE49-F238E27FC236}">
                <a16:creationId xmlns:a16="http://schemas.microsoft.com/office/drawing/2014/main" id="{85D5C8CF-C9D7-5D6E-50FC-AB28D95B50A4}"/>
              </a:ext>
            </a:extLst>
          </p:cNvPr>
          <p:cNvPicPr>
            <a:picLocks noChangeAspect="1"/>
          </p:cNvPicPr>
          <p:nvPr/>
        </p:nvPicPr>
        <p:blipFill>
          <a:blip r:embed="rId21" cstate="screen">
            <a:extLst>
              <a:ext uri="{28A0092B-C50C-407E-A947-70E740481C1C}">
                <a14:useLocalDpi xmlns:a14="http://schemas.microsoft.com/office/drawing/2010/main"/>
              </a:ext>
            </a:extLst>
          </a:blip>
          <a:stretch>
            <a:fillRect/>
          </a:stretch>
        </p:blipFill>
        <p:spPr>
          <a:xfrm>
            <a:off x="7288751" y="1788603"/>
            <a:ext cx="1212632" cy="1212632"/>
          </a:xfrm>
          <a:prstGeom prst="rect">
            <a:avLst/>
          </a:prstGeom>
        </p:spPr>
      </p:pic>
      <p:sp>
        <p:nvSpPr>
          <p:cNvPr id="27" name="TextBox 26">
            <a:extLst>
              <a:ext uri="{FF2B5EF4-FFF2-40B4-BE49-F238E27FC236}">
                <a16:creationId xmlns:a16="http://schemas.microsoft.com/office/drawing/2014/main" id="{9BD74F32-C3F2-E154-7FCF-9E597B2FB9B1}"/>
              </a:ext>
            </a:extLst>
          </p:cNvPr>
          <p:cNvSpPr txBox="1"/>
          <p:nvPr/>
        </p:nvSpPr>
        <p:spPr>
          <a:xfrm>
            <a:off x="8775100" y="1228648"/>
            <a:ext cx="2911824" cy="523220"/>
          </a:xfrm>
          <a:prstGeom prst="rect">
            <a:avLst/>
          </a:prstGeom>
          <a:noFill/>
        </p:spPr>
        <p:txBody>
          <a:bodyPr wrap="square" rtlCol="0">
            <a:spAutoFit/>
          </a:bodyPr>
          <a:lstStyle/>
          <a:p>
            <a:pPr algn="ctr"/>
            <a:r>
              <a:rPr lang="en-US" sz="1400" dirty="0"/>
              <a:t>Passementerie with pearl facia and thread back</a:t>
            </a:r>
          </a:p>
        </p:txBody>
      </p:sp>
      <p:sp>
        <p:nvSpPr>
          <p:cNvPr id="29" name="TextBox 28">
            <a:extLst>
              <a:ext uri="{FF2B5EF4-FFF2-40B4-BE49-F238E27FC236}">
                <a16:creationId xmlns:a16="http://schemas.microsoft.com/office/drawing/2014/main" id="{B1975A6D-83E1-06E3-5D17-DEC60EDE1717}"/>
              </a:ext>
            </a:extLst>
          </p:cNvPr>
          <p:cNvSpPr txBox="1"/>
          <p:nvPr/>
        </p:nvSpPr>
        <p:spPr>
          <a:xfrm>
            <a:off x="7115980" y="2928022"/>
            <a:ext cx="1529135" cy="738664"/>
          </a:xfrm>
          <a:prstGeom prst="rect">
            <a:avLst/>
          </a:prstGeom>
          <a:noFill/>
        </p:spPr>
        <p:txBody>
          <a:bodyPr wrap="square" rtlCol="0">
            <a:spAutoFit/>
          </a:bodyPr>
          <a:lstStyle/>
          <a:p>
            <a:pPr algn="ctr"/>
            <a:r>
              <a:rPr lang="en-US" sz="1400" dirty="0"/>
              <a:t>Impression inlay with pearl and metal</a:t>
            </a:r>
          </a:p>
        </p:txBody>
      </p:sp>
      <p:sp>
        <p:nvSpPr>
          <p:cNvPr id="31" name="TextBox 30">
            <a:extLst>
              <a:ext uri="{FF2B5EF4-FFF2-40B4-BE49-F238E27FC236}">
                <a16:creationId xmlns:a16="http://schemas.microsoft.com/office/drawing/2014/main" id="{E31D5C2F-E909-A73D-0807-6D5BA4138D45}"/>
              </a:ext>
            </a:extLst>
          </p:cNvPr>
          <p:cNvSpPr txBox="1"/>
          <p:nvPr/>
        </p:nvSpPr>
        <p:spPr>
          <a:xfrm>
            <a:off x="8692734" y="3181619"/>
            <a:ext cx="1317581" cy="307777"/>
          </a:xfrm>
          <a:prstGeom prst="rect">
            <a:avLst/>
          </a:prstGeom>
          <a:noFill/>
        </p:spPr>
        <p:txBody>
          <a:bodyPr wrap="square" rtlCol="0">
            <a:spAutoFit/>
          </a:bodyPr>
          <a:lstStyle/>
          <a:p>
            <a:pPr algn="ctr"/>
            <a:r>
              <a:rPr lang="en-US" sz="1400" dirty="0"/>
              <a:t>Twinkle</a:t>
            </a:r>
          </a:p>
        </p:txBody>
      </p:sp>
      <p:pic>
        <p:nvPicPr>
          <p:cNvPr id="35" name="Picture 34" descr="A close-up of a flower&#10;&#10;Description automatically generated">
            <a:extLst>
              <a:ext uri="{FF2B5EF4-FFF2-40B4-BE49-F238E27FC236}">
                <a16:creationId xmlns:a16="http://schemas.microsoft.com/office/drawing/2014/main" id="{8BB5E0E0-F189-237F-897A-6CBA25F36F0C}"/>
              </a:ext>
            </a:extLst>
          </p:cNvPr>
          <p:cNvPicPr>
            <a:picLocks noChangeAspect="1"/>
          </p:cNvPicPr>
          <p:nvPr/>
        </p:nvPicPr>
        <p:blipFill>
          <a:blip r:embed="rId22" cstate="screen">
            <a:extLst>
              <a:ext uri="{28A0092B-C50C-407E-A947-70E740481C1C}">
                <a14:useLocalDpi xmlns:a14="http://schemas.microsoft.com/office/drawing/2010/main"/>
              </a:ext>
            </a:extLst>
          </a:blip>
          <a:stretch>
            <a:fillRect/>
          </a:stretch>
        </p:blipFill>
        <p:spPr>
          <a:xfrm>
            <a:off x="1028031" y="5343598"/>
            <a:ext cx="1149277" cy="1149277"/>
          </a:xfrm>
          <a:prstGeom prst="rect">
            <a:avLst/>
          </a:prstGeom>
        </p:spPr>
      </p:pic>
      <p:pic>
        <p:nvPicPr>
          <p:cNvPr id="39" name="Picture 38" descr="A round wooden object with different colors&#10;&#10;Description automatically generated">
            <a:extLst>
              <a:ext uri="{FF2B5EF4-FFF2-40B4-BE49-F238E27FC236}">
                <a16:creationId xmlns:a16="http://schemas.microsoft.com/office/drawing/2014/main" id="{75523802-B1B7-47DC-3ADA-92C8DEE4AD99}"/>
              </a:ext>
            </a:extLst>
          </p:cNvPr>
          <p:cNvPicPr>
            <a:picLocks noChangeAspect="1"/>
          </p:cNvPicPr>
          <p:nvPr/>
        </p:nvPicPr>
        <p:blipFill>
          <a:blip r:embed="rId23" cstate="screen">
            <a:extLst>
              <a:ext uri="{28A0092B-C50C-407E-A947-70E740481C1C}">
                <a14:useLocalDpi xmlns:a14="http://schemas.microsoft.com/office/drawing/2010/main"/>
              </a:ext>
            </a:extLst>
          </a:blip>
          <a:stretch>
            <a:fillRect/>
          </a:stretch>
        </p:blipFill>
        <p:spPr>
          <a:xfrm>
            <a:off x="4139411" y="5423507"/>
            <a:ext cx="1063574" cy="1063574"/>
          </a:xfrm>
          <a:prstGeom prst="rect">
            <a:avLst/>
          </a:prstGeom>
        </p:spPr>
      </p:pic>
      <p:sp>
        <p:nvSpPr>
          <p:cNvPr id="41" name="TextBox 40">
            <a:extLst>
              <a:ext uri="{FF2B5EF4-FFF2-40B4-BE49-F238E27FC236}">
                <a16:creationId xmlns:a16="http://schemas.microsoft.com/office/drawing/2014/main" id="{CD9F2F07-1E72-5220-1706-7E067D397347}"/>
              </a:ext>
            </a:extLst>
          </p:cNvPr>
          <p:cNvSpPr txBox="1"/>
          <p:nvPr/>
        </p:nvSpPr>
        <p:spPr>
          <a:xfrm>
            <a:off x="3665277" y="5020849"/>
            <a:ext cx="1932576" cy="307777"/>
          </a:xfrm>
          <a:prstGeom prst="rect">
            <a:avLst/>
          </a:prstGeom>
          <a:noFill/>
        </p:spPr>
        <p:txBody>
          <a:bodyPr wrap="square" rtlCol="0">
            <a:spAutoFit/>
          </a:bodyPr>
          <a:lstStyle/>
          <a:p>
            <a:pPr algn="ctr"/>
            <a:r>
              <a:rPr lang="en-US" sz="1400" dirty="0"/>
              <a:t>Laminated</a:t>
            </a:r>
          </a:p>
        </p:txBody>
      </p:sp>
      <p:sp>
        <p:nvSpPr>
          <p:cNvPr id="45" name="TextBox 44">
            <a:extLst>
              <a:ext uri="{FF2B5EF4-FFF2-40B4-BE49-F238E27FC236}">
                <a16:creationId xmlns:a16="http://schemas.microsoft.com/office/drawing/2014/main" id="{E33DA3AC-8FC2-372F-0779-45959B80C31A}"/>
              </a:ext>
            </a:extLst>
          </p:cNvPr>
          <p:cNvSpPr txBox="1"/>
          <p:nvPr/>
        </p:nvSpPr>
        <p:spPr>
          <a:xfrm>
            <a:off x="10174023" y="3061238"/>
            <a:ext cx="1317581" cy="523220"/>
          </a:xfrm>
          <a:prstGeom prst="rect">
            <a:avLst/>
          </a:prstGeom>
          <a:noFill/>
        </p:spPr>
        <p:txBody>
          <a:bodyPr wrap="square" rtlCol="0">
            <a:spAutoFit/>
          </a:bodyPr>
          <a:lstStyle/>
          <a:p>
            <a:pPr algn="ctr"/>
            <a:r>
              <a:rPr lang="en-US" sz="1400" dirty="0"/>
              <a:t>Cameo with glass eyes</a:t>
            </a:r>
          </a:p>
        </p:txBody>
      </p:sp>
      <p:sp>
        <p:nvSpPr>
          <p:cNvPr id="4" name="Footer Placeholder 3">
            <a:extLst>
              <a:ext uri="{FF2B5EF4-FFF2-40B4-BE49-F238E27FC236}">
                <a16:creationId xmlns:a16="http://schemas.microsoft.com/office/drawing/2014/main" id="{AD4F68A6-8F59-18DB-EEA5-4B63F5CDE545}"/>
              </a:ext>
            </a:extLst>
          </p:cNvPr>
          <p:cNvSpPr>
            <a:spLocks noGrp="1"/>
          </p:cNvSpPr>
          <p:nvPr>
            <p:ph type="ftr" sz="quarter" idx="11"/>
          </p:nvPr>
        </p:nvSpPr>
        <p:spPr/>
        <p:txBody>
          <a:bodyPr/>
          <a:lstStyle/>
          <a:p>
            <a:r>
              <a:rPr lang="en-US"/>
              <a:t>© National Button Society, 2024</a:t>
            </a:r>
          </a:p>
        </p:txBody>
      </p:sp>
    </p:spTree>
    <p:extLst>
      <p:ext uri="{BB962C8B-B14F-4D97-AF65-F5344CB8AC3E}">
        <p14:creationId xmlns:p14="http://schemas.microsoft.com/office/powerpoint/2010/main" val="99556405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5549B7-4E78-7987-D999-19E6C6E91A06}"/>
              </a:ext>
            </a:extLst>
          </p:cNvPr>
          <p:cNvSpPr>
            <a:spLocks noGrp="1"/>
          </p:cNvSpPr>
          <p:nvPr>
            <p:ph type="title"/>
          </p:nvPr>
        </p:nvSpPr>
        <p:spPr/>
        <p:txBody>
          <a:bodyPr/>
          <a:lstStyle/>
          <a:p>
            <a:r>
              <a:rPr lang="en-US" dirty="0"/>
              <a:t>How to learn more</a:t>
            </a:r>
          </a:p>
        </p:txBody>
      </p:sp>
      <p:sp>
        <p:nvSpPr>
          <p:cNvPr id="3" name="Content Placeholder 2">
            <a:extLst>
              <a:ext uri="{FF2B5EF4-FFF2-40B4-BE49-F238E27FC236}">
                <a16:creationId xmlns:a16="http://schemas.microsoft.com/office/drawing/2014/main" id="{E231253C-A51A-3D07-09CB-C67691CB1C62}"/>
              </a:ext>
            </a:extLst>
          </p:cNvPr>
          <p:cNvSpPr>
            <a:spLocks noGrp="1"/>
          </p:cNvSpPr>
          <p:nvPr>
            <p:ph idx="1"/>
          </p:nvPr>
        </p:nvSpPr>
        <p:spPr/>
        <p:txBody>
          <a:bodyPr/>
          <a:lstStyle/>
          <a:p>
            <a:r>
              <a:rPr lang="en-US" dirty="0"/>
              <a:t>Refer to the NBS Blue Book and </a:t>
            </a:r>
            <a:br>
              <a:rPr lang="en-US" dirty="0"/>
            </a:br>
            <a:r>
              <a:rPr lang="en-US" dirty="0"/>
              <a:t>Button Country</a:t>
            </a:r>
            <a:br>
              <a:rPr lang="en-US" dirty="0"/>
            </a:br>
            <a:r>
              <a:rPr lang="en-US" sz="2000" dirty="0"/>
              <a:t>@ </a:t>
            </a:r>
            <a:r>
              <a:rPr lang="en-US" sz="2000" u="sng" dirty="0"/>
              <a:t>nationalbuttonsociety.org</a:t>
            </a:r>
          </a:p>
          <a:p>
            <a:r>
              <a:rPr lang="en-US" dirty="0"/>
              <a:t>Attend a local or national button show</a:t>
            </a:r>
            <a:br>
              <a:rPr lang="en-US" dirty="0"/>
            </a:br>
            <a:r>
              <a:rPr lang="en-US" sz="2000" dirty="0"/>
              <a:t>@ </a:t>
            </a:r>
            <a:r>
              <a:rPr lang="en-US" sz="2000" u="sng" dirty="0"/>
              <a:t>nationalbuttonsociety.org/events</a:t>
            </a:r>
          </a:p>
          <a:p>
            <a:endParaRPr lang="en-US" dirty="0"/>
          </a:p>
        </p:txBody>
      </p:sp>
      <p:pic>
        <p:nvPicPr>
          <p:cNvPr id="18" name="Picture 17" descr="A blue and white book with buttons&#10;&#10;Description automatically generated">
            <a:extLst>
              <a:ext uri="{FF2B5EF4-FFF2-40B4-BE49-F238E27FC236}">
                <a16:creationId xmlns:a16="http://schemas.microsoft.com/office/drawing/2014/main" id="{19A762EC-82A6-EEB2-0792-07A6D806749A}"/>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179354" y="1825625"/>
            <a:ext cx="2460794" cy="3764189"/>
          </a:xfrm>
          <a:prstGeom prst="rect">
            <a:avLst/>
          </a:prstGeom>
        </p:spPr>
      </p:pic>
      <p:sp>
        <p:nvSpPr>
          <p:cNvPr id="4" name="Footer Placeholder 3">
            <a:extLst>
              <a:ext uri="{FF2B5EF4-FFF2-40B4-BE49-F238E27FC236}">
                <a16:creationId xmlns:a16="http://schemas.microsoft.com/office/drawing/2014/main" id="{1044E870-3E71-AC5E-51D0-718279BA114D}"/>
              </a:ext>
            </a:extLst>
          </p:cNvPr>
          <p:cNvSpPr>
            <a:spLocks noGrp="1"/>
          </p:cNvSpPr>
          <p:nvPr>
            <p:ph type="ftr" sz="quarter" idx="11"/>
          </p:nvPr>
        </p:nvSpPr>
        <p:spPr/>
        <p:txBody>
          <a:bodyPr/>
          <a:lstStyle/>
          <a:p>
            <a:r>
              <a:rPr lang="en-US"/>
              <a:t>© National Button Society, 2024</a:t>
            </a:r>
          </a:p>
        </p:txBody>
      </p:sp>
    </p:spTree>
    <p:extLst>
      <p:ext uri="{BB962C8B-B14F-4D97-AF65-F5344CB8AC3E}">
        <p14:creationId xmlns:p14="http://schemas.microsoft.com/office/powerpoint/2010/main" val="261406313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5549B7-4E78-7987-D999-19E6C6E91A06}"/>
              </a:ext>
            </a:extLst>
          </p:cNvPr>
          <p:cNvSpPr>
            <a:spLocks noGrp="1"/>
          </p:cNvSpPr>
          <p:nvPr>
            <p:ph type="title"/>
          </p:nvPr>
        </p:nvSpPr>
        <p:spPr/>
        <p:txBody>
          <a:bodyPr/>
          <a:lstStyle/>
          <a:p>
            <a:r>
              <a:rPr lang="en-US" dirty="0"/>
              <a:t>How to learn more</a:t>
            </a:r>
          </a:p>
        </p:txBody>
      </p:sp>
      <p:sp>
        <p:nvSpPr>
          <p:cNvPr id="3" name="Content Placeholder 2">
            <a:extLst>
              <a:ext uri="{FF2B5EF4-FFF2-40B4-BE49-F238E27FC236}">
                <a16:creationId xmlns:a16="http://schemas.microsoft.com/office/drawing/2014/main" id="{E231253C-A51A-3D07-09CB-C67691CB1C62}"/>
              </a:ext>
            </a:extLst>
          </p:cNvPr>
          <p:cNvSpPr>
            <a:spLocks noGrp="1"/>
          </p:cNvSpPr>
          <p:nvPr>
            <p:ph idx="1"/>
          </p:nvPr>
        </p:nvSpPr>
        <p:spPr/>
        <p:txBody>
          <a:bodyPr>
            <a:normAutofit/>
          </a:bodyPr>
          <a:lstStyle/>
          <a:p>
            <a:r>
              <a:rPr lang="en-US" dirty="0"/>
              <a:t>Refer to the NBS Blue Book and </a:t>
            </a:r>
            <a:br>
              <a:rPr lang="en-US" dirty="0"/>
            </a:br>
            <a:r>
              <a:rPr lang="en-US" dirty="0"/>
              <a:t>Button Country</a:t>
            </a:r>
            <a:br>
              <a:rPr lang="en-US" dirty="0"/>
            </a:br>
            <a:r>
              <a:rPr lang="en-US" sz="2000" dirty="0"/>
              <a:t>@ </a:t>
            </a:r>
            <a:r>
              <a:rPr lang="en-US" sz="2000" u="sng" dirty="0"/>
              <a:t>nationalbuttonsociety.org</a:t>
            </a:r>
          </a:p>
          <a:p>
            <a:r>
              <a:rPr lang="en-US" dirty="0"/>
              <a:t>Attend a local or national button show</a:t>
            </a:r>
            <a:br>
              <a:rPr lang="en-US" dirty="0"/>
            </a:br>
            <a:r>
              <a:rPr lang="en-US" sz="2000" dirty="0"/>
              <a:t>@ </a:t>
            </a:r>
            <a:r>
              <a:rPr lang="en-US" sz="2000" u="sng" dirty="0"/>
              <a:t>nationalbuttonsociety.org/events</a:t>
            </a:r>
          </a:p>
          <a:p>
            <a:r>
              <a:rPr lang="en-US" dirty="0"/>
              <a:t>Read a great book or two</a:t>
            </a:r>
          </a:p>
          <a:p>
            <a:endParaRPr lang="en-US" dirty="0"/>
          </a:p>
        </p:txBody>
      </p:sp>
      <p:pic>
        <p:nvPicPr>
          <p:cNvPr id="5" name="Picture 4" descr="A book cover of buttons&#10;&#10;Description automatically generated">
            <a:extLst>
              <a:ext uri="{FF2B5EF4-FFF2-40B4-BE49-F238E27FC236}">
                <a16:creationId xmlns:a16="http://schemas.microsoft.com/office/drawing/2014/main" id="{BB3D7697-5304-945A-4148-9A380EEEFA4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348374" y="524412"/>
            <a:ext cx="2818327" cy="3232026"/>
          </a:xfrm>
          <a:prstGeom prst="rect">
            <a:avLst/>
          </a:prstGeom>
        </p:spPr>
      </p:pic>
      <p:pic>
        <p:nvPicPr>
          <p:cNvPr id="7" name="Picture 6" descr="Close-up of a book&#10;&#10;Description automatically generated">
            <a:extLst>
              <a:ext uri="{FF2B5EF4-FFF2-40B4-BE49-F238E27FC236}">
                <a16:creationId xmlns:a16="http://schemas.microsoft.com/office/drawing/2014/main" id="{774380B7-C11B-236F-C823-5725A65D3A62}"/>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rot="21327604">
            <a:off x="6110222" y="3470861"/>
            <a:ext cx="1912674" cy="2634537"/>
          </a:xfrm>
          <a:prstGeom prst="rect">
            <a:avLst/>
          </a:prstGeom>
        </p:spPr>
      </p:pic>
      <p:pic>
        <p:nvPicPr>
          <p:cNvPr id="9" name="Picture 8" descr="A book cover of buttons&#10;&#10;Description automatically generated">
            <a:extLst>
              <a:ext uri="{FF2B5EF4-FFF2-40B4-BE49-F238E27FC236}">
                <a16:creationId xmlns:a16="http://schemas.microsoft.com/office/drawing/2014/main" id="{1E3A0D39-2100-2535-B25A-7B22F72857E8}"/>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rot="660429">
            <a:off x="9948416" y="1173739"/>
            <a:ext cx="1772541" cy="2542223"/>
          </a:xfrm>
          <a:prstGeom prst="rect">
            <a:avLst/>
          </a:prstGeom>
        </p:spPr>
      </p:pic>
      <p:pic>
        <p:nvPicPr>
          <p:cNvPr id="10" name="Picture 9" descr="A close-up of a book&#10;&#10;Description automatically generated">
            <a:extLst>
              <a:ext uri="{FF2B5EF4-FFF2-40B4-BE49-F238E27FC236}">
                <a16:creationId xmlns:a16="http://schemas.microsoft.com/office/drawing/2014/main" id="{AF6AFA5F-14AD-BBC3-6D5B-31CD7CC07F60}"/>
              </a:ext>
            </a:extLst>
          </p:cNvPr>
          <p:cNvPicPr>
            <a:picLocks noChangeAspect="1"/>
          </p:cNvPicPr>
          <p:nvPr/>
        </p:nvPicPr>
        <p:blipFill>
          <a:blip r:embed="rId6" cstate="screen">
            <a:extLst>
              <a:ext uri="{28A0092B-C50C-407E-A947-70E740481C1C}">
                <a14:useLocalDpi xmlns:a14="http://schemas.microsoft.com/office/drawing/2010/main"/>
              </a:ext>
            </a:extLst>
          </a:blip>
          <a:srcRect/>
          <a:stretch/>
        </p:blipFill>
        <p:spPr>
          <a:xfrm>
            <a:off x="8045728" y="4202930"/>
            <a:ext cx="1828621" cy="2635730"/>
          </a:xfrm>
          <a:prstGeom prst="rect">
            <a:avLst/>
          </a:prstGeom>
        </p:spPr>
      </p:pic>
      <p:pic>
        <p:nvPicPr>
          <p:cNvPr id="13" name="Picture 12" descr="A red book with white text&#10;&#10;Description automatically generated">
            <a:extLst>
              <a:ext uri="{FF2B5EF4-FFF2-40B4-BE49-F238E27FC236}">
                <a16:creationId xmlns:a16="http://schemas.microsoft.com/office/drawing/2014/main" id="{CF081724-7595-BD82-FE45-922E554B9959}"/>
              </a:ext>
            </a:extLst>
          </p:cNvPr>
          <p:cNvPicPr>
            <a:picLocks noChangeAspect="1"/>
          </p:cNvPicPr>
          <p:nvPr/>
        </p:nvPicPr>
        <p:blipFill>
          <a:blip r:embed="rId7" cstate="screen">
            <a:extLst>
              <a:ext uri="{28A0092B-C50C-407E-A947-70E740481C1C}">
                <a14:useLocalDpi xmlns:a14="http://schemas.microsoft.com/office/drawing/2010/main"/>
              </a:ext>
            </a:extLst>
          </a:blip>
          <a:srcRect/>
          <a:stretch/>
        </p:blipFill>
        <p:spPr>
          <a:xfrm>
            <a:off x="9994605" y="4222270"/>
            <a:ext cx="1828621" cy="2635730"/>
          </a:xfrm>
          <a:prstGeom prst="rect">
            <a:avLst/>
          </a:prstGeom>
        </p:spPr>
      </p:pic>
      <p:sp>
        <p:nvSpPr>
          <p:cNvPr id="4" name="Footer Placeholder 3">
            <a:extLst>
              <a:ext uri="{FF2B5EF4-FFF2-40B4-BE49-F238E27FC236}">
                <a16:creationId xmlns:a16="http://schemas.microsoft.com/office/drawing/2014/main" id="{A81EC516-CB22-2CA1-87C5-FE801EA8143B}"/>
              </a:ext>
            </a:extLst>
          </p:cNvPr>
          <p:cNvSpPr>
            <a:spLocks noGrp="1"/>
          </p:cNvSpPr>
          <p:nvPr>
            <p:ph type="ftr" sz="quarter" idx="11"/>
          </p:nvPr>
        </p:nvSpPr>
        <p:spPr/>
        <p:txBody>
          <a:bodyPr/>
          <a:lstStyle/>
          <a:p>
            <a:r>
              <a:rPr lang="en-US"/>
              <a:t>© National Button Society, 2024</a:t>
            </a:r>
          </a:p>
        </p:txBody>
      </p:sp>
    </p:spTree>
    <p:extLst>
      <p:ext uri="{BB962C8B-B14F-4D97-AF65-F5344CB8AC3E}">
        <p14:creationId xmlns:p14="http://schemas.microsoft.com/office/powerpoint/2010/main" val="251862096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5549B7-4E78-7987-D999-19E6C6E91A06}"/>
              </a:ext>
            </a:extLst>
          </p:cNvPr>
          <p:cNvSpPr>
            <a:spLocks noGrp="1"/>
          </p:cNvSpPr>
          <p:nvPr>
            <p:ph type="title"/>
          </p:nvPr>
        </p:nvSpPr>
        <p:spPr/>
        <p:txBody>
          <a:bodyPr/>
          <a:lstStyle/>
          <a:p>
            <a:r>
              <a:rPr lang="en-US" dirty="0"/>
              <a:t>How to learn more</a:t>
            </a:r>
          </a:p>
        </p:txBody>
      </p:sp>
      <p:sp>
        <p:nvSpPr>
          <p:cNvPr id="3" name="Content Placeholder 2">
            <a:extLst>
              <a:ext uri="{FF2B5EF4-FFF2-40B4-BE49-F238E27FC236}">
                <a16:creationId xmlns:a16="http://schemas.microsoft.com/office/drawing/2014/main" id="{E231253C-A51A-3D07-09CB-C67691CB1C62}"/>
              </a:ext>
            </a:extLst>
          </p:cNvPr>
          <p:cNvSpPr>
            <a:spLocks noGrp="1"/>
          </p:cNvSpPr>
          <p:nvPr>
            <p:ph idx="1"/>
          </p:nvPr>
        </p:nvSpPr>
        <p:spPr/>
        <p:txBody>
          <a:bodyPr>
            <a:normAutofit/>
          </a:bodyPr>
          <a:lstStyle/>
          <a:p>
            <a:r>
              <a:rPr lang="en-US" dirty="0"/>
              <a:t>Refer to the NBS Blue Book and </a:t>
            </a:r>
            <a:br>
              <a:rPr lang="en-US" dirty="0"/>
            </a:br>
            <a:r>
              <a:rPr lang="en-US" dirty="0"/>
              <a:t>Button Country</a:t>
            </a:r>
            <a:br>
              <a:rPr lang="en-US" dirty="0"/>
            </a:br>
            <a:r>
              <a:rPr lang="en-US" sz="2000" dirty="0"/>
              <a:t>@ </a:t>
            </a:r>
            <a:r>
              <a:rPr lang="en-US" sz="2000" u="sng" dirty="0"/>
              <a:t>nationalbuttonsociety.org</a:t>
            </a:r>
          </a:p>
          <a:p>
            <a:r>
              <a:rPr lang="en-US" dirty="0"/>
              <a:t>Attend a local or national button show</a:t>
            </a:r>
            <a:br>
              <a:rPr lang="en-US" dirty="0"/>
            </a:br>
            <a:r>
              <a:rPr lang="en-US" sz="2000" dirty="0"/>
              <a:t>@ </a:t>
            </a:r>
            <a:r>
              <a:rPr lang="en-US" sz="2000" u="sng" dirty="0"/>
              <a:t>nationalbuttonsociety.org/events</a:t>
            </a:r>
          </a:p>
          <a:p>
            <a:r>
              <a:rPr lang="en-US" dirty="0"/>
              <a:t>Read a great book or two</a:t>
            </a:r>
          </a:p>
          <a:p>
            <a:r>
              <a:rPr lang="en-US" dirty="0"/>
              <a:t>Check out an online auction</a:t>
            </a:r>
          </a:p>
          <a:p>
            <a:endParaRPr lang="en-US" dirty="0"/>
          </a:p>
        </p:txBody>
      </p:sp>
      <p:pic>
        <p:nvPicPr>
          <p:cNvPr id="10" name="Picture 9" descr="A group of houses with red roofs&#10;&#10;Description automatically generated">
            <a:extLst>
              <a:ext uri="{FF2B5EF4-FFF2-40B4-BE49-F238E27FC236}">
                <a16:creationId xmlns:a16="http://schemas.microsoft.com/office/drawing/2014/main" id="{DC605368-0563-86F6-00A6-3C7D8C48DB7A}"/>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273535" y="1109815"/>
            <a:ext cx="3934134" cy="1494971"/>
          </a:xfrm>
          <a:prstGeom prst="rect">
            <a:avLst/>
          </a:prstGeom>
        </p:spPr>
      </p:pic>
      <p:pic>
        <p:nvPicPr>
          <p:cNvPr id="14" name="Picture 13" descr="A logo with a unicorn and lion&#10;&#10;Description automatically generated">
            <a:extLst>
              <a:ext uri="{FF2B5EF4-FFF2-40B4-BE49-F238E27FC236}">
                <a16:creationId xmlns:a16="http://schemas.microsoft.com/office/drawing/2014/main" id="{C3350136-D8EA-AE72-AF07-9549A78CBDCD}"/>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661107" y="2826194"/>
            <a:ext cx="2989943" cy="1494971"/>
          </a:xfrm>
          <a:prstGeom prst="rect">
            <a:avLst/>
          </a:prstGeom>
        </p:spPr>
      </p:pic>
      <p:pic>
        <p:nvPicPr>
          <p:cNvPr id="7" name="Picture 6" descr="A close-up of a paper&#10;&#10;Description automatically generated">
            <a:extLst>
              <a:ext uri="{FF2B5EF4-FFF2-40B4-BE49-F238E27FC236}">
                <a16:creationId xmlns:a16="http://schemas.microsoft.com/office/drawing/2014/main" id="{E26F69EA-1111-471F-EE39-EE2163CA9E7D}"/>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7522540" y="4983126"/>
            <a:ext cx="3267075" cy="952500"/>
          </a:xfrm>
          <a:prstGeom prst="rect">
            <a:avLst/>
          </a:prstGeom>
        </p:spPr>
      </p:pic>
      <p:pic>
        <p:nvPicPr>
          <p:cNvPr id="5" name="Picture 4" descr="An eagle with stars and a flag&#10;&#10;Description automatically generated">
            <a:extLst>
              <a:ext uri="{FF2B5EF4-FFF2-40B4-BE49-F238E27FC236}">
                <a16:creationId xmlns:a16="http://schemas.microsoft.com/office/drawing/2014/main" id="{004ECB7D-E7BC-7D55-E800-BFBB87DBA6DE}"/>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3293597" y="4619981"/>
            <a:ext cx="3587494" cy="1691919"/>
          </a:xfrm>
          <a:prstGeom prst="rect">
            <a:avLst/>
          </a:prstGeom>
        </p:spPr>
      </p:pic>
      <p:sp>
        <p:nvSpPr>
          <p:cNvPr id="4" name="Footer Placeholder 3">
            <a:extLst>
              <a:ext uri="{FF2B5EF4-FFF2-40B4-BE49-F238E27FC236}">
                <a16:creationId xmlns:a16="http://schemas.microsoft.com/office/drawing/2014/main" id="{8416DDA1-4993-797A-5AB6-CCD48A935BAD}"/>
              </a:ext>
            </a:extLst>
          </p:cNvPr>
          <p:cNvSpPr>
            <a:spLocks noGrp="1"/>
          </p:cNvSpPr>
          <p:nvPr>
            <p:ph type="ftr" sz="quarter" idx="11"/>
          </p:nvPr>
        </p:nvSpPr>
        <p:spPr/>
        <p:txBody>
          <a:bodyPr/>
          <a:lstStyle/>
          <a:p>
            <a:r>
              <a:rPr lang="en-US"/>
              <a:t>© National Button Society, 2024</a:t>
            </a:r>
          </a:p>
        </p:txBody>
      </p:sp>
    </p:spTree>
    <p:extLst>
      <p:ext uri="{BB962C8B-B14F-4D97-AF65-F5344CB8AC3E}">
        <p14:creationId xmlns:p14="http://schemas.microsoft.com/office/powerpoint/2010/main" val="111088524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5549B7-4E78-7987-D999-19E6C6E91A06}"/>
              </a:ext>
            </a:extLst>
          </p:cNvPr>
          <p:cNvSpPr>
            <a:spLocks noGrp="1"/>
          </p:cNvSpPr>
          <p:nvPr>
            <p:ph type="title"/>
          </p:nvPr>
        </p:nvSpPr>
        <p:spPr/>
        <p:txBody>
          <a:bodyPr/>
          <a:lstStyle/>
          <a:p>
            <a:r>
              <a:rPr lang="en-US" dirty="0"/>
              <a:t>How to learn more</a:t>
            </a:r>
          </a:p>
        </p:txBody>
      </p:sp>
      <p:sp>
        <p:nvSpPr>
          <p:cNvPr id="3" name="Content Placeholder 2">
            <a:extLst>
              <a:ext uri="{FF2B5EF4-FFF2-40B4-BE49-F238E27FC236}">
                <a16:creationId xmlns:a16="http://schemas.microsoft.com/office/drawing/2014/main" id="{E231253C-A51A-3D07-09CB-C67691CB1C62}"/>
              </a:ext>
            </a:extLst>
          </p:cNvPr>
          <p:cNvSpPr>
            <a:spLocks noGrp="1"/>
          </p:cNvSpPr>
          <p:nvPr>
            <p:ph idx="1"/>
          </p:nvPr>
        </p:nvSpPr>
        <p:spPr/>
        <p:txBody>
          <a:bodyPr>
            <a:normAutofit/>
          </a:bodyPr>
          <a:lstStyle/>
          <a:p>
            <a:r>
              <a:rPr lang="en-US" dirty="0"/>
              <a:t>Refer to the NBS Blue Book and </a:t>
            </a:r>
            <a:br>
              <a:rPr lang="en-US" dirty="0"/>
            </a:br>
            <a:r>
              <a:rPr lang="en-US" dirty="0"/>
              <a:t>Button Country</a:t>
            </a:r>
            <a:br>
              <a:rPr lang="en-US" dirty="0"/>
            </a:br>
            <a:r>
              <a:rPr lang="en-US" sz="2000" dirty="0"/>
              <a:t>@ </a:t>
            </a:r>
            <a:r>
              <a:rPr lang="en-US" sz="2000" u="sng" dirty="0"/>
              <a:t>nationalbuttonsociety.org</a:t>
            </a:r>
          </a:p>
          <a:p>
            <a:r>
              <a:rPr lang="en-US" dirty="0"/>
              <a:t>Attend a local or national button show</a:t>
            </a:r>
            <a:br>
              <a:rPr lang="en-US" dirty="0"/>
            </a:br>
            <a:r>
              <a:rPr lang="en-US" sz="2000" dirty="0"/>
              <a:t>@ </a:t>
            </a:r>
            <a:r>
              <a:rPr lang="en-US" sz="2000" u="sng" dirty="0"/>
              <a:t>nationalbuttonsociety.org/events</a:t>
            </a:r>
          </a:p>
          <a:p>
            <a:r>
              <a:rPr lang="en-US" dirty="0"/>
              <a:t>Read a great book or two</a:t>
            </a:r>
          </a:p>
          <a:p>
            <a:r>
              <a:rPr lang="en-US" dirty="0"/>
              <a:t>Check out an online auction</a:t>
            </a:r>
          </a:p>
          <a:p>
            <a:r>
              <a:rPr lang="en-US" dirty="0"/>
              <a:t>Join a local button club</a:t>
            </a:r>
            <a:br>
              <a:rPr lang="en-US" dirty="0"/>
            </a:br>
            <a:r>
              <a:rPr lang="en-US" sz="2000" dirty="0"/>
              <a:t>@ </a:t>
            </a:r>
            <a:r>
              <a:rPr lang="en-US" sz="2000" u="sng" dirty="0"/>
              <a:t>nationalbuttonsociety.org/connect</a:t>
            </a:r>
          </a:p>
          <a:p>
            <a:endParaRPr lang="en-US" dirty="0"/>
          </a:p>
        </p:txBody>
      </p:sp>
      <p:pic>
        <p:nvPicPr>
          <p:cNvPr id="5" name="Picture 4" descr="A map of the united states&#10;&#10;Description automatically generated">
            <a:extLst>
              <a:ext uri="{FF2B5EF4-FFF2-40B4-BE49-F238E27FC236}">
                <a16:creationId xmlns:a16="http://schemas.microsoft.com/office/drawing/2014/main" id="{E08C1589-870D-A96D-AA86-FF39FC9404A9}"/>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412711" y="3482024"/>
            <a:ext cx="4453908" cy="2683565"/>
          </a:xfrm>
          <a:prstGeom prst="rect">
            <a:avLst/>
          </a:prstGeom>
        </p:spPr>
      </p:pic>
      <p:sp>
        <p:nvSpPr>
          <p:cNvPr id="7" name="TextBox 6">
            <a:extLst>
              <a:ext uri="{FF2B5EF4-FFF2-40B4-BE49-F238E27FC236}">
                <a16:creationId xmlns:a16="http://schemas.microsoft.com/office/drawing/2014/main" id="{C3E29028-B519-1687-4B2A-E7FBE6C0C9E7}"/>
              </a:ext>
            </a:extLst>
          </p:cNvPr>
          <p:cNvSpPr txBox="1"/>
          <p:nvPr/>
        </p:nvSpPr>
        <p:spPr>
          <a:xfrm>
            <a:off x="7484165" y="2643809"/>
            <a:ext cx="3869635" cy="646331"/>
          </a:xfrm>
          <a:prstGeom prst="rect">
            <a:avLst/>
          </a:prstGeom>
          <a:noFill/>
        </p:spPr>
        <p:txBody>
          <a:bodyPr wrap="square" rtlCol="0">
            <a:spAutoFit/>
          </a:bodyPr>
          <a:lstStyle/>
          <a:p>
            <a:r>
              <a:rPr lang="en-US" dirty="0">
                <a:solidFill>
                  <a:srgbClr val="33CC33"/>
                </a:solidFill>
              </a:rPr>
              <a:t>There are state and local clubs in most states.</a:t>
            </a:r>
          </a:p>
        </p:txBody>
      </p:sp>
      <p:sp>
        <p:nvSpPr>
          <p:cNvPr id="4" name="Footer Placeholder 3">
            <a:extLst>
              <a:ext uri="{FF2B5EF4-FFF2-40B4-BE49-F238E27FC236}">
                <a16:creationId xmlns:a16="http://schemas.microsoft.com/office/drawing/2014/main" id="{D907AC86-3F49-5DBC-9230-E8E7830BE940}"/>
              </a:ext>
            </a:extLst>
          </p:cNvPr>
          <p:cNvSpPr>
            <a:spLocks noGrp="1"/>
          </p:cNvSpPr>
          <p:nvPr>
            <p:ph type="ftr" sz="quarter" idx="11"/>
          </p:nvPr>
        </p:nvSpPr>
        <p:spPr/>
        <p:txBody>
          <a:bodyPr/>
          <a:lstStyle/>
          <a:p>
            <a:r>
              <a:rPr lang="en-US"/>
              <a:t>© National Button Society, 2024</a:t>
            </a:r>
          </a:p>
        </p:txBody>
      </p:sp>
    </p:spTree>
    <p:extLst>
      <p:ext uri="{BB962C8B-B14F-4D97-AF65-F5344CB8AC3E}">
        <p14:creationId xmlns:p14="http://schemas.microsoft.com/office/powerpoint/2010/main" val="214458591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5DF8FF08-0F26-E993-07C1-6921A0F09539}"/>
              </a:ext>
            </a:extLst>
          </p:cNvPr>
          <p:cNvSpPr/>
          <p:nvPr/>
        </p:nvSpPr>
        <p:spPr>
          <a:xfrm>
            <a:off x="0" y="0"/>
            <a:ext cx="12192000" cy="6858000"/>
          </a:xfrm>
          <a:prstGeom prst="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698D391-BE20-8961-3B46-C3CA98081FBC}"/>
              </a:ext>
            </a:extLst>
          </p:cNvPr>
          <p:cNvSpPr>
            <a:spLocks noGrp="1"/>
          </p:cNvSpPr>
          <p:nvPr>
            <p:ph type="title"/>
          </p:nvPr>
        </p:nvSpPr>
        <p:spPr/>
        <p:txBody>
          <a:bodyPr/>
          <a:lstStyle/>
          <a:p>
            <a:r>
              <a:rPr lang="en-US" dirty="0">
                <a:solidFill>
                  <a:srgbClr val="FFC000"/>
                </a:solidFill>
              </a:rPr>
              <a:t>Buttons will surprise you!</a:t>
            </a:r>
          </a:p>
        </p:txBody>
      </p:sp>
      <p:pic>
        <p:nvPicPr>
          <p:cNvPr id="7" name="Picture 6" descr="A close-up of a stone&#10;&#10;Description automatically generated">
            <a:extLst>
              <a:ext uri="{FF2B5EF4-FFF2-40B4-BE49-F238E27FC236}">
                <a16:creationId xmlns:a16="http://schemas.microsoft.com/office/drawing/2014/main" id="{F7F54CC1-25A6-274F-E376-5F187F905139}"/>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rot="10800000">
            <a:off x="4106448" y="1563626"/>
            <a:ext cx="3979104" cy="4019913"/>
          </a:xfrm>
          <a:prstGeom prst="ellipse">
            <a:avLst/>
          </a:prstGeom>
        </p:spPr>
      </p:pic>
      <p:sp>
        <p:nvSpPr>
          <p:cNvPr id="3" name="Footer Placeholder 2">
            <a:extLst>
              <a:ext uri="{FF2B5EF4-FFF2-40B4-BE49-F238E27FC236}">
                <a16:creationId xmlns:a16="http://schemas.microsoft.com/office/drawing/2014/main" id="{72CB5098-C261-3939-501A-A745B78F94D5}"/>
              </a:ext>
            </a:extLst>
          </p:cNvPr>
          <p:cNvSpPr>
            <a:spLocks noGrp="1"/>
          </p:cNvSpPr>
          <p:nvPr>
            <p:ph type="ftr" sz="quarter" idx="11"/>
          </p:nvPr>
        </p:nvSpPr>
        <p:spPr/>
        <p:txBody>
          <a:bodyPr/>
          <a:lstStyle/>
          <a:p>
            <a:r>
              <a:rPr lang="en-US"/>
              <a:t>© National Button Society, 2024</a:t>
            </a:r>
          </a:p>
        </p:txBody>
      </p:sp>
    </p:spTree>
    <p:extLst>
      <p:ext uri="{BB962C8B-B14F-4D97-AF65-F5344CB8AC3E}">
        <p14:creationId xmlns:p14="http://schemas.microsoft.com/office/powerpoint/2010/main" val="312962486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10028</TotalTime>
  <Words>6152</Words>
  <Application>Microsoft Office PowerPoint</Application>
  <PresentationFormat>Widescreen</PresentationFormat>
  <Paragraphs>482</Paragraphs>
  <Slides>40</Slides>
  <Notes>40</Notes>
  <HiddenSlides>0</HiddenSlides>
  <MMClips>0</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40</vt:i4>
      </vt:variant>
    </vt:vector>
  </HeadingPairs>
  <TitlesOfParts>
    <vt:vector size="52" baseType="lpstr">
      <vt:lpstr>Aptos</vt:lpstr>
      <vt:lpstr>Aptos Display</vt:lpstr>
      <vt:lpstr>Arial</vt:lpstr>
      <vt:lpstr>Arial Black</vt:lpstr>
      <vt:lpstr>AvenirforPMA-Regular</vt:lpstr>
      <vt:lpstr>Calibri</vt:lpstr>
      <vt:lpstr>Google Sans</vt:lpstr>
      <vt:lpstr>Palatino Linotype</vt:lpstr>
      <vt:lpstr>RijksText</vt:lpstr>
      <vt:lpstr>Semplicita Pro</vt:lpstr>
      <vt:lpstr>titraille-100</vt:lpstr>
      <vt:lpstr>Office Theme</vt:lpstr>
      <vt:lpstr>The World of Antique Buttons</vt:lpstr>
      <vt:lpstr>PowerPoint Presentation</vt:lpstr>
      <vt:lpstr>Militia Company of District VIII under the Command of Captain Roelof Bicker, Bartholomeus van der Helst, c. 1640 - c. 1643. Rijksmuseum, Amsterdam</vt:lpstr>
      <vt:lpstr>Why collect them?</vt:lpstr>
      <vt:lpstr>Button origins</vt:lpstr>
      <vt:lpstr>England</vt:lpstr>
      <vt:lpstr>France</vt:lpstr>
      <vt:lpstr>Czechoslovakia Currently Czech Republic</vt:lpstr>
      <vt:lpstr>Italy</vt:lpstr>
      <vt:lpstr>Japan</vt:lpstr>
      <vt:lpstr>United States</vt:lpstr>
      <vt:lpstr>Buttons teach us history</vt:lpstr>
      <vt:lpstr>Social and cultural history</vt:lpstr>
      <vt:lpstr>Social and cultural history</vt:lpstr>
      <vt:lpstr>Social and cultural history</vt:lpstr>
      <vt:lpstr>Social and cultural history</vt:lpstr>
      <vt:lpstr>Political history</vt:lpstr>
      <vt:lpstr>Political history</vt:lpstr>
      <vt:lpstr>Fashion design history </vt:lpstr>
      <vt:lpstr>Fashion design history </vt:lpstr>
      <vt:lpstr>Fashion design history </vt:lpstr>
      <vt:lpstr>Fashion design history </vt:lpstr>
      <vt:lpstr>Fashion design history </vt:lpstr>
      <vt:lpstr>Fashion design history </vt:lpstr>
      <vt:lpstr>Art History</vt:lpstr>
      <vt:lpstr>Art History</vt:lpstr>
      <vt:lpstr>Art History</vt:lpstr>
      <vt:lpstr>Art History </vt:lpstr>
      <vt:lpstr>Art History </vt:lpstr>
      <vt:lpstr>Buttons depict every imaginable subject</vt:lpstr>
      <vt:lpstr>Material Close-up: Celluloid</vt:lpstr>
      <vt:lpstr>Material Close-up: Pearl</vt:lpstr>
      <vt:lpstr>Material Close-up: Plastic</vt:lpstr>
      <vt:lpstr>Materials</vt:lpstr>
      <vt:lpstr>Techniques &amp; Types</vt:lpstr>
      <vt:lpstr>How to learn more</vt:lpstr>
      <vt:lpstr>How to learn more</vt:lpstr>
      <vt:lpstr>How to learn more</vt:lpstr>
      <vt:lpstr>How to learn more</vt:lpstr>
      <vt:lpstr>Buttons will surprise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Kendall Clark</dc:creator>
  <cp:lastModifiedBy>Bob Weinberg</cp:lastModifiedBy>
  <cp:revision>17</cp:revision>
  <cp:lastPrinted>2024-10-04T19:31:09Z</cp:lastPrinted>
  <dcterms:created xsi:type="dcterms:W3CDTF">2024-07-17T18:11:36Z</dcterms:created>
  <dcterms:modified xsi:type="dcterms:W3CDTF">2024-10-04T19:48:00Z</dcterms:modified>
</cp:coreProperties>
</file>